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18"/>
  </p:notesMasterIdLst>
  <p:sldIdLst>
    <p:sldId id="257" r:id="rId2"/>
    <p:sldId id="256" r:id="rId3"/>
    <p:sldId id="361" r:id="rId4"/>
    <p:sldId id="431" r:id="rId5"/>
    <p:sldId id="261" r:id="rId6"/>
    <p:sldId id="411" r:id="rId7"/>
    <p:sldId id="322" r:id="rId8"/>
    <p:sldId id="362" r:id="rId9"/>
    <p:sldId id="264" r:id="rId10"/>
    <p:sldId id="281" r:id="rId11"/>
    <p:sldId id="332" r:id="rId12"/>
    <p:sldId id="325" r:id="rId13"/>
    <p:sldId id="291" r:id="rId14"/>
    <p:sldId id="323" r:id="rId15"/>
    <p:sldId id="290" r:id="rId16"/>
    <p:sldId id="321" r:id="rId17"/>
    <p:sldId id="339" r:id="rId18"/>
    <p:sldId id="419" r:id="rId19"/>
    <p:sldId id="420" r:id="rId20"/>
    <p:sldId id="355" r:id="rId21"/>
    <p:sldId id="366" r:id="rId22"/>
    <p:sldId id="305" r:id="rId23"/>
    <p:sldId id="363" r:id="rId24"/>
    <p:sldId id="364" r:id="rId25"/>
    <p:sldId id="287" r:id="rId26"/>
    <p:sldId id="289" r:id="rId27"/>
    <p:sldId id="293" r:id="rId28"/>
    <p:sldId id="292" r:id="rId29"/>
    <p:sldId id="294" r:id="rId30"/>
    <p:sldId id="295" r:id="rId31"/>
    <p:sldId id="297" r:id="rId32"/>
    <p:sldId id="298" r:id="rId33"/>
    <p:sldId id="354" r:id="rId34"/>
    <p:sldId id="421" r:id="rId35"/>
    <p:sldId id="353" r:id="rId36"/>
    <p:sldId id="356" r:id="rId37"/>
    <p:sldId id="296" r:id="rId38"/>
    <p:sldId id="365" r:id="rId39"/>
    <p:sldId id="274" r:id="rId40"/>
    <p:sldId id="300" r:id="rId41"/>
    <p:sldId id="357" r:id="rId42"/>
    <p:sldId id="367" r:id="rId43"/>
    <p:sldId id="368" r:id="rId44"/>
    <p:sldId id="324" r:id="rId45"/>
    <p:sldId id="315" r:id="rId46"/>
    <p:sldId id="331" r:id="rId47"/>
    <p:sldId id="285" r:id="rId48"/>
    <p:sldId id="316" r:id="rId49"/>
    <p:sldId id="319" r:id="rId50"/>
    <p:sldId id="320" r:id="rId51"/>
    <p:sldId id="344" r:id="rId52"/>
    <p:sldId id="345" r:id="rId53"/>
    <p:sldId id="347" r:id="rId54"/>
    <p:sldId id="329" r:id="rId55"/>
    <p:sldId id="328" r:id="rId56"/>
    <p:sldId id="340" r:id="rId57"/>
    <p:sldId id="337" r:id="rId58"/>
    <p:sldId id="283" r:id="rId59"/>
    <p:sldId id="333" r:id="rId60"/>
    <p:sldId id="336" r:id="rId61"/>
    <p:sldId id="349" r:id="rId62"/>
    <p:sldId id="348" r:id="rId63"/>
    <p:sldId id="350" r:id="rId64"/>
    <p:sldId id="374" r:id="rId65"/>
    <p:sldId id="430" r:id="rId66"/>
    <p:sldId id="360" r:id="rId67"/>
    <p:sldId id="369" r:id="rId68"/>
    <p:sldId id="260" r:id="rId69"/>
    <p:sldId id="412" r:id="rId70"/>
    <p:sldId id="372" r:id="rId71"/>
    <p:sldId id="371" r:id="rId72"/>
    <p:sldId id="259" r:id="rId73"/>
    <p:sldId id="269" r:id="rId74"/>
    <p:sldId id="265" r:id="rId75"/>
    <p:sldId id="270" r:id="rId76"/>
    <p:sldId id="267" r:id="rId77"/>
    <p:sldId id="271" r:id="rId78"/>
    <p:sldId id="380" r:id="rId79"/>
    <p:sldId id="381" r:id="rId80"/>
    <p:sldId id="370" r:id="rId81"/>
    <p:sldId id="390" r:id="rId82"/>
    <p:sldId id="383" r:id="rId83"/>
    <p:sldId id="391" r:id="rId84"/>
    <p:sldId id="392" r:id="rId85"/>
    <p:sldId id="385" r:id="rId86"/>
    <p:sldId id="393" r:id="rId87"/>
    <p:sldId id="394" r:id="rId88"/>
    <p:sldId id="396" r:id="rId89"/>
    <p:sldId id="262" r:id="rId90"/>
    <p:sldId id="413" r:id="rId91"/>
    <p:sldId id="410" r:id="rId92"/>
    <p:sldId id="409" r:id="rId93"/>
    <p:sldId id="415" r:id="rId94"/>
    <p:sldId id="417" r:id="rId95"/>
    <p:sldId id="398" r:id="rId96"/>
    <p:sldId id="416" r:id="rId97"/>
    <p:sldId id="418" r:id="rId98"/>
    <p:sldId id="311" r:id="rId99"/>
    <p:sldId id="310" r:id="rId100"/>
    <p:sldId id="375" r:id="rId101"/>
    <p:sldId id="399" r:id="rId102"/>
    <p:sldId id="359" r:id="rId103"/>
    <p:sldId id="268" r:id="rId104"/>
    <p:sldId id="397" r:id="rId105"/>
    <p:sldId id="424" r:id="rId106"/>
    <p:sldId id="425" r:id="rId107"/>
    <p:sldId id="423" r:id="rId108"/>
    <p:sldId id="428" r:id="rId109"/>
    <p:sldId id="427" r:id="rId110"/>
    <p:sldId id="426" r:id="rId111"/>
    <p:sldId id="422" r:id="rId112"/>
    <p:sldId id="376" r:id="rId113"/>
    <p:sldId id="429" r:id="rId114"/>
    <p:sldId id="377" r:id="rId115"/>
    <p:sldId id="433" r:id="rId116"/>
    <p:sldId id="434" r:id="rId1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C04602CD-5495-9F4F-9F8B-691C5567D666}">
          <p14:sldIdLst>
            <p14:sldId id="257"/>
            <p14:sldId id="256"/>
            <p14:sldId id="361"/>
            <p14:sldId id="431"/>
          </p14:sldIdLst>
        </p14:section>
        <p14:section name="Machine Learning" id="{114AF028-53D4-3544-B7FB-37923731E766}">
          <p14:sldIdLst>
            <p14:sldId id="261"/>
            <p14:sldId id="411"/>
            <p14:sldId id="322"/>
            <p14:sldId id="362"/>
            <p14:sldId id="264"/>
            <p14:sldId id="281"/>
            <p14:sldId id="332"/>
          </p14:sldIdLst>
        </p14:section>
        <p14:section name="Finding Patterns" id="{95902DEF-6227-134A-BC90-092C8D662D1B}">
          <p14:sldIdLst>
            <p14:sldId id="325"/>
            <p14:sldId id="291"/>
            <p14:sldId id="323"/>
            <p14:sldId id="290"/>
          </p14:sldIdLst>
        </p14:section>
        <p14:section name="K-means" id="{1A9251CB-87AA-374E-990C-237C25282B3B}">
          <p14:sldIdLst>
            <p14:sldId id="321"/>
            <p14:sldId id="339"/>
            <p14:sldId id="419"/>
            <p14:sldId id="420"/>
            <p14:sldId id="355"/>
            <p14:sldId id="366"/>
            <p14:sldId id="305"/>
            <p14:sldId id="363"/>
            <p14:sldId id="364"/>
          </p14:sldIdLst>
        </p14:section>
        <p14:section name="Self Organizing Map" id="{2C5F439D-C6FA-B54A-94BF-E0A506B0CC53}">
          <p14:sldIdLst>
            <p14:sldId id="287"/>
            <p14:sldId id="289"/>
            <p14:sldId id="293"/>
            <p14:sldId id="292"/>
            <p14:sldId id="294"/>
            <p14:sldId id="295"/>
            <p14:sldId id="297"/>
            <p14:sldId id="298"/>
            <p14:sldId id="354"/>
            <p14:sldId id="421"/>
            <p14:sldId id="353"/>
            <p14:sldId id="356"/>
            <p14:sldId id="296"/>
            <p14:sldId id="365"/>
            <p14:sldId id="274"/>
            <p14:sldId id="300"/>
            <p14:sldId id="357"/>
            <p14:sldId id="367"/>
            <p14:sldId id="368"/>
          </p14:sldIdLst>
        </p14:section>
        <p14:section name="Regression" id="{F55FD6FA-725F-164D-B0DE-C57D5D7489DE}">
          <p14:sldIdLst>
            <p14:sldId id="324"/>
            <p14:sldId id="315"/>
            <p14:sldId id="331"/>
            <p14:sldId id="285"/>
            <p14:sldId id="316"/>
            <p14:sldId id="319"/>
            <p14:sldId id="320"/>
            <p14:sldId id="344"/>
            <p14:sldId id="345"/>
            <p14:sldId id="347"/>
            <p14:sldId id="329"/>
            <p14:sldId id="328"/>
            <p14:sldId id="340"/>
            <p14:sldId id="337"/>
          </p14:sldIdLst>
        </p14:section>
        <p14:section name="Example" id="{62C35156-7770-8D45-AEF5-1BD731BF3E93}">
          <p14:sldIdLst>
            <p14:sldId id="283"/>
            <p14:sldId id="333"/>
            <p14:sldId id="336"/>
            <p14:sldId id="349"/>
            <p14:sldId id="348"/>
            <p14:sldId id="350"/>
            <p14:sldId id="374"/>
            <p14:sldId id="430"/>
            <p14:sldId id="360"/>
            <p14:sldId id="369"/>
          </p14:sldIdLst>
        </p14:section>
        <p14:section name="Deep Learning" id="{F3960970-E1C9-6D45-9B0A-66D1F1C38049}">
          <p14:sldIdLst>
            <p14:sldId id="260"/>
            <p14:sldId id="412"/>
            <p14:sldId id="372"/>
            <p14:sldId id="371"/>
            <p14:sldId id="259"/>
            <p14:sldId id="269"/>
            <p14:sldId id="265"/>
            <p14:sldId id="270"/>
            <p14:sldId id="267"/>
            <p14:sldId id="271"/>
            <p14:sldId id="380"/>
            <p14:sldId id="381"/>
            <p14:sldId id="370"/>
            <p14:sldId id="390"/>
            <p14:sldId id="383"/>
            <p14:sldId id="391"/>
            <p14:sldId id="392"/>
            <p14:sldId id="385"/>
            <p14:sldId id="393"/>
            <p14:sldId id="394"/>
            <p14:sldId id="396"/>
            <p14:sldId id="262"/>
            <p14:sldId id="413"/>
            <p14:sldId id="410"/>
            <p14:sldId id="409"/>
            <p14:sldId id="415"/>
            <p14:sldId id="417"/>
            <p14:sldId id="398"/>
            <p14:sldId id="416"/>
            <p14:sldId id="418"/>
          </p14:sldIdLst>
        </p14:section>
        <p14:section name="Activation Function" id="{5BBE1723-3A71-1C4A-9407-8005FCE1ECDA}">
          <p14:sldIdLst>
            <p14:sldId id="311"/>
            <p14:sldId id="310"/>
            <p14:sldId id="375"/>
          </p14:sldIdLst>
        </p14:section>
        <p14:section name="Loss Function" id="{61590D0A-CD34-3C45-97E2-24A5DEBB55B2}">
          <p14:sldIdLst>
            <p14:sldId id="399"/>
            <p14:sldId id="359"/>
          </p14:sldIdLst>
        </p14:section>
        <p14:section name="Optimizer" id="{24379860-474C-AE43-86AA-4561B7B46107}">
          <p14:sldIdLst>
            <p14:sldId id="268"/>
            <p14:sldId id="397"/>
            <p14:sldId id="424"/>
            <p14:sldId id="425"/>
            <p14:sldId id="423"/>
            <p14:sldId id="428"/>
            <p14:sldId id="427"/>
            <p14:sldId id="426"/>
            <p14:sldId id="422"/>
            <p14:sldId id="376"/>
            <p14:sldId id="429"/>
            <p14:sldId id="377"/>
            <p14:sldId id="433"/>
            <p14:sldId id="4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FC4"/>
    <a:srgbClr val="F8766D"/>
    <a:srgbClr val="FF0000"/>
    <a:srgbClr val="00FF00"/>
    <a:srgbClr val="0000FF"/>
    <a:srgbClr val="E8E8E8"/>
    <a:srgbClr val="7A4AAA"/>
    <a:srgbClr val="FFD8FF"/>
    <a:srgbClr val="D7ACD6"/>
    <a:srgbClr val="4314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159"/>
    <p:restoredTop sz="74580"/>
  </p:normalViewPr>
  <p:slideViewPr>
    <p:cSldViewPr snapToGrid="0" snapToObjects="1">
      <p:cViewPr varScale="1">
        <p:scale>
          <a:sx n="61" d="100"/>
          <a:sy n="61" d="100"/>
        </p:scale>
        <p:origin x="224" y="120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JP"/>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F42C55-E45C-4147-921D-6E0597821BE8}" type="datetimeFigureOut">
              <a:rPr lang="en-JP" smtClean="0"/>
              <a:t>2022/06/08</a:t>
            </a:fld>
            <a:endParaRPr lang="en-JP"/>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JP"/>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JP"/>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JP"/>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854E07-F85F-F84C-B316-F48AB9CA324F}" type="slidenum">
              <a:rPr lang="en-JP" smtClean="0"/>
              <a:t>‹#›</a:t>
            </a:fld>
            <a:endParaRPr lang="en-JP"/>
          </a:p>
        </p:txBody>
      </p:sp>
    </p:spTree>
    <p:extLst>
      <p:ext uri="{BB962C8B-B14F-4D97-AF65-F5344CB8AC3E}">
        <p14:creationId xmlns:p14="http://schemas.microsoft.com/office/powerpoint/2010/main" val="14148980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doi.org/10.1007/BF00337288"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doi.org/10.1016/S0092-8240(80)80055-3" TargetMode="External"/><Relationship Id="rId4" Type="http://schemas.openxmlformats.org/officeDocument/2006/relationships/hyperlink" Target="https://doi.org/10.1007/BF00288907"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doi.org/10.1029/2005JC003117"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i.org/10.1029/2005JC003117"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doi.org/10.1007/s11263-019-01228-7" TargetMode="External"/><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1175/1520-0450(1979)018%3c1016:LFIOAT%3e2.0.CO;2"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doi.org/10.1175/2008JCLI2731.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1</a:t>
            </a:fld>
            <a:endParaRPr lang="en-JP"/>
          </a:p>
        </p:txBody>
      </p:sp>
    </p:spTree>
    <p:extLst>
      <p:ext uri="{BB962C8B-B14F-4D97-AF65-F5344CB8AC3E}">
        <p14:creationId xmlns:p14="http://schemas.microsoft.com/office/powerpoint/2010/main" val="4219055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Steinhaus, H., 1956: Sur la division des corps matériels en parties. </a:t>
            </a:r>
            <a:r>
              <a:rPr lang="en-US" i="1" dirty="0">
                <a:effectLst/>
              </a:rPr>
              <a:t>Bulletin de l’Académie Polonaise des Sciences</a:t>
            </a:r>
            <a:r>
              <a:rPr lang="en-US" dirty="0">
                <a:effectLst/>
              </a:rPr>
              <a:t>, </a:t>
            </a:r>
            <a:r>
              <a:rPr lang="en-US" b="1" dirty="0">
                <a:effectLst/>
              </a:rPr>
              <a:t>IV</a:t>
            </a:r>
            <a:r>
              <a:rPr lang="en-US" dirty="0">
                <a:effectLst/>
              </a:rPr>
              <a:t>, 801–804.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r>
              <a:rPr lang="en-US" dirty="0"/>
              <a:t>MacQueen, J., 1967: Some methods for classification and analysis of multivariate observations. Proceedings of the Fifth Berkeley Symposium on Mathematical Statistics and Probability, 1: Statistics, 281–297.</a:t>
            </a:r>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16</a:t>
            </a:fld>
            <a:endParaRPr lang="en-JP"/>
          </a:p>
        </p:txBody>
      </p:sp>
    </p:spTree>
    <p:extLst>
      <p:ext uri="{BB962C8B-B14F-4D97-AF65-F5344CB8AC3E}">
        <p14:creationId xmlns:p14="http://schemas.microsoft.com/office/powerpoint/2010/main" val="321746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Lloyd, S. P., 1957, published 1982: Least squares quantization in PCM. IEEE Transactions on Information Theory, 28, 129–137, https://doi.org/10.1109/TIT.1982.1056489.</a:t>
            </a:r>
          </a:p>
          <a:p>
            <a:endParaRPr lang="en-JP" dirty="0"/>
          </a:p>
          <a:p>
            <a:r>
              <a:rPr lang="en-US" dirty="0"/>
              <a:t>Forgy, E. W., 1965a: Cluster analysis of multivariate data: Efficiency versus interpretability of classification. WNAR Meetings, Riverside, California.</a:t>
            </a:r>
          </a:p>
          <a:p>
            <a:r>
              <a:rPr lang="en-US" dirty="0"/>
              <a:t>——, 1965b: Cluster analysis of multivariate data: Efficiency versus interpretability of classification (Abstract). Biometrics, 21, 768–769.</a:t>
            </a:r>
          </a:p>
          <a:p>
            <a:endParaRPr lang="en-JP" dirty="0"/>
          </a:p>
          <a:p>
            <a:r>
              <a:rPr lang="en-US" dirty="0"/>
              <a:t>MacQueen, J., 1967: Some methods for classification and analysis of multivariate observations. Proceedings of the Fifth Berkeley Symposium on Mathematical Statistics and Probability, 1: Statistics, 281–297.</a:t>
            </a:r>
          </a:p>
          <a:p>
            <a:endParaRPr lang="en-JP" dirty="0"/>
          </a:p>
          <a:p>
            <a:r>
              <a:rPr lang="en-US" dirty="0"/>
              <a:t>Hartigan, J. A., and M. A. Wong, 1979: Algorithm AS 136: A k-means clustering algorithm. Journal of the Royal Statistical Society. Series C (Applied Statistics), 28, 100–108, https://doi.org/10.2307/2346830.</a:t>
            </a:r>
          </a:p>
          <a:p>
            <a:endParaRPr lang="en-JP" dirty="0"/>
          </a:p>
          <a:p>
            <a:r>
              <a:rPr lang="en-US" dirty="0"/>
              <a:t>Morissette, L., and S. Chartier, 2013: The k-means clustering technique: General considerations and implementation in Mathematica. TQMP, 9, 15–24, https://doi.org/10.20982/tqmp.09.1.p015.</a:t>
            </a:r>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17</a:t>
            </a:fld>
            <a:endParaRPr lang="en-JP"/>
          </a:p>
        </p:txBody>
      </p:sp>
    </p:spTree>
    <p:extLst>
      <p:ext uri="{BB962C8B-B14F-4D97-AF65-F5344CB8AC3E}">
        <p14:creationId xmlns:p14="http://schemas.microsoft.com/office/powerpoint/2010/main" val="13481330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18</a:t>
            </a:fld>
            <a:endParaRPr lang="en-JP"/>
          </a:p>
        </p:txBody>
      </p:sp>
    </p:spTree>
    <p:extLst>
      <p:ext uri="{BB962C8B-B14F-4D97-AF65-F5344CB8AC3E}">
        <p14:creationId xmlns:p14="http://schemas.microsoft.com/office/powerpoint/2010/main" val="2856216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19</a:t>
            </a:fld>
            <a:endParaRPr lang="en-JP"/>
          </a:p>
        </p:txBody>
      </p:sp>
    </p:spTree>
    <p:extLst>
      <p:ext uri="{BB962C8B-B14F-4D97-AF65-F5344CB8AC3E}">
        <p14:creationId xmlns:p14="http://schemas.microsoft.com/office/powerpoint/2010/main" val="7043222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Tibshirani, R., G. Walther, and T. Hastie, 2000: Estimating the number of clusters in a dataset via the gap statistic. J. R. Statist. Soc. B, 63, 411–423, https://doi.org/10.1111/1467-9868.00293.</a:t>
            </a:r>
          </a:p>
          <a:p>
            <a:endParaRPr lang="en-JP" dirty="0"/>
          </a:p>
          <a:p>
            <a:r>
              <a:rPr lang="en-US" dirty="0"/>
              <a:t>Rousseeuw, P. J., 1987: Silhouettes: A graphical aid to the interpretation and validation of cluster analysis. J. Comput. Appl. Math., 20, 53–65, https://doi.org/10.1016/0377-0427(87)90125-7.</a:t>
            </a:r>
          </a:p>
          <a:p>
            <a:endParaRPr lang="en-JP" dirty="0"/>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20</a:t>
            </a:fld>
            <a:endParaRPr lang="en-JP"/>
          </a:p>
        </p:txBody>
      </p:sp>
    </p:spTree>
    <p:extLst>
      <p:ext uri="{BB962C8B-B14F-4D97-AF65-F5344CB8AC3E}">
        <p14:creationId xmlns:p14="http://schemas.microsoft.com/office/powerpoint/2010/main" val="24504407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Kohonen, T., 1982: Self-organized formation of topologically correct feature maps. </a:t>
            </a:r>
            <a:r>
              <a:rPr lang="en-US" i="1" dirty="0">
                <a:effectLst/>
              </a:rPr>
              <a:t>Biol. Cybern.</a:t>
            </a:r>
            <a:r>
              <a:rPr lang="en-US" dirty="0">
                <a:effectLst/>
              </a:rPr>
              <a:t>, </a:t>
            </a:r>
            <a:r>
              <a:rPr lang="en-US" b="1" dirty="0">
                <a:effectLst/>
              </a:rPr>
              <a:t>43</a:t>
            </a:r>
            <a:r>
              <a:rPr lang="en-US" dirty="0">
                <a:effectLst/>
              </a:rPr>
              <a:t>, 59–69, </a:t>
            </a:r>
            <a:r>
              <a:rPr lang="en-US" dirty="0">
                <a:effectLst/>
                <a:hlinkClick r:id="rId3"/>
              </a:rPr>
              <a:t>https://doi.org/10.1007/BF00337288</a:t>
            </a:r>
            <a:r>
              <a:rPr lang="en-US" dirty="0">
                <a:effectLst/>
              </a:rPr>
              <a:t>.</a:t>
            </a:r>
          </a:p>
          <a:p>
            <a:endParaRPr lang="en-US" dirty="0">
              <a:effectLst/>
            </a:endParaRPr>
          </a:p>
          <a:p>
            <a:r>
              <a:rPr lang="en-US" dirty="0">
                <a:effectLst/>
              </a:rPr>
              <a:t>von der Malsburg, C., 1973: Self-organization of orientation sensitive cells in the striate cortex. </a:t>
            </a:r>
            <a:r>
              <a:rPr lang="en-US" i="1" dirty="0">
                <a:effectLst/>
              </a:rPr>
              <a:t>Kybernetik</a:t>
            </a:r>
            <a:r>
              <a:rPr lang="en-US" dirty="0">
                <a:effectLst/>
              </a:rPr>
              <a:t>, </a:t>
            </a:r>
            <a:r>
              <a:rPr lang="en-US" b="1" dirty="0">
                <a:effectLst/>
              </a:rPr>
              <a:t>14</a:t>
            </a:r>
            <a:r>
              <a:rPr lang="en-US" dirty="0">
                <a:effectLst/>
              </a:rPr>
              <a:t>, 85–100, </a:t>
            </a:r>
            <a:r>
              <a:rPr lang="en-US" dirty="0">
                <a:effectLst/>
                <a:hlinkClick r:id="rId4"/>
              </a:rPr>
              <a:t>https://doi.org/10.1007/BF00288907</a:t>
            </a:r>
            <a:r>
              <a:rPr lang="en-US" dirty="0">
                <a:effectLst/>
              </a:rPr>
              <a:t>.</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Amari, S., 1980: Topographic organization of nerve fields. </a:t>
            </a:r>
            <a:r>
              <a:rPr lang="en-US" i="1" dirty="0">
                <a:effectLst/>
              </a:rPr>
              <a:t>Bulletin of Mathematical Biology</a:t>
            </a:r>
            <a:r>
              <a:rPr lang="en-US" dirty="0">
                <a:effectLst/>
              </a:rPr>
              <a:t>, </a:t>
            </a:r>
            <a:r>
              <a:rPr lang="en-US" b="1" dirty="0">
                <a:effectLst/>
              </a:rPr>
              <a:t>42</a:t>
            </a:r>
            <a:r>
              <a:rPr lang="en-US" dirty="0">
                <a:effectLst/>
              </a:rPr>
              <a:t>, 339–364, </a:t>
            </a:r>
            <a:r>
              <a:rPr lang="en-US" dirty="0">
                <a:effectLst/>
                <a:hlinkClick r:id="rId5"/>
              </a:rPr>
              <a:t>https://doi.org/10.1016/S0092-8240(80)80055-3</a:t>
            </a:r>
            <a:r>
              <a:rPr lang="en-US" dirty="0">
                <a:effectLst/>
              </a:rPr>
              <a:t>.</a:t>
            </a:r>
          </a:p>
          <a:p>
            <a:endParaRPr lang="en-JP" dirty="0"/>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25</a:t>
            </a:fld>
            <a:endParaRPr lang="en-JP"/>
          </a:p>
        </p:txBody>
      </p:sp>
    </p:spTree>
    <p:extLst>
      <p:ext uri="{BB962C8B-B14F-4D97-AF65-F5344CB8AC3E}">
        <p14:creationId xmlns:p14="http://schemas.microsoft.com/office/powerpoint/2010/main" val="1404457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26</a:t>
            </a:fld>
            <a:endParaRPr lang="en-JP"/>
          </a:p>
        </p:txBody>
      </p:sp>
    </p:spTree>
    <p:extLst>
      <p:ext uri="{BB962C8B-B14F-4D97-AF65-F5344CB8AC3E}">
        <p14:creationId xmlns:p14="http://schemas.microsoft.com/office/powerpoint/2010/main" val="35997154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27</a:t>
            </a:fld>
            <a:endParaRPr lang="en-JP"/>
          </a:p>
        </p:txBody>
      </p:sp>
    </p:spTree>
    <p:extLst>
      <p:ext uri="{BB962C8B-B14F-4D97-AF65-F5344CB8AC3E}">
        <p14:creationId xmlns:p14="http://schemas.microsoft.com/office/powerpoint/2010/main" val="4000212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28</a:t>
            </a:fld>
            <a:endParaRPr lang="en-JP"/>
          </a:p>
        </p:txBody>
      </p:sp>
    </p:spTree>
    <p:extLst>
      <p:ext uri="{BB962C8B-B14F-4D97-AF65-F5344CB8AC3E}">
        <p14:creationId xmlns:p14="http://schemas.microsoft.com/office/powerpoint/2010/main" val="29028905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Liu, Y., R. H. Weisberg, and C. N. K. Mooers, 2006: Performance evaluation of the self-organizing map for feature extraction. </a:t>
            </a:r>
            <a:r>
              <a:rPr lang="en-US" i="1" dirty="0">
                <a:effectLst/>
              </a:rPr>
              <a:t>J. Geophys. Res.</a:t>
            </a:r>
            <a:r>
              <a:rPr lang="en-US" dirty="0">
                <a:effectLst/>
              </a:rPr>
              <a:t>, </a:t>
            </a:r>
            <a:r>
              <a:rPr lang="en-US" b="1" dirty="0">
                <a:effectLst/>
              </a:rPr>
              <a:t>111</a:t>
            </a:r>
            <a:r>
              <a:rPr lang="en-US" dirty="0">
                <a:effectLst/>
              </a:rPr>
              <a:t>, C05018_1-C05018_14, </a:t>
            </a:r>
            <a:r>
              <a:rPr lang="en-US" dirty="0">
                <a:effectLst/>
                <a:hlinkClick r:id="rId3"/>
              </a:rPr>
              <a:t>https://doi.org/10.1029/2005JC003117</a:t>
            </a:r>
            <a:r>
              <a:rPr lang="en-US" dirty="0">
                <a:effectLst/>
              </a:rPr>
              <a:t>.</a:t>
            </a:r>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29</a:t>
            </a:fld>
            <a:endParaRPr lang="en-JP"/>
          </a:p>
        </p:txBody>
      </p:sp>
    </p:spTree>
    <p:extLst>
      <p:ext uri="{BB962C8B-B14F-4D97-AF65-F5344CB8AC3E}">
        <p14:creationId xmlns:p14="http://schemas.microsoft.com/office/powerpoint/2010/main" val="551527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Pedregosa, F., and Coauthors, 2011: Scikit-learn: Machine Learning in Python. Journal of Machine Learning Research, 12, 2825–2830.</a:t>
            </a:r>
          </a:p>
          <a:p>
            <a:endParaRPr lang="en-JP" dirty="0"/>
          </a:p>
          <a:p>
            <a:r>
              <a:rPr lang="en-US" dirty="0"/>
              <a:t>Kuhn, M., 2020: caret: Classification and Regression Training.</a:t>
            </a:r>
          </a:p>
          <a:p>
            <a:endParaRPr lang="en-US" dirty="0"/>
          </a:p>
          <a:p>
            <a:r>
              <a:rPr lang="en-US" dirty="0"/>
              <a:t>Kuhn, M., and H. Wickham, 2020: Tidymodels: a collection of packages for modeling and machine learning using tidyverse principles.</a:t>
            </a:r>
          </a:p>
          <a:p>
            <a:endParaRPr lang="en-US" dirty="0"/>
          </a:p>
          <a:p>
            <a:r>
              <a:rPr lang="en-US" dirty="0"/>
              <a:t>Chollet, F. and others, 2015: Keras.</a:t>
            </a:r>
          </a:p>
          <a:p>
            <a:endParaRPr lang="en-US" dirty="0"/>
          </a:p>
          <a:p>
            <a:r>
              <a:rPr lang="en-US" dirty="0"/>
              <a:t>Polley, E., E. LeDell, C. Kennedy, and M. van der Laan, 2021: SuperLearner: Super Learner Prediction.</a:t>
            </a:r>
          </a:p>
          <a:p>
            <a:endParaRPr lang="en-US" dirty="0"/>
          </a:p>
          <a:p>
            <a:r>
              <a:rPr lang="en-US" dirty="0"/>
              <a:t>Martín Abadi, and Coauthors, 2015: TensorFlow: Large-Scale Machine Learning on Heterogeneous Systems.</a:t>
            </a:r>
          </a:p>
          <a:p>
            <a:endParaRPr lang="en-US" dirty="0"/>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3</a:t>
            </a:fld>
            <a:endParaRPr lang="en-JP"/>
          </a:p>
        </p:txBody>
      </p:sp>
    </p:spTree>
    <p:extLst>
      <p:ext uri="{BB962C8B-B14F-4D97-AF65-F5344CB8AC3E}">
        <p14:creationId xmlns:p14="http://schemas.microsoft.com/office/powerpoint/2010/main" val="2300436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Liu, Y., R. H. Weisberg, and C. N. K. Mooers, 2006: Performance evaluation of the self-organizing map for feature extraction. </a:t>
            </a:r>
            <a:r>
              <a:rPr lang="en-US" i="1" dirty="0">
                <a:effectLst/>
              </a:rPr>
              <a:t>J. Geophys. Res.</a:t>
            </a:r>
            <a:r>
              <a:rPr lang="en-US" dirty="0">
                <a:effectLst/>
              </a:rPr>
              <a:t>, </a:t>
            </a:r>
            <a:r>
              <a:rPr lang="en-US" b="1" dirty="0">
                <a:effectLst/>
              </a:rPr>
              <a:t>111</a:t>
            </a:r>
            <a:r>
              <a:rPr lang="en-US" dirty="0">
                <a:effectLst/>
              </a:rPr>
              <a:t>, C05018_1-C05018_14, </a:t>
            </a:r>
            <a:r>
              <a:rPr lang="en-US" dirty="0">
                <a:effectLst/>
                <a:hlinkClick r:id="rId3"/>
              </a:rPr>
              <a:t>https://doi.org/10.1029/2005JC003117</a:t>
            </a:r>
            <a:r>
              <a:rPr lang="en-US" dirty="0">
                <a:effectLst/>
              </a:rPr>
              <a:t>.</a:t>
            </a:r>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30</a:t>
            </a:fld>
            <a:endParaRPr lang="en-JP"/>
          </a:p>
        </p:txBody>
      </p:sp>
    </p:spTree>
    <p:extLst>
      <p:ext uri="{BB962C8B-B14F-4D97-AF65-F5344CB8AC3E}">
        <p14:creationId xmlns:p14="http://schemas.microsoft.com/office/powerpoint/2010/main" val="39962388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31</a:t>
            </a:fld>
            <a:endParaRPr lang="en-JP"/>
          </a:p>
        </p:txBody>
      </p:sp>
    </p:spTree>
    <p:extLst>
      <p:ext uri="{BB962C8B-B14F-4D97-AF65-F5344CB8AC3E}">
        <p14:creationId xmlns:p14="http://schemas.microsoft.com/office/powerpoint/2010/main" val="14621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32</a:t>
            </a:fld>
            <a:endParaRPr lang="en-JP"/>
          </a:p>
        </p:txBody>
      </p:sp>
    </p:spTree>
    <p:extLst>
      <p:ext uri="{BB962C8B-B14F-4D97-AF65-F5344CB8AC3E}">
        <p14:creationId xmlns:p14="http://schemas.microsoft.com/office/powerpoint/2010/main" val="4812625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Kaski, S., and K. Lagus, 1996: Comparing self-organizing maps. Artificial Neural Networks — ICANN 96, C. Von der Malsburg, W. Von Seelen, J.C. Vorbrüggen, and B. Sendhoff, Eds., Lecture Notes in Computer Science, Berlin, Heidelberg, Springer, 809–814.</a:t>
            </a:r>
          </a:p>
          <a:p>
            <a:endParaRPr lang="en-JP" dirty="0"/>
          </a:p>
          <a:p>
            <a:r>
              <a:rPr lang="en-US" dirty="0"/>
              <a:t>Bauer, H.-U., M. Herrmann, and T. Villmann, 1999: Neural maps and topographic vector quantization. Neural Networks, 12, 659–676, https://doi.org/10.1016/S0893-6080(99)00027-1.</a:t>
            </a:r>
          </a:p>
          <a:p>
            <a:endParaRPr lang="en-US" dirty="0"/>
          </a:p>
          <a:p>
            <a:r>
              <a:rPr lang="en-US" dirty="0"/>
              <a:t>Kiviluoto, K., 1996: Topology preservation in self-organizing maps. IEEE International Conference on Neural Networks, 1996, Vol. 1 of, IEEE International Conference on Neural Networks, 1996, 294–299 vol.1.</a:t>
            </a:r>
          </a:p>
          <a:p>
            <a:endParaRPr lang="en-US" dirty="0"/>
          </a:p>
          <a:p>
            <a:r>
              <a:rPr lang="en-US" dirty="0"/>
              <a:t>Sammon, J. W., 1969: A Nonlinear Mapping for Data Structure Analysis. IEEE T. Comput., C–18, 401–409, https://doi.org/10.1109/T-C.1969.222678.</a:t>
            </a:r>
          </a:p>
          <a:p>
            <a:endParaRPr lang="en-US" dirty="0"/>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35</a:t>
            </a:fld>
            <a:endParaRPr lang="en-JP"/>
          </a:p>
        </p:txBody>
      </p:sp>
    </p:spTree>
    <p:extLst>
      <p:ext uri="{BB962C8B-B14F-4D97-AF65-F5344CB8AC3E}">
        <p14:creationId xmlns:p14="http://schemas.microsoft.com/office/powerpoint/2010/main" val="36000306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CCB13971-948E-F9C7-4BB6-8FC4BFDF4CBD}"/>
              </a:ext>
            </a:extLst>
          </p:cNvPr>
          <p:cNvSpPr txBox="1">
            <a:spLocks noGrp="1"/>
          </p:cNvSpPr>
          <p:nvPr>
            <p:ph type="sldNum" sz="quarter" idx="5"/>
          </p:nvPr>
        </p:nvSpPr>
        <p:spPr>
          <a:ln/>
        </p:spPr>
        <p:txBody>
          <a:bodyPr lIns="0" tIns="0" rIns="0" bIns="0" anchor="b" anchorCtr="0">
            <a:noAutofit/>
          </a:bodyPr>
          <a:lstStyle/>
          <a:p>
            <a:pPr lvl="0"/>
            <a:fld id="{50190B62-121F-2346-BC6E-05CE8C75D11C}" type="slidenum">
              <a:rPr/>
              <a:t>39</a:t>
            </a:fld>
            <a:endParaRPr lang="en-GB" dirty="0"/>
          </a:p>
        </p:txBody>
      </p:sp>
      <p:sp>
        <p:nvSpPr>
          <p:cNvPr id="2" name="Slide Image Placeholder 1">
            <a:extLst>
              <a:ext uri="{FF2B5EF4-FFF2-40B4-BE49-F238E27FC236}">
                <a16:creationId xmlns:a16="http://schemas.microsoft.com/office/drawing/2014/main" id="{293D61E6-5EE8-E8D2-7E32-A9D95B6D24EC}"/>
              </a:ext>
            </a:extLst>
          </p:cNvPr>
          <p:cNvSpPr>
            <a:spLocks noGrp="1" noRot="1" noChangeAspect="1" noResize="1"/>
          </p:cNvSpPr>
          <p:nvPr>
            <p:ph type="sldImg"/>
          </p:nvPr>
        </p:nvSpPr>
        <p:spPr>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15C7BB2F-5FD1-11D8-D4FA-C695E5B3D31C}"/>
              </a:ext>
            </a:extLst>
          </p:cNvPr>
          <p:cNvSpPr txBox="1">
            <a:spLocks noGrp="1"/>
          </p:cNvSpPr>
          <p:nvPr>
            <p:ph type="body" sz="quarter" idx="1"/>
          </p:nvPr>
        </p:nvSpPr>
        <p:spPr/>
        <p:txBody>
          <a:bodyPr>
            <a:spAutoFit/>
          </a:bodyPr>
          <a:lstStyle/>
          <a:p>
            <a:endParaRPr lang="en-GB"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F52BA81-A923-1AAF-732E-334DB28DB080}"/>
              </a:ext>
            </a:extLst>
          </p:cNvPr>
          <p:cNvSpPr txBox="1">
            <a:spLocks noGrp="1"/>
          </p:cNvSpPr>
          <p:nvPr>
            <p:ph type="sldNum" sz="quarter" idx="5"/>
          </p:nvPr>
        </p:nvSpPr>
        <p:spPr>
          <a:ln/>
        </p:spPr>
        <p:txBody>
          <a:bodyPr lIns="0" tIns="0" rIns="0" bIns="0" anchor="b" anchorCtr="0">
            <a:noAutofit/>
          </a:bodyPr>
          <a:lstStyle/>
          <a:p>
            <a:pPr lvl="0"/>
            <a:fld id="{B981E4B8-9197-4242-918D-806469CDBB44}" type="slidenum">
              <a:rPr/>
              <a:t>40</a:t>
            </a:fld>
            <a:endParaRPr lang="en-GB" dirty="0"/>
          </a:p>
        </p:txBody>
      </p:sp>
      <p:sp>
        <p:nvSpPr>
          <p:cNvPr id="2" name="Slide Image Placeholder 1">
            <a:extLst>
              <a:ext uri="{FF2B5EF4-FFF2-40B4-BE49-F238E27FC236}">
                <a16:creationId xmlns:a16="http://schemas.microsoft.com/office/drawing/2014/main" id="{528CFBA4-5326-C068-ECFD-D473A428EEF5}"/>
              </a:ext>
            </a:extLst>
          </p:cNvPr>
          <p:cNvSpPr>
            <a:spLocks noGrp="1" noRot="1" noChangeAspect="1" noResize="1"/>
          </p:cNvSpPr>
          <p:nvPr>
            <p:ph type="sldImg"/>
          </p:nvPr>
        </p:nvSpPr>
        <p:spPr>
          <a:solidFill>
            <a:srgbClr val="729FCF"/>
          </a:solidFill>
          <a:ln w="25400">
            <a:solidFill>
              <a:srgbClr val="3465AF"/>
            </a:solidFill>
            <a:prstDash val="solid"/>
          </a:ln>
        </p:spPr>
      </p:sp>
      <p:sp>
        <p:nvSpPr>
          <p:cNvPr id="3" name="Notes Placeholder 2">
            <a:extLst>
              <a:ext uri="{FF2B5EF4-FFF2-40B4-BE49-F238E27FC236}">
                <a16:creationId xmlns:a16="http://schemas.microsoft.com/office/drawing/2014/main" id="{8F6CCE81-C788-4229-EA7D-D08BDDD502D1}"/>
              </a:ext>
            </a:extLst>
          </p:cNvPr>
          <p:cNvSpPr txBox="1">
            <a:spLocks noGrp="1"/>
          </p:cNvSpPr>
          <p:nvPr>
            <p:ph type="body" sz="quarter" idx="1"/>
          </p:nvPr>
        </p:nvSpPr>
        <p:spPr/>
        <p:txBody>
          <a:bodyPr/>
          <a:lstStyle/>
          <a:p>
            <a:endParaRPr lang="en-GB"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47</a:t>
            </a:fld>
            <a:endParaRPr lang="en-JP"/>
          </a:p>
        </p:txBody>
      </p:sp>
    </p:spTree>
    <p:extLst>
      <p:ext uri="{BB962C8B-B14F-4D97-AF65-F5344CB8AC3E}">
        <p14:creationId xmlns:p14="http://schemas.microsoft.com/office/powerpoint/2010/main" val="5725051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48</a:t>
            </a:fld>
            <a:endParaRPr lang="en-JP"/>
          </a:p>
        </p:txBody>
      </p:sp>
    </p:spTree>
    <p:extLst>
      <p:ext uri="{BB962C8B-B14F-4D97-AF65-F5344CB8AC3E}">
        <p14:creationId xmlns:p14="http://schemas.microsoft.com/office/powerpoint/2010/main" val="462520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Previous regressions are said “Frequentist” i.e., the most plausible value of a paramater is used</a:t>
            </a:r>
          </a:p>
          <a:p>
            <a:endParaRPr lang="en-JP"/>
          </a:p>
          <a:p>
            <a:r>
              <a:rPr lang="en-JP"/>
              <a:t>In Bayesian perspective, </a:t>
            </a:r>
            <a:r>
              <a:rPr lang="en-US" dirty="0"/>
              <a:t>a whole probability distribution for the unknown parameter is produced</a:t>
            </a:r>
            <a:endParaRPr lang="en-JP"/>
          </a:p>
          <a:p>
            <a:endParaRPr lang="en-JP"/>
          </a:p>
          <a:p>
            <a:r>
              <a:rPr lang="en-JP"/>
              <a:t>Boosted Decision Tree: anomalies from precedent trees</a:t>
            </a:r>
          </a:p>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49</a:t>
            </a:fld>
            <a:endParaRPr lang="en-JP"/>
          </a:p>
        </p:txBody>
      </p:sp>
    </p:spTree>
    <p:extLst>
      <p:ext uri="{BB962C8B-B14F-4D97-AF65-F5344CB8AC3E}">
        <p14:creationId xmlns:p14="http://schemas.microsoft.com/office/powerpoint/2010/main" val="628226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60</a:t>
            </a:fld>
            <a:endParaRPr lang="en-JP"/>
          </a:p>
        </p:txBody>
      </p:sp>
    </p:spTree>
    <p:extLst>
      <p:ext uri="{BB962C8B-B14F-4D97-AF65-F5344CB8AC3E}">
        <p14:creationId xmlns:p14="http://schemas.microsoft.com/office/powerpoint/2010/main" val="4288327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Pedregosa, F., and Coauthors, 2011: Scikit-learn: Machine Learning in Python. Journal of Machine Learning Research, 12, 2825–2830.</a:t>
            </a:r>
          </a:p>
          <a:p>
            <a:endParaRPr lang="en-JP" dirty="0"/>
          </a:p>
          <a:p>
            <a:r>
              <a:rPr lang="en-US" dirty="0"/>
              <a:t>Kuhn, M., 2020: caret: Classification and Regression Training.</a:t>
            </a:r>
          </a:p>
          <a:p>
            <a:endParaRPr lang="en-US" dirty="0"/>
          </a:p>
          <a:p>
            <a:r>
              <a:rPr lang="en-US" dirty="0"/>
              <a:t>Kuhn, M., and H. Wickham, 2020: Tidymodels: a collection of packages for modeling and machine learning using tidyverse principles.</a:t>
            </a:r>
          </a:p>
          <a:p>
            <a:endParaRPr lang="en-US" dirty="0"/>
          </a:p>
          <a:p>
            <a:r>
              <a:rPr lang="en-US" dirty="0"/>
              <a:t>Chollet, F. and others, 2015: Keras.</a:t>
            </a:r>
          </a:p>
          <a:p>
            <a:endParaRPr lang="en-US" dirty="0"/>
          </a:p>
          <a:p>
            <a:r>
              <a:rPr lang="en-US" dirty="0"/>
              <a:t>Polley, E., E. LeDell, C. Kennedy, and M. van der Laan, 2021: SuperLearner: Super Learner Prediction.</a:t>
            </a:r>
          </a:p>
          <a:p>
            <a:endParaRPr lang="en-US" dirty="0"/>
          </a:p>
          <a:p>
            <a:r>
              <a:rPr lang="en-US" dirty="0"/>
              <a:t>Martín Abadi, and Coauthors, 2015: TensorFlow: Large-Scale Machine Learning on Heterogeneous Systems.</a:t>
            </a:r>
          </a:p>
          <a:p>
            <a:endParaRPr lang="en-US" dirty="0"/>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4</a:t>
            </a:fld>
            <a:endParaRPr lang="en-JP"/>
          </a:p>
        </p:txBody>
      </p:sp>
    </p:spTree>
    <p:extLst>
      <p:ext uri="{BB962C8B-B14F-4D97-AF65-F5344CB8AC3E}">
        <p14:creationId xmlns:p14="http://schemas.microsoft.com/office/powerpoint/2010/main" val="33254412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61</a:t>
            </a:fld>
            <a:endParaRPr lang="en-JP"/>
          </a:p>
        </p:txBody>
      </p:sp>
    </p:spTree>
    <p:extLst>
      <p:ext uri="{BB962C8B-B14F-4D97-AF65-F5344CB8AC3E}">
        <p14:creationId xmlns:p14="http://schemas.microsoft.com/office/powerpoint/2010/main" val="358422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63</a:t>
            </a:fld>
            <a:endParaRPr lang="en-JP"/>
          </a:p>
        </p:txBody>
      </p:sp>
    </p:spTree>
    <p:extLst>
      <p:ext uri="{BB962C8B-B14F-4D97-AF65-F5344CB8AC3E}">
        <p14:creationId xmlns:p14="http://schemas.microsoft.com/office/powerpoint/2010/main" val="265888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ANN is used in ML, but is also an important component of DL</a:t>
            </a:r>
          </a:p>
        </p:txBody>
      </p:sp>
      <p:sp>
        <p:nvSpPr>
          <p:cNvPr id="4" name="Slide Number Placeholder 3"/>
          <p:cNvSpPr>
            <a:spLocks noGrp="1"/>
          </p:cNvSpPr>
          <p:nvPr>
            <p:ph type="sldNum" sz="quarter" idx="5"/>
          </p:nvPr>
        </p:nvSpPr>
        <p:spPr/>
        <p:txBody>
          <a:bodyPr/>
          <a:lstStyle/>
          <a:p>
            <a:fld id="{4E854E07-F85F-F84C-B316-F48AB9CA324F}" type="slidenum">
              <a:rPr lang="en-JP" smtClean="0"/>
              <a:t>68</a:t>
            </a:fld>
            <a:endParaRPr lang="en-JP"/>
          </a:p>
        </p:txBody>
      </p:sp>
    </p:spTree>
    <p:extLst>
      <p:ext uri="{BB962C8B-B14F-4D97-AF65-F5344CB8AC3E}">
        <p14:creationId xmlns:p14="http://schemas.microsoft.com/office/powerpoint/2010/main" val="2681244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70</a:t>
            </a:fld>
            <a:endParaRPr lang="en-JP"/>
          </a:p>
        </p:txBody>
      </p:sp>
    </p:spTree>
    <p:extLst>
      <p:ext uri="{BB962C8B-B14F-4D97-AF65-F5344CB8AC3E}">
        <p14:creationId xmlns:p14="http://schemas.microsoft.com/office/powerpoint/2010/main" val="21195711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71</a:t>
            </a:fld>
            <a:endParaRPr lang="en-JP"/>
          </a:p>
        </p:txBody>
      </p:sp>
    </p:spTree>
    <p:extLst>
      <p:ext uri="{BB962C8B-B14F-4D97-AF65-F5344CB8AC3E}">
        <p14:creationId xmlns:p14="http://schemas.microsoft.com/office/powerpoint/2010/main" val="3502978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How deep learning works</a:t>
            </a:r>
          </a:p>
          <a:p>
            <a:endParaRPr lang="en-JP"/>
          </a:p>
          <a:p>
            <a:endParaRPr lang="en-JP"/>
          </a:p>
          <a:p>
            <a:endParaRPr lang="en-JP"/>
          </a:p>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72</a:t>
            </a:fld>
            <a:endParaRPr lang="en-JP"/>
          </a:p>
        </p:txBody>
      </p:sp>
    </p:spTree>
    <p:extLst>
      <p:ext uri="{BB962C8B-B14F-4D97-AF65-F5344CB8AC3E}">
        <p14:creationId xmlns:p14="http://schemas.microsoft.com/office/powerpoint/2010/main" val="3014685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77</a:t>
            </a:fld>
            <a:endParaRPr lang="en-JP"/>
          </a:p>
        </p:txBody>
      </p:sp>
    </p:spTree>
    <p:extLst>
      <p:ext uri="{BB962C8B-B14F-4D97-AF65-F5344CB8AC3E}">
        <p14:creationId xmlns:p14="http://schemas.microsoft.com/office/powerpoint/2010/main" val="3891179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I use “picture” as a general term because convets where first develops to retrieve patterns in pictures. We will see soon how it applies to earth sciences</a:t>
            </a:r>
          </a:p>
          <a:p>
            <a:endParaRPr lang="en-JP"/>
          </a:p>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80</a:t>
            </a:fld>
            <a:endParaRPr lang="en-JP"/>
          </a:p>
        </p:txBody>
      </p:sp>
    </p:spTree>
    <p:extLst>
      <p:ext uri="{BB962C8B-B14F-4D97-AF65-F5344CB8AC3E}">
        <p14:creationId xmlns:p14="http://schemas.microsoft.com/office/powerpoint/2010/main" val="2823511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81</a:t>
            </a:fld>
            <a:endParaRPr lang="en-JP"/>
          </a:p>
        </p:txBody>
      </p:sp>
    </p:spTree>
    <p:extLst>
      <p:ext uri="{BB962C8B-B14F-4D97-AF65-F5344CB8AC3E}">
        <p14:creationId xmlns:p14="http://schemas.microsoft.com/office/powerpoint/2010/main" val="16678114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The kernel is moved over the tensor in both directions. The stride defines the distance between two successive windows. In the example below, the distance between successive windows is one grid point in both directions. So the stride is equal to 1</a:t>
            </a:r>
          </a:p>
        </p:txBody>
      </p:sp>
      <p:sp>
        <p:nvSpPr>
          <p:cNvPr id="4" name="Slide Number Placeholder 3"/>
          <p:cNvSpPr>
            <a:spLocks noGrp="1"/>
          </p:cNvSpPr>
          <p:nvPr>
            <p:ph type="sldNum" sz="quarter" idx="5"/>
          </p:nvPr>
        </p:nvSpPr>
        <p:spPr/>
        <p:txBody>
          <a:bodyPr/>
          <a:lstStyle/>
          <a:p>
            <a:fld id="{4E854E07-F85F-F84C-B316-F48AB9CA324F}" type="slidenum">
              <a:rPr lang="en-JP" smtClean="0"/>
              <a:t>83</a:t>
            </a:fld>
            <a:endParaRPr lang="en-JP"/>
          </a:p>
        </p:txBody>
      </p:sp>
    </p:spTree>
    <p:extLst>
      <p:ext uri="{BB962C8B-B14F-4D97-AF65-F5344CB8AC3E}">
        <p14:creationId xmlns:p14="http://schemas.microsoft.com/office/powerpoint/2010/main" val="891920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5</a:t>
            </a:fld>
            <a:endParaRPr lang="en-JP"/>
          </a:p>
        </p:txBody>
      </p:sp>
    </p:spTree>
    <p:extLst>
      <p:ext uri="{BB962C8B-B14F-4D97-AF65-F5344CB8AC3E}">
        <p14:creationId xmlns:p14="http://schemas.microsoft.com/office/powerpoint/2010/main" val="76556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a:t>The poolinf is moved over the feature map in both directions. In the example below, the distance between successive windows is two grid points in both directions. So the stride is equal to 2</a:t>
            </a:r>
          </a:p>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87</a:t>
            </a:fld>
            <a:endParaRPr lang="en-JP"/>
          </a:p>
        </p:txBody>
      </p:sp>
    </p:spTree>
    <p:extLst>
      <p:ext uri="{BB962C8B-B14F-4D97-AF65-F5344CB8AC3E}">
        <p14:creationId xmlns:p14="http://schemas.microsoft.com/office/powerpoint/2010/main" val="17744909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“valid” means only valid window locations will be used, hence the feature map being smaller than the input</a:t>
            </a:r>
          </a:p>
        </p:txBody>
      </p:sp>
      <p:sp>
        <p:nvSpPr>
          <p:cNvPr id="4" name="Slide Number Placeholder 3"/>
          <p:cNvSpPr>
            <a:spLocks noGrp="1"/>
          </p:cNvSpPr>
          <p:nvPr>
            <p:ph type="sldNum" sz="quarter" idx="5"/>
          </p:nvPr>
        </p:nvSpPr>
        <p:spPr/>
        <p:txBody>
          <a:bodyPr/>
          <a:lstStyle/>
          <a:p>
            <a:fld id="{4E854E07-F85F-F84C-B316-F48AB9CA324F}" type="slidenum">
              <a:rPr lang="en-JP" smtClean="0"/>
              <a:t>88</a:t>
            </a:fld>
            <a:endParaRPr lang="en-JP"/>
          </a:p>
        </p:txBody>
      </p:sp>
    </p:spTree>
    <p:extLst>
      <p:ext uri="{BB962C8B-B14F-4D97-AF65-F5344CB8AC3E}">
        <p14:creationId xmlns:p14="http://schemas.microsoft.com/office/powerpoint/2010/main" val="26711167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89</a:t>
            </a:fld>
            <a:endParaRPr lang="en-JP"/>
          </a:p>
        </p:txBody>
      </p:sp>
    </p:spTree>
    <p:extLst>
      <p:ext uri="{BB962C8B-B14F-4D97-AF65-F5344CB8AC3E}">
        <p14:creationId xmlns:p14="http://schemas.microsoft.com/office/powerpoint/2010/main" val="10804588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90</a:t>
            </a:fld>
            <a:endParaRPr lang="en-JP"/>
          </a:p>
        </p:txBody>
      </p:sp>
    </p:spTree>
    <p:extLst>
      <p:ext uri="{BB962C8B-B14F-4D97-AF65-F5344CB8AC3E}">
        <p14:creationId xmlns:p14="http://schemas.microsoft.com/office/powerpoint/2010/main" val="2673815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Because 1 filter is not enough to capture all the existing features, we need a repetition of filtering performed in parallel. The output of the convolutional layer 1 is the same size (apart M) than the input. This means padding as been use before the extraction.</a:t>
            </a:r>
          </a:p>
        </p:txBody>
      </p:sp>
      <p:sp>
        <p:nvSpPr>
          <p:cNvPr id="4" name="Slide Number Placeholder 3"/>
          <p:cNvSpPr>
            <a:spLocks noGrp="1"/>
          </p:cNvSpPr>
          <p:nvPr>
            <p:ph type="sldNum" sz="quarter" idx="5"/>
          </p:nvPr>
        </p:nvSpPr>
        <p:spPr/>
        <p:txBody>
          <a:bodyPr/>
          <a:lstStyle/>
          <a:p>
            <a:fld id="{4E854E07-F85F-F84C-B316-F48AB9CA324F}" type="slidenum">
              <a:rPr lang="en-JP" smtClean="0"/>
              <a:t>91</a:t>
            </a:fld>
            <a:endParaRPr lang="en-JP"/>
          </a:p>
        </p:txBody>
      </p:sp>
    </p:spTree>
    <p:extLst>
      <p:ext uri="{BB962C8B-B14F-4D97-AF65-F5344CB8AC3E}">
        <p14:creationId xmlns:p14="http://schemas.microsoft.com/office/powerpoint/2010/main" val="4062829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“same” means padding is used to ensure the size of the feature map is equal to the size of the input (6x6). </a:t>
            </a:r>
          </a:p>
        </p:txBody>
      </p:sp>
      <p:sp>
        <p:nvSpPr>
          <p:cNvPr id="4" name="Slide Number Placeholder 3"/>
          <p:cNvSpPr>
            <a:spLocks noGrp="1"/>
          </p:cNvSpPr>
          <p:nvPr>
            <p:ph type="sldNum" sz="quarter" idx="5"/>
          </p:nvPr>
        </p:nvSpPr>
        <p:spPr/>
        <p:txBody>
          <a:bodyPr/>
          <a:lstStyle/>
          <a:p>
            <a:fld id="{4E854E07-F85F-F84C-B316-F48AB9CA324F}" type="slidenum">
              <a:rPr lang="en-JP" smtClean="0"/>
              <a:t>92</a:t>
            </a:fld>
            <a:endParaRPr lang="en-JP"/>
          </a:p>
        </p:txBody>
      </p:sp>
    </p:spTree>
    <p:extLst>
      <p:ext uri="{BB962C8B-B14F-4D97-AF65-F5344CB8AC3E}">
        <p14:creationId xmlns:p14="http://schemas.microsoft.com/office/powerpoint/2010/main" val="38584047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Another convolutional + pooling are added, followed by a last convolutional layer</a:t>
            </a:r>
          </a:p>
        </p:txBody>
      </p:sp>
      <p:sp>
        <p:nvSpPr>
          <p:cNvPr id="4" name="Slide Number Placeholder 3"/>
          <p:cNvSpPr>
            <a:spLocks noGrp="1"/>
          </p:cNvSpPr>
          <p:nvPr>
            <p:ph type="sldNum" sz="quarter" idx="5"/>
          </p:nvPr>
        </p:nvSpPr>
        <p:spPr/>
        <p:txBody>
          <a:bodyPr/>
          <a:lstStyle/>
          <a:p>
            <a:fld id="{4E854E07-F85F-F84C-B316-F48AB9CA324F}" type="slidenum">
              <a:rPr lang="en-JP" smtClean="0"/>
              <a:t>93</a:t>
            </a:fld>
            <a:endParaRPr lang="en-JP"/>
          </a:p>
        </p:txBody>
      </p:sp>
    </p:spTree>
    <p:extLst>
      <p:ext uri="{BB962C8B-B14F-4D97-AF65-F5344CB8AC3E}">
        <p14:creationId xmlns:p14="http://schemas.microsoft.com/office/powerpoint/2010/main" val="15406461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The convolutional process is connected to a densely connected layer in order to perform the prediction</a:t>
            </a:r>
          </a:p>
        </p:txBody>
      </p:sp>
      <p:sp>
        <p:nvSpPr>
          <p:cNvPr id="4" name="Slide Number Placeholder 3"/>
          <p:cNvSpPr>
            <a:spLocks noGrp="1"/>
          </p:cNvSpPr>
          <p:nvPr>
            <p:ph type="sldNum" sz="quarter" idx="5"/>
          </p:nvPr>
        </p:nvSpPr>
        <p:spPr/>
        <p:txBody>
          <a:bodyPr/>
          <a:lstStyle/>
          <a:p>
            <a:fld id="{4E854E07-F85F-F84C-B316-F48AB9CA324F}" type="slidenum">
              <a:rPr lang="en-JP" smtClean="0"/>
              <a:t>94</a:t>
            </a:fld>
            <a:endParaRPr lang="en-JP"/>
          </a:p>
        </p:txBody>
      </p:sp>
    </p:spTree>
    <p:extLst>
      <p:ext uri="{BB962C8B-B14F-4D97-AF65-F5344CB8AC3E}">
        <p14:creationId xmlns:p14="http://schemas.microsoft.com/office/powerpoint/2010/main" val="34493441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Creating the model with keras in R</a:t>
            </a:r>
          </a:p>
        </p:txBody>
      </p:sp>
      <p:sp>
        <p:nvSpPr>
          <p:cNvPr id="4" name="Slide Number Placeholder 3"/>
          <p:cNvSpPr>
            <a:spLocks noGrp="1"/>
          </p:cNvSpPr>
          <p:nvPr>
            <p:ph type="sldNum" sz="quarter" idx="5"/>
          </p:nvPr>
        </p:nvSpPr>
        <p:spPr/>
        <p:txBody>
          <a:bodyPr/>
          <a:lstStyle/>
          <a:p>
            <a:fld id="{4E854E07-F85F-F84C-B316-F48AB9CA324F}" type="slidenum">
              <a:rPr lang="en-JP" smtClean="0"/>
              <a:t>95</a:t>
            </a:fld>
            <a:endParaRPr lang="en-JP"/>
          </a:p>
        </p:txBody>
      </p:sp>
    </p:spTree>
    <p:extLst>
      <p:ext uri="{BB962C8B-B14F-4D97-AF65-F5344CB8AC3E}">
        <p14:creationId xmlns:p14="http://schemas.microsoft.com/office/powerpoint/2010/main" val="284086713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Summary of model created by keras</a:t>
            </a:r>
          </a:p>
        </p:txBody>
      </p:sp>
      <p:sp>
        <p:nvSpPr>
          <p:cNvPr id="4" name="Slide Number Placeholder 3"/>
          <p:cNvSpPr>
            <a:spLocks noGrp="1"/>
          </p:cNvSpPr>
          <p:nvPr>
            <p:ph type="sldNum" sz="quarter" idx="5"/>
          </p:nvPr>
        </p:nvSpPr>
        <p:spPr/>
        <p:txBody>
          <a:bodyPr/>
          <a:lstStyle/>
          <a:p>
            <a:fld id="{4E854E07-F85F-F84C-B316-F48AB9CA324F}" type="slidenum">
              <a:rPr lang="en-JP" smtClean="0"/>
              <a:t>96</a:t>
            </a:fld>
            <a:endParaRPr lang="en-JP"/>
          </a:p>
        </p:txBody>
      </p:sp>
    </p:spTree>
    <p:extLst>
      <p:ext uri="{BB962C8B-B14F-4D97-AF65-F5344CB8AC3E}">
        <p14:creationId xmlns:p14="http://schemas.microsoft.com/office/powerpoint/2010/main" val="20039928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a:t>Change of paradigm</a:t>
            </a:r>
          </a:p>
        </p:txBody>
      </p:sp>
      <p:sp>
        <p:nvSpPr>
          <p:cNvPr id="4" name="Slide Number Placeholder 3"/>
          <p:cNvSpPr>
            <a:spLocks noGrp="1"/>
          </p:cNvSpPr>
          <p:nvPr>
            <p:ph type="sldNum" sz="quarter" idx="5"/>
          </p:nvPr>
        </p:nvSpPr>
        <p:spPr/>
        <p:txBody>
          <a:bodyPr/>
          <a:lstStyle/>
          <a:p>
            <a:fld id="{4E854E07-F85F-F84C-B316-F48AB9CA324F}" type="slidenum">
              <a:rPr lang="en-JP" smtClean="0"/>
              <a:t>8</a:t>
            </a:fld>
            <a:endParaRPr lang="en-JP"/>
          </a:p>
        </p:txBody>
      </p:sp>
    </p:spTree>
    <p:extLst>
      <p:ext uri="{BB962C8B-B14F-4D97-AF65-F5344CB8AC3E}">
        <p14:creationId xmlns:p14="http://schemas.microsoft.com/office/powerpoint/2010/main" val="3664952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97</a:t>
            </a:fld>
            <a:endParaRPr lang="en-JP"/>
          </a:p>
        </p:txBody>
      </p:sp>
    </p:spTree>
    <p:extLst>
      <p:ext uri="{BB962C8B-B14F-4D97-AF65-F5344CB8AC3E}">
        <p14:creationId xmlns:p14="http://schemas.microsoft.com/office/powerpoint/2010/main" val="18177674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Bias helps in controlling the value at which activation function will trigger.</a:t>
            </a:r>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100</a:t>
            </a:fld>
            <a:endParaRPr lang="en-JP"/>
          </a:p>
        </p:txBody>
      </p:sp>
    </p:spTree>
    <p:extLst>
      <p:ext uri="{BB962C8B-B14F-4D97-AF65-F5344CB8AC3E}">
        <p14:creationId xmlns:p14="http://schemas.microsoft.com/office/powerpoint/2010/main" val="32540193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106</a:t>
            </a:fld>
            <a:endParaRPr lang="en-JP"/>
          </a:p>
        </p:txBody>
      </p:sp>
    </p:spTree>
    <p:extLst>
      <p:ext uri="{BB962C8B-B14F-4D97-AF65-F5344CB8AC3E}">
        <p14:creationId xmlns:p14="http://schemas.microsoft.com/office/powerpoint/2010/main" val="4081685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108</a:t>
            </a:fld>
            <a:endParaRPr lang="en-JP"/>
          </a:p>
        </p:txBody>
      </p:sp>
    </p:spTree>
    <p:extLst>
      <p:ext uri="{BB962C8B-B14F-4D97-AF65-F5344CB8AC3E}">
        <p14:creationId xmlns:p14="http://schemas.microsoft.com/office/powerpoint/2010/main" val="293697514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JP" dirty="0"/>
              <a:t>What the convolution layers “see” with 10 filters. Example of DMI in September 1, 1961. SST maps are 1, 2, and 3 months before.</a:t>
            </a:r>
          </a:p>
        </p:txBody>
      </p:sp>
      <p:sp>
        <p:nvSpPr>
          <p:cNvPr id="4" name="Slide Number Placeholder 3"/>
          <p:cNvSpPr>
            <a:spLocks noGrp="1"/>
          </p:cNvSpPr>
          <p:nvPr>
            <p:ph type="sldNum" sz="quarter" idx="5"/>
          </p:nvPr>
        </p:nvSpPr>
        <p:spPr/>
        <p:txBody>
          <a:bodyPr/>
          <a:lstStyle/>
          <a:p>
            <a:fld id="{4E854E07-F85F-F84C-B316-F48AB9CA324F}" type="slidenum">
              <a:rPr lang="en-JP" smtClean="0"/>
              <a:t>111</a:t>
            </a:fld>
            <a:endParaRPr lang="en-JP"/>
          </a:p>
        </p:txBody>
      </p:sp>
    </p:spTree>
    <p:extLst>
      <p:ext uri="{BB962C8B-B14F-4D97-AF65-F5344CB8AC3E}">
        <p14:creationId xmlns:p14="http://schemas.microsoft.com/office/powerpoint/2010/main" val="37222382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effectLst/>
              </a:rPr>
              <a:t>Selvaraju</a:t>
            </a:r>
            <a:r>
              <a:rPr lang="en-US" dirty="0">
                <a:effectLst/>
              </a:rPr>
              <a:t>, R. R., M. Cogswell, A. Das, R. </a:t>
            </a:r>
            <a:r>
              <a:rPr lang="en-US" dirty="0" err="1">
                <a:effectLst/>
              </a:rPr>
              <a:t>Vedantam</a:t>
            </a:r>
            <a:r>
              <a:rPr lang="en-US" dirty="0">
                <a:effectLst/>
              </a:rPr>
              <a:t>, D. Parikh, and D. Batra, 2020: Grad-CAM: Visual Explanations from Deep Networks via Gradient-Based Localization. </a:t>
            </a:r>
            <a:r>
              <a:rPr lang="en-US" i="1" dirty="0">
                <a:effectLst/>
              </a:rPr>
              <a:t>Int J </a:t>
            </a:r>
            <a:r>
              <a:rPr lang="en-US" i="1" dirty="0" err="1">
                <a:effectLst/>
              </a:rPr>
              <a:t>Comput</a:t>
            </a:r>
            <a:r>
              <a:rPr lang="en-US" i="1" dirty="0">
                <a:effectLst/>
              </a:rPr>
              <a:t> Vis</a:t>
            </a:r>
            <a:r>
              <a:rPr lang="en-US" dirty="0">
                <a:effectLst/>
              </a:rPr>
              <a:t>, </a:t>
            </a:r>
            <a:r>
              <a:rPr lang="en-US" b="1" dirty="0">
                <a:effectLst/>
              </a:rPr>
              <a:t>128</a:t>
            </a:r>
            <a:r>
              <a:rPr lang="en-US" dirty="0">
                <a:effectLst/>
              </a:rPr>
              <a:t>, 336–359, </a:t>
            </a:r>
            <a:r>
              <a:rPr lang="en-US" dirty="0">
                <a:effectLst/>
                <a:hlinkClick r:id="rId3"/>
              </a:rPr>
              <a:t>https://doi.org/10.1007/s11263-019-01228-7</a:t>
            </a:r>
            <a:r>
              <a:rPr lang="en-US" dirty="0">
                <a:effectLst/>
              </a:rPr>
              <a:t>.</a:t>
            </a:r>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112</a:t>
            </a:fld>
            <a:endParaRPr lang="en-JP"/>
          </a:p>
        </p:txBody>
      </p:sp>
    </p:spTree>
    <p:extLst>
      <p:ext uri="{BB962C8B-B14F-4D97-AF65-F5344CB8AC3E}">
        <p14:creationId xmlns:p14="http://schemas.microsoft.com/office/powerpoint/2010/main" val="6363491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10</a:t>
            </a:fld>
            <a:endParaRPr lang="en-JP"/>
          </a:p>
        </p:txBody>
      </p:sp>
    </p:spTree>
    <p:extLst>
      <p:ext uri="{BB962C8B-B14F-4D97-AF65-F5344CB8AC3E}">
        <p14:creationId xmlns:p14="http://schemas.microsoft.com/office/powerpoint/2010/main" val="3925205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13</a:t>
            </a:fld>
            <a:endParaRPr lang="en-JP"/>
          </a:p>
        </p:txBody>
      </p:sp>
    </p:spTree>
    <p:extLst>
      <p:ext uri="{BB962C8B-B14F-4D97-AF65-F5344CB8AC3E}">
        <p14:creationId xmlns:p14="http://schemas.microsoft.com/office/powerpoint/2010/main" val="2612379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JP"/>
          </a:p>
        </p:txBody>
      </p:sp>
      <p:sp>
        <p:nvSpPr>
          <p:cNvPr id="4" name="Slide Number Placeholder 3"/>
          <p:cNvSpPr>
            <a:spLocks noGrp="1"/>
          </p:cNvSpPr>
          <p:nvPr>
            <p:ph type="sldNum" sz="quarter" idx="5"/>
          </p:nvPr>
        </p:nvSpPr>
        <p:spPr/>
        <p:txBody>
          <a:bodyPr/>
          <a:lstStyle/>
          <a:p>
            <a:fld id="{4E854E07-F85F-F84C-B316-F48AB9CA324F}" type="slidenum">
              <a:rPr lang="en-JP" smtClean="0"/>
              <a:t>14</a:t>
            </a:fld>
            <a:endParaRPr lang="en-JP"/>
          </a:p>
        </p:txBody>
      </p:sp>
    </p:spTree>
    <p:extLst>
      <p:ext uri="{BB962C8B-B14F-4D97-AF65-F5344CB8AC3E}">
        <p14:creationId xmlns:p14="http://schemas.microsoft.com/office/powerpoint/2010/main" val="4174735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Liebmann, B., and C. A. Smith, 1996: Description of a Complete (Interpolated) Outgoing Longwave Radiation Dataset. </a:t>
            </a:r>
            <a:r>
              <a:rPr lang="en-US" i="1" dirty="0">
                <a:effectLst/>
              </a:rPr>
              <a:t>Bull. Amer. Meteor. Soc.</a:t>
            </a:r>
            <a:r>
              <a:rPr lang="en-US" dirty="0">
                <a:effectLst/>
              </a:rPr>
              <a:t>, </a:t>
            </a:r>
            <a:r>
              <a:rPr lang="en-US" b="1" dirty="0">
                <a:effectLst/>
              </a:rPr>
              <a:t>77</a:t>
            </a:r>
            <a:r>
              <a:rPr lang="en-US" dirty="0">
                <a:effectLst/>
              </a:rPr>
              <a:t>, 1275–1277.</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Duchon, C. E., 1979: Lanczos Filtering in One and Two Dimensions. </a:t>
            </a:r>
            <a:r>
              <a:rPr lang="en-US" i="1" dirty="0">
                <a:effectLst/>
              </a:rPr>
              <a:t>J. Appl. Meteor.</a:t>
            </a:r>
            <a:r>
              <a:rPr lang="en-US" dirty="0">
                <a:effectLst/>
              </a:rPr>
              <a:t>, </a:t>
            </a:r>
            <a:r>
              <a:rPr lang="en-US" b="1" dirty="0">
                <a:effectLst/>
              </a:rPr>
              <a:t>18</a:t>
            </a:r>
            <a:r>
              <a:rPr lang="en-US" dirty="0">
                <a:effectLst/>
              </a:rPr>
              <a:t>, 1016–1022, </a:t>
            </a:r>
            <a:r>
              <a:rPr lang="en-US" dirty="0">
                <a:effectLst/>
                <a:hlinkClick r:id="rId3"/>
              </a:rPr>
              <a:t>https://doi.org/10.1175/1520-0450(1979)018&lt;1016:LFIOAT&gt;2.0.CO;2</a:t>
            </a:r>
            <a:r>
              <a:rPr lang="en-US" dirty="0">
                <a:effectLst/>
              </a:rPr>
              <a:t>.</a:t>
            </a:r>
          </a:p>
          <a:p>
            <a:endParaRPr lang="en-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Waliser, D., and Coauthors, 2009: MJO Simulation Diagnostics. </a:t>
            </a:r>
            <a:r>
              <a:rPr lang="en-US" i="1" dirty="0">
                <a:effectLst/>
              </a:rPr>
              <a:t>J. Clim.</a:t>
            </a:r>
            <a:r>
              <a:rPr lang="en-US" dirty="0">
                <a:effectLst/>
              </a:rPr>
              <a:t>, </a:t>
            </a:r>
            <a:r>
              <a:rPr lang="en-US" b="1" dirty="0">
                <a:effectLst/>
              </a:rPr>
              <a:t>22</a:t>
            </a:r>
            <a:r>
              <a:rPr lang="en-US" dirty="0">
                <a:effectLst/>
              </a:rPr>
              <a:t>, 3006–3030, </a:t>
            </a:r>
            <a:r>
              <a:rPr lang="en-US" dirty="0">
                <a:effectLst/>
                <a:hlinkClick r:id="rId4"/>
              </a:rPr>
              <a:t>https://doi.org/10.1175/2008JCLI2731.1</a:t>
            </a:r>
            <a:r>
              <a:rPr lang="en-US" dirty="0">
                <a:effectLst/>
              </a:rPr>
              <a:t>.</a:t>
            </a:r>
          </a:p>
          <a:p>
            <a:endParaRPr lang="en-JP" dirty="0"/>
          </a:p>
        </p:txBody>
      </p:sp>
      <p:sp>
        <p:nvSpPr>
          <p:cNvPr id="4" name="Slide Number Placeholder 3"/>
          <p:cNvSpPr>
            <a:spLocks noGrp="1"/>
          </p:cNvSpPr>
          <p:nvPr>
            <p:ph type="sldNum" sz="quarter" idx="5"/>
          </p:nvPr>
        </p:nvSpPr>
        <p:spPr/>
        <p:txBody>
          <a:bodyPr/>
          <a:lstStyle/>
          <a:p>
            <a:fld id="{4E854E07-F85F-F84C-B316-F48AB9CA324F}" type="slidenum">
              <a:rPr lang="en-JP" smtClean="0"/>
              <a:t>15</a:t>
            </a:fld>
            <a:endParaRPr lang="en-JP"/>
          </a:p>
        </p:txBody>
      </p:sp>
    </p:spTree>
    <p:extLst>
      <p:ext uri="{BB962C8B-B14F-4D97-AF65-F5344CB8AC3E}">
        <p14:creationId xmlns:p14="http://schemas.microsoft.com/office/powerpoint/2010/main" val="2474638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FB79F4-2E1A-7C42-882C-694FE969DDEE}" type="datetimeFigureOut">
              <a:rPr lang="en-JP" smtClean="0"/>
              <a:t>2022/06/08</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4007561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FB79F4-2E1A-7C42-882C-694FE969DDEE}" type="datetimeFigureOut">
              <a:rPr lang="en-JP" smtClean="0"/>
              <a:t>2022/06/08</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930758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FB79F4-2E1A-7C42-882C-694FE969DDEE}" type="datetimeFigureOut">
              <a:rPr lang="en-JP" smtClean="0"/>
              <a:t>2022/06/08</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2504229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FB79F4-2E1A-7C42-882C-694FE969DDEE}" type="datetimeFigureOut">
              <a:rPr lang="en-JP" smtClean="0"/>
              <a:t>2022/06/08</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53526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6FB79F4-2E1A-7C42-882C-694FE969DDEE}" type="datetimeFigureOut">
              <a:rPr lang="en-JP" smtClean="0"/>
              <a:t>2022/06/08</a:t>
            </a:fld>
            <a:endParaRPr lang="en-JP"/>
          </a:p>
        </p:txBody>
      </p:sp>
      <p:sp>
        <p:nvSpPr>
          <p:cNvPr id="5" name="Footer Placeholder 4"/>
          <p:cNvSpPr>
            <a:spLocks noGrp="1"/>
          </p:cNvSpPr>
          <p:nvPr>
            <p:ph type="ftr" sz="quarter" idx="11"/>
          </p:nvPr>
        </p:nvSpPr>
        <p:spPr/>
        <p:txBody>
          <a:bodyPr/>
          <a:lstStyle/>
          <a:p>
            <a:endParaRPr lang="en-JP"/>
          </a:p>
        </p:txBody>
      </p:sp>
      <p:sp>
        <p:nvSpPr>
          <p:cNvPr id="6" name="Slide Number Placeholder 5"/>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906837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FB79F4-2E1A-7C42-882C-694FE969DDEE}" type="datetimeFigureOut">
              <a:rPr lang="en-JP" smtClean="0"/>
              <a:t>2022/06/08</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10434286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FB79F4-2E1A-7C42-882C-694FE969DDEE}" type="datetimeFigureOut">
              <a:rPr lang="en-JP" smtClean="0"/>
              <a:t>2022/06/08</a:t>
            </a:fld>
            <a:endParaRPr lang="en-JP"/>
          </a:p>
        </p:txBody>
      </p:sp>
      <p:sp>
        <p:nvSpPr>
          <p:cNvPr id="8" name="Footer Placeholder 7"/>
          <p:cNvSpPr>
            <a:spLocks noGrp="1"/>
          </p:cNvSpPr>
          <p:nvPr>
            <p:ph type="ftr" sz="quarter" idx="11"/>
          </p:nvPr>
        </p:nvSpPr>
        <p:spPr/>
        <p:txBody>
          <a:bodyPr/>
          <a:lstStyle/>
          <a:p>
            <a:endParaRPr lang="en-JP"/>
          </a:p>
        </p:txBody>
      </p:sp>
      <p:sp>
        <p:nvSpPr>
          <p:cNvPr id="9" name="Slide Number Placeholder 8"/>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3053621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FB79F4-2E1A-7C42-882C-694FE969DDEE}" type="datetimeFigureOut">
              <a:rPr lang="en-JP" smtClean="0"/>
              <a:t>2022/06/08</a:t>
            </a:fld>
            <a:endParaRPr lang="en-JP"/>
          </a:p>
        </p:txBody>
      </p:sp>
      <p:sp>
        <p:nvSpPr>
          <p:cNvPr id="4" name="Footer Placeholder 3"/>
          <p:cNvSpPr>
            <a:spLocks noGrp="1"/>
          </p:cNvSpPr>
          <p:nvPr>
            <p:ph type="ftr" sz="quarter" idx="11"/>
          </p:nvPr>
        </p:nvSpPr>
        <p:spPr/>
        <p:txBody>
          <a:bodyPr/>
          <a:lstStyle/>
          <a:p>
            <a:endParaRPr lang="en-JP"/>
          </a:p>
        </p:txBody>
      </p:sp>
      <p:sp>
        <p:nvSpPr>
          <p:cNvPr id="5" name="Slide Number Placeholder 4"/>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15126960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FB79F4-2E1A-7C42-882C-694FE969DDEE}" type="datetimeFigureOut">
              <a:rPr lang="en-JP" smtClean="0"/>
              <a:t>2022/06/08</a:t>
            </a:fld>
            <a:endParaRPr lang="en-JP"/>
          </a:p>
        </p:txBody>
      </p:sp>
      <p:sp>
        <p:nvSpPr>
          <p:cNvPr id="3" name="Footer Placeholder 2"/>
          <p:cNvSpPr>
            <a:spLocks noGrp="1"/>
          </p:cNvSpPr>
          <p:nvPr>
            <p:ph type="ftr" sz="quarter" idx="11"/>
          </p:nvPr>
        </p:nvSpPr>
        <p:spPr/>
        <p:txBody>
          <a:bodyPr/>
          <a:lstStyle/>
          <a:p>
            <a:endParaRPr lang="en-JP"/>
          </a:p>
        </p:txBody>
      </p:sp>
      <p:sp>
        <p:nvSpPr>
          <p:cNvPr id="4" name="Slide Number Placeholder 3"/>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265253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B79F4-2E1A-7C42-882C-694FE969DDEE}" type="datetimeFigureOut">
              <a:rPr lang="en-JP" smtClean="0"/>
              <a:t>2022/06/08</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444872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FB79F4-2E1A-7C42-882C-694FE969DDEE}" type="datetimeFigureOut">
              <a:rPr lang="en-JP" smtClean="0"/>
              <a:t>2022/06/08</a:t>
            </a:fld>
            <a:endParaRPr lang="en-JP"/>
          </a:p>
        </p:txBody>
      </p:sp>
      <p:sp>
        <p:nvSpPr>
          <p:cNvPr id="6" name="Footer Placeholder 5"/>
          <p:cNvSpPr>
            <a:spLocks noGrp="1"/>
          </p:cNvSpPr>
          <p:nvPr>
            <p:ph type="ftr" sz="quarter" idx="11"/>
          </p:nvPr>
        </p:nvSpPr>
        <p:spPr/>
        <p:txBody>
          <a:bodyPr/>
          <a:lstStyle/>
          <a:p>
            <a:endParaRPr lang="en-JP"/>
          </a:p>
        </p:txBody>
      </p:sp>
      <p:sp>
        <p:nvSpPr>
          <p:cNvPr id="7" name="Slide Number Placeholder 6"/>
          <p:cNvSpPr>
            <a:spLocks noGrp="1"/>
          </p:cNvSpPr>
          <p:nvPr>
            <p:ph type="sldNum" sz="quarter" idx="12"/>
          </p:nvPr>
        </p:nvSpPr>
        <p:spPr/>
        <p:txBody>
          <a:bodyPr/>
          <a:lstStyle/>
          <a:p>
            <a:fld id="{7D9E65B9-034C-9C49-B416-A4F51A79BDBF}" type="slidenum">
              <a:rPr lang="en-JP" smtClean="0"/>
              <a:t>‹#›</a:t>
            </a:fld>
            <a:endParaRPr lang="en-JP"/>
          </a:p>
        </p:txBody>
      </p:sp>
    </p:spTree>
    <p:extLst>
      <p:ext uri="{BB962C8B-B14F-4D97-AF65-F5344CB8AC3E}">
        <p14:creationId xmlns:p14="http://schemas.microsoft.com/office/powerpoint/2010/main" val="41981385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FB79F4-2E1A-7C42-882C-694FE969DDEE}" type="datetimeFigureOut">
              <a:rPr lang="en-JP" smtClean="0"/>
              <a:t>2022/06/08</a:t>
            </a:fld>
            <a:endParaRPr lang="en-JP"/>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JP"/>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E65B9-034C-9C49-B416-A4F51A79BDBF}" type="slidenum">
              <a:rPr lang="en-JP" smtClean="0"/>
              <a:t>‹#›</a:t>
            </a:fld>
            <a:endParaRPr lang="en-JP"/>
          </a:p>
        </p:txBody>
      </p:sp>
    </p:spTree>
    <p:extLst>
      <p:ext uri="{BB962C8B-B14F-4D97-AF65-F5344CB8AC3E}">
        <p14:creationId xmlns:p14="http://schemas.microsoft.com/office/powerpoint/2010/main" val="199388782"/>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download.microsoft.com/download/3/5/b/35bb997f-a8c7-485d-8c56-19444dafd757/azure-machine-learning-algorithm-cheat-sheet-july-2021.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80.png"/><Relationship Id="rId4" Type="http://schemas.openxmlformats.org/officeDocument/2006/relationships/image" Target="../media/image470.png"/></Relationships>
</file>

<file path=ppt/slides/_rels/slide101.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02.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hyperlink" Target="https://doi.org/10.1029/2021GL094407"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doi.org/10.1029/2021GL094407"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i.org/10.1007/s00382-008-0426-2"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1016/j.pce.2016.05.001"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doi.org/10.3390/atmos12070834"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doi.org/10.1175/1520-0493(2004)132%3c1917:AARMMI%3e2.0.CO;2" TargetMode="External"/><Relationship Id="rId4" Type="http://schemas.openxmlformats.org/officeDocument/2006/relationships/hyperlink" Target="https://doi.org/10.1175/JCLI-D-12-00123.1"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hyperlink" Target="https://doi.org/10.1029/2010JD014415"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oi.org/10.1007/s00382-007-0284-3" TargetMode="External"/><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hyperlink" Target="https://doi.org/10.1007/s00382-007-0356-4"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doi.org/10.1007/s00382-010-0843-x"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doi.org/10.3389/fclim.2022.862707"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hyperlink" Target="https://doi.org/10.1038/s41598-019-57162-8"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hyperlink" Target="https://doi.org/10.1038/s41598-019-57162-8"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s/_rels/slide81.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hyperlink" Target="https://doi.org/10.1038/s41586-019-1559-7"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98.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svg"/><Relationship Id="rId4" Type="http://schemas.openxmlformats.org/officeDocument/2006/relationships/image" Target="../media/image32.png"/></Relationships>
</file>

<file path=ppt/slides/_rels/slide9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25E80F3-5BFD-88DA-CE39-EB181819ACEB}"/>
              </a:ext>
            </a:extLst>
          </p:cNvPr>
          <p:cNvSpPr txBox="1"/>
          <p:nvPr/>
        </p:nvSpPr>
        <p:spPr>
          <a:xfrm>
            <a:off x="293770" y="1920858"/>
            <a:ext cx="11604460" cy="1585049"/>
          </a:xfrm>
          <a:prstGeom prst="rect">
            <a:avLst/>
          </a:prstGeom>
          <a:noFill/>
        </p:spPr>
        <p:txBody>
          <a:bodyPr wrap="none" rtlCol="0">
            <a:spAutoFit/>
          </a:bodyPr>
          <a:lstStyle/>
          <a:p>
            <a:pPr algn="ctr">
              <a:spcAft>
                <a:spcPts val="3000"/>
              </a:spcAft>
            </a:pPr>
            <a:r>
              <a:rPr lang="en-JP" sz="3600">
                <a:latin typeface="CMU Serif Roman" panose="02000603000000000000" pitchFamily="2" charset="0"/>
                <a:ea typeface="CMU Serif Roman" panose="02000603000000000000" pitchFamily="2" charset="0"/>
                <a:cs typeface="CMU Serif Roman" panose="02000603000000000000" pitchFamily="2" charset="0"/>
              </a:rPr>
              <a:t>Machine Learning and Deep Learning in Earth Sciences:</a:t>
            </a:r>
          </a:p>
          <a:p>
            <a:pPr algn="ctr">
              <a:spcAft>
                <a:spcPts val="3000"/>
              </a:spcAft>
            </a:pPr>
            <a:r>
              <a:rPr lang="en-JP" sz="3600">
                <a:latin typeface="CMU Serif Roman" panose="02000603000000000000" pitchFamily="2" charset="0"/>
                <a:ea typeface="CMU Serif Roman" panose="02000603000000000000" pitchFamily="2" charset="0"/>
                <a:cs typeface="CMU Serif Roman" panose="02000603000000000000" pitchFamily="2" charset="0"/>
              </a:rPr>
              <a:t>Keypoints and Application</a:t>
            </a:r>
          </a:p>
        </p:txBody>
      </p:sp>
      <p:sp>
        <p:nvSpPr>
          <p:cNvPr id="3" name="TextBox 2">
            <a:extLst>
              <a:ext uri="{FF2B5EF4-FFF2-40B4-BE49-F238E27FC236}">
                <a16:creationId xmlns:a16="http://schemas.microsoft.com/office/drawing/2014/main" id="{BCF6F764-0712-E49F-73BB-C0D0CCC38CE7}"/>
              </a:ext>
            </a:extLst>
          </p:cNvPr>
          <p:cNvSpPr txBox="1"/>
          <p:nvPr/>
        </p:nvSpPr>
        <p:spPr>
          <a:xfrm>
            <a:off x="4984958" y="5079684"/>
            <a:ext cx="2222083" cy="523220"/>
          </a:xfrm>
          <a:prstGeom prst="rect">
            <a:avLst/>
          </a:prstGeom>
          <a:noFill/>
        </p:spPr>
        <p:txBody>
          <a:bodyPr wrap="none" rtlCol="0">
            <a:spAutoFit/>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Pascal Oettli</a:t>
            </a:r>
          </a:p>
        </p:txBody>
      </p:sp>
      <p:sp>
        <p:nvSpPr>
          <p:cNvPr id="4" name="TextBox 3">
            <a:extLst>
              <a:ext uri="{FF2B5EF4-FFF2-40B4-BE49-F238E27FC236}">
                <a16:creationId xmlns:a16="http://schemas.microsoft.com/office/drawing/2014/main" id="{BC255E62-A320-9BF2-1611-08A42443A9F1}"/>
              </a:ext>
            </a:extLst>
          </p:cNvPr>
          <p:cNvSpPr txBox="1"/>
          <p:nvPr/>
        </p:nvSpPr>
        <p:spPr>
          <a:xfrm>
            <a:off x="5311970" y="6042041"/>
            <a:ext cx="1568058" cy="400110"/>
          </a:xfrm>
          <a:prstGeom prst="rect">
            <a:avLst/>
          </a:prstGeom>
          <a:noFill/>
        </p:spPr>
        <p:txBody>
          <a:bodyPr wrap="none" rtlCol="0">
            <a:spAutoFit/>
          </a:bodyPr>
          <a:lstStyle/>
          <a:p>
            <a:r>
              <a:rPr lang="en-JP" sz="2000">
                <a:latin typeface="CMU SANS SERIF" panose="02000603000000000000" pitchFamily="2" charset="0"/>
                <a:ea typeface="CMU SANS SERIF" panose="02000603000000000000" pitchFamily="2" charset="0"/>
                <a:cs typeface="CMU SANS SERIF" panose="02000603000000000000" pitchFamily="2" charset="0"/>
              </a:rPr>
              <a:t>June 7, 2022</a:t>
            </a:r>
          </a:p>
        </p:txBody>
      </p:sp>
    </p:spTree>
    <p:extLst>
      <p:ext uri="{BB962C8B-B14F-4D97-AF65-F5344CB8AC3E}">
        <p14:creationId xmlns:p14="http://schemas.microsoft.com/office/powerpoint/2010/main" val="175732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ctagon 2">
            <a:extLst>
              <a:ext uri="{FF2B5EF4-FFF2-40B4-BE49-F238E27FC236}">
                <a16:creationId xmlns:a16="http://schemas.microsoft.com/office/drawing/2014/main" id="{154951FC-394C-08B1-538F-EC3A56AE4777}"/>
              </a:ext>
            </a:extLst>
          </p:cNvPr>
          <p:cNvSpPr>
            <a:spLocks noChangeAspect="1"/>
          </p:cNvSpPr>
          <p:nvPr/>
        </p:nvSpPr>
        <p:spPr>
          <a:xfrm>
            <a:off x="5196000" y="2529000"/>
            <a:ext cx="1800000" cy="1800000"/>
          </a:xfrm>
          <a:prstGeom prst="octagon">
            <a:avLst/>
          </a:prstGeom>
          <a:solidFill>
            <a:srgbClr val="7A4AAA"/>
          </a:solidFill>
          <a:ln>
            <a:solidFill>
              <a:srgbClr val="7B4FD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Purpose</a:t>
            </a:r>
          </a:p>
        </p:txBody>
      </p:sp>
      <p:sp>
        <p:nvSpPr>
          <p:cNvPr id="22" name="TextBox 21">
            <a:extLst>
              <a:ext uri="{FF2B5EF4-FFF2-40B4-BE49-F238E27FC236}">
                <a16:creationId xmlns:a16="http://schemas.microsoft.com/office/drawing/2014/main" id="{CF98A50F-E150-8B17-89E9-3FAC1E2E257B}"/>
              </a:ext>
            </a:extLst>
          </p:cNvPr>
          <p:cNvSpPr txBox="1"/>
          <p:nvPr/>
        </p:nvSpPr>
        <p:spPr>
          <a:xfrm>
            <a:off x="881405" y="590636"/>
            <a:ext cx="2364750" cy="523220"/>
          </a:xfrm>
          <a:prstGeom prst="rect">
            <a:avLst/>
          </a:prstGeom>
          <a:noFill/>
          <a:ln>
            <a:solidFill>
              <a:schemeClr val="tx1"/>
            </a:solidFill>
          </a:ln>
        </p:spPr>
        <p:txBody>
          <a:bodyPr wrap="none" anchor="ctr" anchorCtr="1">
            <a:spAutoFit/>
          </a:bodyPr>
          <a:lstStyle/>
          <a:p>
            <a:pPr algn="ctr"/>
            <a:r>
              <a:rPr lang="en-US" sz="2800" dirty="0">
                <a:latin typeface="CMU SANS SERIF" panose="02000603000000000000" pitchFamily="2" charset="0"/>
                <a:ea typeface="CMU SANS SERIF" panose="02000603000000000000" pitchFamily="2" charset="0"/>
                <a:cs typeface="CMU SANS SERIF" panose="02000603000000000000" pitchFamily="2" charset="0"/>
              </a:rPr>
              <a:t>Text Analytics</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24" name="Elbow Connector 23">
            <a:extLst>
              <a:ext uri="{FF2B5EF4-FFF2-40B4-BE49-F238E27FC236}">
                <a16:creationId xmlns:a16="http://schemas.microsoft.com/office/drawing/2014/main" id="{29F678F0-5EBF-BE63-90BD-90E0630BE904}"/>
              </a:ext>
            </a:extLst>
          </p:cNvPr>
          <p:cNvCxnSpPr>
            <a:cxnSpLocks/>
            <a:stCxn id="3" idx="6"/>
            <a:endCxn id="22" idx="3"/>
          </p:cNvCxnSpPr>
          <p:nvPr/>
        </p:nvCxnSpPr>
        <p:spPr>
          <a:xfrm rot="16200000" flipV="1">
            <a:off x="3646302" y="452099"/>
            <a:ext cx="1676754" cy="2477047"/>
          </a:xfrm>
          <a:prstGeom prst="bentConnector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BC56D7B-9D5E-5CF1-0D53-8EC9AB40DDDD}"/>
              </a:ext>
            </a:extLst>
          </p:cNvPr>
          <p:cNvSpPr txBox="1"/>
          <p:nvPr/>
        </p:nvSpPr>
        <p:spPr>
          <a:xfrm>
            <a:off x="1480928" y="3913308"/>
            <a:ext cx="1765227" cy="523220"/>
          </a:xfrm>
          <a:prstGeom prst="rect">
            <a:avLst/>
          </a:prstGeom>
          <a:noFill/>
          <a:ln>
            <a:solidFill>
              <a:schemeClr val="tx1"/>
            </a:solidFill>
          </a:ln>
        </p:spPr>
        <p:txBody>
          <a:bodyPr wrap="none" anchor="ctr" anchorCtr="1">
            <a:spAutoFit/>
          </a:bodyPr>
          <a:lstStyle/>
          <a:p>
            <a:pPr algn="ctr"/>
            <a:r>
              <a:rPr lang="en-US" sz="2800" dirty="0">
                <a:latin typeface="CMU SANS SERIF" panose="02000603000000000000" pitchFamily="2" charset="0"/>
                <a:ea typeface="CMU SANS SERIF" panose="02000603000000000000" pitchFamily="2" charset="0"/>
                <a:cs typeface="CMU SANS SERIF" panose="02000603000000000000" pitchFamily="2" charset="0"/>
              </a:rPr>
              <a:t>Regression</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8" name="TextBox 27">
            <a:extLst>
              <a:ext uri="{FF2B5EF4-FFF2-40B4-BE49-F238E27FC236}">
                <a16:creationId xmlns:a16="http://schemas.microsoft.com/office/drawing/2014/main" id="{9FAA9563-27D0-100D-273B-340E05C82A90}"/>
              </a:ext>
            </a:extLst>
          </p:cNvPr>
          <p:cNvSpPr txBox="1"/>
          <p:nvPr/>
        </p:nvSpPr>
        <p:spPr>
          <a:xfrm>
            <a:off x="179290" y="2251972"/>
            <a:ext cx="3066865" cy="523220"/>
          </a:xfrm>
          <a:prstGeom prst="rect">
            <a:avLst/>
          </a:prstGeom>
          <a:noFill/>
          <a:ln>
            <a:solidFill>
              <a:schemeClr val="tx1"/>
            </a:solidFill>
          </a:ln>
        </p:spPr>
        <p:txBody>
          <a:bodyPr wrap="none" anchor="ctr" anchorCtr="1">
            <a:spAutoFit/>
          </a:bodyPr>
          <a:lstStyle/>
          <a:p>
            <a:pPr algn="ctr"/>
            <a:r>
              <a:rPr lang="en-US" sz="2800" dirty="0">
                <a:latin typeface="CMU SANS SERIF" panose="02000603000000000000" pitchFamily="2" charset="0"/>
                <a:ea typeface="CMU SANS SERIF" panose="02000603000000000000" pitchFamily="2" charset="0"/>
                <a:cs typeface="CMU SANS SERIF" panose="02000603000000000000" pitchFamily="2" charset="0"/>
              </a:rPr>
              <a:t>Anomaly Detection</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29" name="Elbow Connector 28">
            <a:extLst>
              <a:ext uri="{FF2B5EF4-FFF2-40B4-BE49-F238E27FC236}">
                <a16:creationId xmlns:a16="http://schemas.microsoft.com/office/drawing/2014/main" id="{6DB46D6B-F228-BA3E-4318-BDC0D310E590}"/>
              </a:ext>
            </a:extLst>
          </p:cNvPr>
          <p:cNvCxnSpPr>
            <a:cxnSpLocks/>
            <a:stCxn id="3" idx="4"/>
            <a:endCxn id="27" idx="3"/>
          </p:cNvCxnSpPr>
          <p:nvPr/>
        </p:nvCxnSpPr>
        <p:spPr>
          <a:xfrm rot="10800000" flipV="1">
            <a:off x="3246156" y="3801798"/>
            <a:ext cx="1949845" cy="373120"/>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065D22AA-A926-D398-298A-7C220EE69543}"/>
              </a:ext>
            </a:extLst>
          </p:cNvPr>
          <p:cNvCxnSpPr>
            <a:cxnSpLocks/>
            <a:stCxn id="3" idx="5"/>
            <a:endCxn id="28" idx="3"/>
          </p:cNvCxnSpPr>
          <p:nvPr/>
        </p:nvCxnSpPr>
        <p:spPr>
          <a:xfrm rot="10800000">
            <a:off x="3246156" y="2513582"/>
            <a:ext cx="1949845" cy="542620"/>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964EBB0-56B9-A42D-7F67-E52339B55292}"/>
              </a:ext>
            </a:extLst>
          </p:cNvPr>
          <p:cNvSpPr txBox="1"/>
          <p:nvPr/>
        </p:nvSpPr>
        <p:spPr>
          <a:xfrm>
            <a:off x="1557872" y="5574645"/>
            <a:ext cx="1688283" cy="523220"/>
          </a:xfrm>
          <a:prstGeom prst="rect">
            <a:avLst/>
          </a:prstGeom>
          <a:noFill/>
          <a:ln>
            <a:solidFill>
              <a:schemeClr val="tx1"/>
            </a:solidFill>
          </a:ln>
        </p:spPr>
        <p:txBody>
          <a:bodyPr wrap="none" anchor="ctr" anchorCtr="1">
            <a:spAutoFit/>
          </a:bodyPr>
          <a:lstStyle/>
          <a:p>
            <a:pPr algn="ctr"/>
            <a:r>
              <a:rPr lang="en-US" sz="2800" dirty="0">
                <a:latin typeface="CMU SANS SERIF" panose="02000603000000000000" pitchFamily="2" charset="0"/>
                <a:ea typeface="CMU SANS SERIF" panose="02000603000000000000" pitchFamily="2" charset="0"/>
                <a:cs typeface="CMU SANS SERIF" panose="02000603000000000000" pitchFamily="2" charset="0"/>
              </a:rPr>
              <a:t>Clustering</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41" name="Elbow Connector 40">
            <a:extLst>
              <a:ext uri="{FF2B5EF4-FFF2-40B4-BE49-F238E27FC236}">
                <a16:creationId xmlns:a16="http://schemas.microsoft.com/office/drawing/2014/main" id="{9DE7C709-5BA1-B9DF-B82A-4BE999C904AE}"/>
              </a:ext>
            </a:extLst>
          </p:cNvPr>
          <p:cNvCxnSpPr>
            <a:cxnSpLocks/>
            <a:stCxn id="3" idx="3"/>
            <a:endCxn id="40" idx="3"/>
          </p:cNvCxnSpPr>
          <p:nvPr/>
        </p:nvCxnSpPr>
        <p:spPr>
          <a:xfrm rot="5400000">
            <a:off x="3731052" y="3844104"/>
            <a:ext cx="1507255" cy="2477047"/>
          </a:xfrm>
          <a:prstGeom prst="bentConnector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10D0F87-75E6-6D2D-2927-5279F9CC72EA}"/>
              </a:ext>
            </a:extLst>
          </p:cNvPr>
          <p:cNvSpPr txBox="1"/>
          <p:nvPr/>
        </p:nvSpPr>
        <p:spPr>
          <a:xfrm>
            <a:off x="8250142" y="2249573"/>
            <a:ext cx="2435282" cy="523220"/>
          </a:xfrm>
          <a:prstGeom prst="rect">
            <a:avLst/>
          </a:prstGeom>
          <a:noFill/>
          <a:ln>
            <a:solidFill>
              <a:schemeClr val="tx1"/>
            </a:solidFill>
          </a:ln>
        </p:spPr>
        <p:txBody>
          <a:bodyPr wrap="none" anchor="ctr" anchorCtr="1">
            <a:spAutoFit/>
          </a:bodyPr>
          <a:lstStyle/>
          <a:p>
            <a:pPr algn="ctr"/>
            <a:r>
              <a:rPr lang="en-US" sz="2800" dirty="0">
                <a:latin typeface="CMU SANS SERIF" panose="02000603000000000000" pitchFamily="2" charset="0"/>
                <a:ea typeface="CMU SANS SERIF" panose="02000603000000000000" pitchFamily="2" charset="0"/>
                <a:cs typeface="CMU SANS SERIF" panose="02000603000000000000" pitchFamily="2" charset="0"/>
              </a:rPr>
              <a:t>Recommenders</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45" name="Elbow Connector 44">
            <a:extLst>
              <a:ext uri="{FF2B5EF4-FFF2-40B4-BE49-F238E27FC236}">
                <a16:creationId xmlns:a16="http://schemas.microsoft.com/office/drawing/2014/main" id="{94E41D33-9204-013C-F6C3-90478C748A3C}"/>
              </a:ext>
            </a:extLst>
          </p:cNvPr>
          <p:cNvCxnSpPr>
            <a:cxnSpLocks/>
            <a:stCxn id="3" idx="0"/>
            <a:endCxn id="44" idx="1"/>
          </p:cNvCxnSpPr>
          <p:nvPr/>
        </p:nvCxnSpPr>
        <p:spPr>
          <a:xfrm flipV="1">
            <a:off x="6996000" y="2511183"/>
            <a:ext cx="1254142" cy="545019"/>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782EC01-C3D9-F103-DE3E-AF21190034A3}"/>
              </a:ext>
            </a:extLst>
          </p:cNvPr>
          <p:cNvSpPr txBox="1"/>
          <p:nvPr/>
        </p:nvSpPr>
        <p:spPr>
          <a:xfrm>
            <a:off x="8250142" y="3912109"/>
            <a:ext cx="3762568" cy="523220"/>
          </a:xfrm>
          <a:prstGeom prst="rect">
            <a:avLst/>
          </a:prstGeom>
          <a:noFill/>
          <a:ln>
            <a:solidFill>
              <a:schemeClr val="tx1"/>
            </a:solidFill>
          </a:ln>
        </p:spPr>
        <p:txBody>
          <a:bodyPr wrap="none" anchor="ctr" anchorCtr="1">
            <a:spAutoFit/>
          </a:bodyPr>
          <a:lstStyle/>
          <a:p>
            <a:pPr algn="ctr"/>
            <a:r>
              <a:rPr lang="en-US" sz="2800" dirty="0">
                <a:latin typeface="CMU SANS SERIF" panose="02000603000000000000" pitchFamily="2" charset="0"/>
                <a:ea typeface="CMU SANS SERIF" panose="02000603000000000000" pitchFamily="2" charset="0"/>
                <a:cs typeface="CMU SANS SERIF" panose="02000603000000000000" pitchFamily="2" charset="0"/>
              </a:rPr>
              <a:t>Multiclass Classification</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61" name="TextBox 60">
            <a:extLst>
              <a:ext uri="{FF2B5EF4-FFF2-40B4-BE49-F238E27FC236}">
                <a16:creationId xmlns:a16="http://schemas.microsoft.com/office/drawing/2014/main" id="{8783F9B9-BB7C-C420-6A9B-F317D55DA2E4}"/>
              </a:ext>
            </a:extLst>
          </p:cNvPr>
          <p:cNvSpPr txBox="1"/>
          <p:nvPr/>
        </p:nvSpPr>
        <p:spPr>
          <a:xfrm>
            <a:off x="8250142" y="5574645"/>
            <a:ext cx="3748142" cy="523220"/>
          </a:xfrm>
          <a:prstGeom prst="rect">
            <a:avLst/>
          </a:prstGeom>
          <a:noFill/>
          <a:ln>
            <a:solidFill>
              <a:schemeClr val="tx1"/>
            </a:solidFill>
          </a:ln>
        </p:spPr>
        <p:txBody>
          <a:bodyPr wrap="none" anchor="ctr" anchorCtr="1">
            <a:spAutoFit/>
          </a:bodyPr>
          <a:lstStyle/>
          <a:p>
            <a:pPr algn="ctr"/>
            <a:r>
              <a:rPr lang="en-US" sz="2800" dirty="0">
                <a:latin typeface="CMU SANS SERIF" panose="02000603000000000000" pitchFamily="2" charset="0"/>
                <a:ea typeface="CMU SANS SERIF" panose="02000603000000000000" pitchFamily="2" charset="0"/>
                <a:cs typeface="CMU SANS SERIF" panose="02000603000000000000" pitchFamily="2" charset="0"/>
              </a:rPr>
              <a:t>Two-class Classification</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62" name="TextBox 61">
            <a:extLst>
              <a:ext uri="{FF2B5EF4-FFF2-40B4-BE49-F238E27FC236}">
                <a16:creationId xmlns:a16="http://schemas.microsoft.com/office/drawing/2014/main" id="{AFE39327-C52C-8475-5895-C91D6CD010F2}"/>
              </a:ext>
            </a:extLst>
          </p:cNvPr>
          <p:cNvSpPr txBox="1"/>
          <p:nvPr/>
        </p:nvSpPr>
        <p:spPr>
          <a:xfrm>
            <a:off x="8250142" y="587037"/>
            <a:ext cx="3161443" cy="523220"/>
          </a:xfrm>
          <a:prstGeom prst="rect">
            <a:avLst/>
          </a:prstGeom>
          <a:noFill/>
          <a:ln>
            <a:solidFill>
              <a:schemeClr val="tx1"/>
            </a:solidFill>
          </a:ln>
        </p:spPr>
        <p:txBody>
          <a:bodyPr wrap="none" anchor="ctr" anchorCtr="1">
            <a:spAutoFit/>
          </a:bodyPr>
          <a:lstStyle/>
          <a:p>
            <a:pPr algn="ctr"/>
            <a:r>
              <a:rPr lang="en-US" sz="2800" dirty="0">
                <a:latin typeface="CMU SANS SERIF" panose="02000603000000000000" pitchFamily="2" charset="0"/>
                <a:ea typeface="CMU SANS SERIF" panose="02000603000000000000" pitchFamily="2" charset="0"/>
                <a:cs typeface="CMU SANS SERIF" panose="02000603000000000000" pitchFamily="2" charset="0"/>
              </a:rPr>
              <a:t>Image Classification</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63" name="Elbow Connector 62">
            <a:extLst>
              <a:ext uri="{FF2B5EF4-FFF2-40B4-BE49-F238E27FC236}">
                <a16:creationId xmlns:a16="http://schemas.microsoft.com/office/drawing/2014/main" id="{A453B67F-A875-0C46-C285-86C4C9F0FDF6}"/>
              </a:ext>
            </a:extLst>
          </p:cNvPr>
          <p:cNvCxnSpPr>
            <a:cxnSpLocks/>
            <a:stCxn id="3" idx="1"/>
            <a:endCxn id="60" idx="1"/>
          </p:cNvCxnSpPr>
          <p:nvPr/>
        </p:nvCxnSpPr>
        <p:spPr>
          <a:xfrm>
            <a:off x="6996000" y="3801798"/>
            <a:ext cx="1254142" cy="371921"/>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869DA77-9ECA-C870-423D-94534421D0DA}"/>
              </a:ext>
            </a:extLst>
          </p:cNvPr>
          <p:cNvCxnSpPr>
            <a:cxnSpLocks/>
            <a:stCxn id="3" idx="2"/>
            <a:endCxn id="61" idx="1"/>
          </p:cNvCxnSpPr>
          <p:nvPr/>
        </p:nvCxnSpPr>
        <p:spPr>
          <a:xfrm rot="16200000" flipH="1">
            <a:off x="6605843" y="4191955"/>
            <a:ext cx="1507255" cy="1781344"/>
          </a:xfrm>
          <a:prstGeom prst="bentConnector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32CF006C-1A0B-6769-39BE-940AC85A82DE}"/>
              </a:ext>
            </a:extLst>
          </p:cNvPr>
          <p:cNvCxnSpPr>
            <a:cxnSpLocks/>
            <a:stCxn id="3" idx="7"/>
            <a:endCxn id="62" idx="1"/>
          </p:cNvCxnSpPr>
          <p:nvPr/>
        </p:nvCxnSpPr>
        <p:spPr>
          <a:xfrm rot="5400000" flipH="1" flipV="1">
            <a:off x="6519294" y="798152"/>
            <a:ext cx="1680353" cy="1781344"/>
          </a:xfrm>
          <a:prstGeom prst="bentConnector2">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65BA094-9D6D-3D76-7AF3-907D99BAF3EA}"/>
              </a:ext>
            </a:extLst>
          </p:cNvPr>
          <p:cNvSpPr txBox="1"/>
          <p:nvPr/>
        </p:nvSpPr>
        <p:spPr>
          <a:xfrm>
            <a:off x="111070" y="6313267"/>
            <a:ext cx="11993845" cy="523220"/>
          </a:xfrm>
          <a:prstGeom prst="rect">
            <a:avLst/>
          </a:prstGeom>
          <a:noFill/>
        </p:spPr>
        <p:txBody>
          <a:bodyPr wrap="square">
            <a:spAutoFit/>
          </a:bodyPr>
          <a:lstStyle/>
          <a:p>
            <a:r>
              <a:rPr lang="en-US" sz="1400" dirty="0">
                <a:effectLst/>
                <a:latin typeface="CMU SANS SERIF" panose="02000603000000000000" pitchFamily="2" charset="0"/>
                <a:ea typeface="CMU SANS SERIF" panose="02000603000000000000" pitchFamily="2" charset="0"/>
                <a:cs typeface="CMU SANS SERIF" panose="02000603000000000000" pitchFamily="2" charset="0"/>
              </a:rPr>
              <a:t>Azure Machine Learning Team, 2021: Machine Learning Algorithm Cheat Sheet for Azure Machine Learning designer. </a:t>
            </a:r>
            <a:r>
              <a:rPr lang="en-US" sz="1400" dirty="0">
                <a:latin typeface="CMU SANS SERIF" panose="02000603000000000000" pitchFamily="2" charset="0"/>
                <a:ea typeface="CMU SANS SERIF" panose="02000603000000000000" pitchFamily="2" charset="0"/>
                <a:cs typeface="CMU SANS SERIF" panose="02000603000000000000" pitchFamily="2" charset="0"/>
              </a:rPr>
              <a:t>Available at </a:t>
            </a:r>
            <a:r>
              <a:rPr lang="en-US" sz="1400" dirty="0">
                <a:latin typeface="CMU SANS SERIF" panose="02000603000000000000" pitchFamily="2" charset="0"/>
                <a:ea typeface="CMU SANS SERIF" panose="02000603000000000000" pitchFamily="2" charset="0"/>
                <a:cs typeface="CMU SANS SERIF" panose="02000603000000000000" pitchFamily="2" charset="0"/>
                <a:hlinkClick r:id="rId3"/>
              </a:rPr>
              <a:t>https://download.microsoft.com/download/3/5/b/35bb997f-a8c7-485d-8c56-19444dafd757/azure-machine-learning-algorithm-cheat-sheet-july-2021.pdf</a:t>
            </a:r>
            <a:r>
              <a:rPr lang="en-US" sz="1400" dirty="0">
                <a:latin typeface="CMU SANS SERIF" panose="02000603000000000000" pitchFamily="2" charset="0"/>
                <a:ea typeface="CMU SANS SERIF" panose="02000603000000000000" pitchFamily="2" charset="0"/>
                <a:cs typeface="CMU SANS SERIF" panose="02000603000000000000" pitchFamily="2" charset="0"/>
              </a:rPr>
              <a:t> </a:t>
            </a:r>
            <a:endParaRPr lang="en-US" sz="1400" dirty="0">
              <a:effectLst/>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326949687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9FEFB3-70F3-7ECA-EC11-C897AA0B21D5}"/>
              </a:ext>
            </a:extLst>
          </p:cNvPr>
          <p:cNvPicPr>
            <a:picLocks noChangeAspect="1"/>
          </p:cNvPicPr>
          <p:nvPr/>
        </p:nvPicPr>
        <p:blipFill>
          <a:blip r:embed="rId3"/>
          <a:stretch>
            <a:fillRect/>
          </a:stretch>
        </p:blipFill>
        <p:spPr>
          <a:xfrm>
            <a:off x="4055801" y="409229"/>
            <a:ext cx="7961496" cy="603954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7D967E7-DE97-1513-70C1-865E51434347}"/>
                  </a:ext>
                </a:extLst>
              </p:cNvPr>
              <p:cNvSpPr txBox="1"/>
              <p:nvPr/>
            </p:nvSpPr>
            <p:spPr>
              <a:xfrm>
                <a:off x="796413" y="1314609"/>
                <a:ext cx="2138513" cy="5116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t>
                </a:r>
                <a:r>
                  <a:rPr lang="en-JP" sz="1800"/>
                  <a:t>anh = </a:t>
                </a:r>
                <a14:m>
                  <m:oMath xmlns:m="http://schemas.openxmlformats.org/officeDocument/2006/math">
                    <m:f>
                      <m:fPr>
                        <m:ctrlPr>
                          <a:rPr lang="en-JP"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smtClean="0">
                                <a:latin typeface="Cambria Math" panose="02040503050406030204" pitchFamily="18" charset="0"/>
                              </a:rPr>
                              <m:t>𝑒</m:t>
                            </m:r>
                          </m:e>
                          <m:sup>
                            <m:r>
                              <a:rPr lang="en-US" sz="1800" b="0" smtClean="0">
                                <a:latin typeface="Cambria Math" panose="02040503050406030204" pitchFamily="18" charset="0"/>
                              </a:rPr>
                              <m:t>𝑥</m:t>
                            </m:r>
                          </m:sup>
                        </m:sSup>
                        <m:r>
                          <a:rPr lang="en-US" sz="1800" b="0"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𝑒</m:t>
                            </m:r>
                          </m:e>
                          <m:sup>
                            <m:r>
                              <a:rPr lang="en-US" sz="1800" b="0" smtClean="0">
                                <a:latin typeface="Cambria Math" panose="02040503050406030204" pitchFamily="18" charset="0"/>
                              </a:rPr>
                              <m:t>−</m:t>
                            </m:r>
                            <m:r>
                              <a:rPr lang="en-US" sz="1800" b="0" smtClean="0">
                                <a:latin typeface="Cambria Math" panose="02040503050406030204" pitchFamily="18" charset="0"/>
                              </a:rPr>
                              <m:t>𝑥</m:t>
                            </m:r>
                          </m:sup>
                        </m:sSup>
                      </m:num>
                      <m:den>
                        <m:sSup>
                          <m:sSupPr>
                            <m:ctrlPr>
                              <a:rPr lang="en-US" sz="1800" i="1" smtClean="0">
                                <a:latin typeface="Cambria Math" panose="02040503050406030204" pitchFamily="18" charset="0"/>
                              </a:rPr>
                            </m:ctrlPr>
                          </m:sSupPr>
                          <m:e>
                            <m:r>
                              <a:rPr lang="en-US" sz="1800" smtClean="0">
                                <a:latin typeface="Cambria Math" panose="02040503050406030204" pitchFamily="18" charset="0"/>
                              </a:rPr>
                              <m:t>𝑒</m:t>
                            </m:r>
                          </m:e>
                          <m:sup>
                            <m:r>
                              <a:rPr lang="en-US" sz="1800" b="0" smtClean="0">
                                <a:latin typeface="Cambria Math" panose="02040503050406030204" pitchFamily="18" charset="0"/>
                              </a:rPr>
                              <m:t>𝑥</m:t>
                            </m:r>
                          </m:sup>
                        </m:sSup>
                        <m:r>
                          <a:rPr lang="en-US" sz="1800" b="0"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𝑒</m:t>
                            </m:r>
                          </m:e>
                          <m:sup>
                            <m:r>
                              <a:rPr lang="en-US" sz="1800" b="0" smtClean="0">
                                <a:latin typeface="Cambria Math" panose="02040503050406030204" pitchFamily="18" charset="0"/>
                              </a:rPr>
                              <m:t>−</m:t>
                            </m:r>
                            <m:r>
                              <a:rPr lang="en-US" sz="1800" b="0" smtClean="0">
                                <a:latin typeface="Cambria Math" panose="02040503050406030204" pitchFamily="18" charset="0"/>
                              </a:rPr>
                              <m:t>𝑥</m:t>
                            </m:r>
                          </m:sup>
                        </m:sSup>
                      </m:den>
                    </m:f>
                  </m:oMath>
                </a14:m>
                <a:endParaRPr lang="en-JP" sz="1800"/>
              </a:p>
            </p:txBody>
          </p:sp>
        </mc:Choice>
        <mc:Fallback xmlns="">
          <p:sp>
            <p:nvSpPr>
              <p:cNvPr id="7" name="TextBox 6">
                <a:extLst>
                  <a:ext uri="{FF2B5EF4-FFF2-40B4-BE49-F238E27FC236}">
                    <a16:creationId xmlns:a16="http://schemas.microsoft.com/office/drawing/2014/main" id="{C7D967E7-DE97-1513-70C1-865E51434347}"/>
                  </a:ext>
                </a:extLst>
              </p:cNvPr>
              <p:cNvSpPr txBox="1">
                <a:spLocks noRot="1" noChangeAspect="1" noMove="1" noResize="1" noEditPoints="1" noAdjustHandles="1" noChangeArrowheads="1" noChangeShapeType="1" noTextEdit="1"/>
              </p:cNvSpPr>
              <p:nvPr/>
            </p:nvSpPr>
            <p:spPr>
              <a:xfrm>
                <a:off x="796413" y="1314609"/>
                <a:ext cx="2138513" cy="511615"/>
              </a:xfrm>
              <a:prstGeom prst="rect">
                <a:avLst/>
              </a:prstGeom>
              <a:blipFill>
                <a:blip r:embed="rId4"/>
                <a:stretch>
                  <a:fillRect l="-2367" b="-9756"/>
                </a:stretch>
              </a:blipFill>
            </p:spPr>
            <p:txBody>
              <a:bodyPr/>
              <a:lstStyle/>
              <a:p>
                <a:r>
                  <a:rPr lang="en-JP">
                    <a:noFill/>
                  </a:rPr>
                  <a:t> </a:t>
                </a:r>
              </a:p>
            </p:txBody>
          </p:sp>
        </mc:Fallback>
      </mc:AlternateContent>
      <p:sp>
        <p:nvSpPr>
          <p:cNvPr id="8" name="Oval 7">
            <a:extLst>
              <a:ext uri="{FF2B5EF4-FFF2-40B4-BE49-F238E27FC236}">
                <a16:creationId xmlns:a16="http://schemas.microsoft.com/office/drawing/2014/main" id="{93DBFEDC-611C-89B8-ACBF-9BC5E7C36010}"/>
              </a:ext>
            </a:extLst>
          </p:cNvPr>
          <p:cNvSpPr/>
          <p:nvPr/>
        </p:nvSpPr>
        <p:spPr>
          <a:xfrm>
            <a:off x="250724" y="3734546"/>
            <a:ext cx="320777" cy="32077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Oval 8">
            <a:extLst>
              <a:ext uri="{FF2B5EF4-FFF2-40B4-BE49-F238E27FC236}">
                <a16:creationId xmlns:a16="http://schemas.microsoft.com/office/drawing/2014/main" id="{88D83926-F252-7A8B-4B45-059FA0D11B5D}"/>
              </a:ext>
            </a:extLst>
          </p:cNvPr>
          <p:cNvSpPr/>
          <p:nvPr/>
        </p:nvSpPr>
        <p:spPr>
          <a:xfrm>
            <a:off x="2470349" y="3734546"/>
            <a:ext cx="320777" cy="320777"/>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1" name="Straight Arrow Connector 10">
            <a:extLst>
              <a:ext uri="{FF2B5EF4-FFF2-40B4-BE49-F238E27FC236}">
                <a16:creationId xmlns:a16="http://schemas.microsoft.com/office/drawing/2014/main" id="{375FD219-28A1-8ABB-6052-9D5F5E971637}"/>
              </a:ext>
            </a:extLst>
          </p:cNvPr>
          <p:cNvCxnSpPr>
            <a:cxnSpLocks/>
            <a:stCxn id="8" idx="6"/>
            <a:endCxn id="9" idx="2"/>
          </p:cNvCxnSpPr>
          <p:nvPr/>
        </p:nvCxnSpPr>
        <p:spPr>
          <a:xfrm>
            <a:off x="571501" y="3894935"/>
            <a:ext cx="1898848"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D2B8EC47-4338-7234-FFD0-683558B999F1}"/>
              </a:ext>
            </a:extLst>
          </p:cNvPr>
          <p:cNvSpPr/>
          <p:nvPr/>
        </p:nvSpPr>
        <p:spPr>
          <a:xfrm>
            <a:off x="1667214" y="4542505"/>
            <a:ext cx="284586" cy="28458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4" name="Straight Arrow Connector 13">
            <a:extLst>
              <a:ext uri="{FF2B5EF4-FFF2-40B4-BE49-F238E27FC236}">
                <a16:creationId xmlns:a16="http://schemas.microsoft.com/office/drawing/2014/main" id="{84B21DAB-7FF5-0934-7EAD-B8C73E84C626}"/>
              </a:ext>
            </a:extLst>
          </p:cNvPr>
          <p:cNvCxnSpPr>
            <a:cxnSpLocks/>
            <a:stCxn id="12" idx="0"/>
            <a:endCxn id="9" idx="3"/>
          </p:cNvCxnSpPr>
          <p:nvPr/>
        </p:nvCxnSpPr>
        <p:spPr>
          <a:xfrm flipV="1">
            <a:off x="1809507" y="4008346"/>
            <a:ext cx="707819" cy="53415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FE7D0F2-0365-80F7-BE6E-7150768DC1EA}"/>
              </a:ext>
            </a:extLst>
          </p:cNvPr>
          <p:cNvSpPr txBox="1"/>
          <p:nvPr/>
        </p:nvSpPr>
        <p:spPr>
          <a:xfrm>
            <a:off x="1245390" y="3535246"/>
            <a:ext cx="449162" cy="369332"/>
          </a:xfrm>
          <a:prstGeom prst="rect">
            <a:avLst/>
          </a:prstGeom>
          <a:noFill/>
        </p:spPr>
        <p:txBody>
          <a:bodyPr wrap="none" rtlCol="0">
            <a:spAutoFit/>
          </a:bodyPr>
          <a:lstStyle/>
          <a:p>
            <a:r>
              <a:rPr lang="en-JP" i="1">
                <a:latin typeface="Cambria Math" panose="02040503050406030204" pitchFamily="18" charset="0"/>
                <a:ea typeface="Cambria Math" panose="02040503050406030204" pitchFamily="18" charset="0"/>
              </a:rPr>
              <a:t>w</a:t>
            </a:r>
            <a:r>
              <a:rPr lang="en-JP" i="1" baseline="-25000">
                <a:latin typeface="Cambria Math" panose="02040503050406030204" pitchFamily="18" charset="0"/>
                <a:ea typeface="Cambria Math" panose="02040503050406030204" pitchFamily="18" charset="0"/>
              </a:rPr>
              <a:t>0</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3CA82FF-F4ED-96A5-3F2E-060696C35EDC}"/>
                  </a:ext>
                </a:extLst>
              </p:cNvPr>
              <p:cNvSpPr txBox="1"/>
              <p:nvPr/>
            </p:nvSpPr>
            <p:spPr>
              <a:xfrm>
                <a:off x="1535469" y="3247439"/>
                <a:ext cx="21905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tanh</m:t>
                      </m:r>
                      <m:r>
                        <a:rPr lang="en-US" b="0" i="0"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sSub>
                        <m:sSubPr>
                          <m:ctrlPr>
                            <a:rPr lang="en-JP"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0</m:t>
                          </m:r>
                        </m:sub>
                      </m:sSub>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oMath>
                  </m:oMathPara>
                </a14:m>
                <a:endParaRPr lang="en-JP"/>
              </a:p>
            </p:txBody>
          </p:sp>
        </mc:Choice>
        <mc:Fallback xmlns="">
          <p:sp>
            <p:nvSpPr>
              <p:cNvPr id="28" name="TextBox 27">
                <a:extLst>
                  <a:ext uri="{FF2B5EF4-FFF2-40B4-BE49-F238E27FC236}">
                    <a16:creationId xmlns:a16="http://schemas.microsoft.com/office/drawing/2014/main" id="{33CA82FF-F4ED-96A5-3F2E-060696C35EDC}"/>
                  </a:ext>
                </a:extLst>
              </p:cNvPr>
              <p:cNvSpPr txBox="1">
                <a:spLocks noRot="1" noChangeAspect="1" noMove="1" noResize="1" noEditPoints="1" noAdjustHandles="1" noChangeArrowheads="1" noChangeShapeType="1" noTextEdit="1"/>
              </p:cNvSpPr>
              <p:nvPr/>
            </p:nvSpPr>
            <p:spPr>
              <a:xfrm>
                <a:off x="1535469" y="3247439"/>
                <a:ext cx="2190536" cy="276999"/>
              </a:xfrm>
              <a:prstGeom prst="rect">
                <a:avLst/>
              </a:prstGeom>
              <a:blipFill>
                <a:blip r:embed="rId5"/>
                <a:stretch>
                  <a:fillRect l="-575" r="-2299" b="-34783"/>
                </a:stretch>
              </a:blipFill>
            </p:spPr>
            <p:txBody>
              <a:bodyPr/>
              <a:lstStyle/>
              <a:p>
                <a:r>
                  <a:rPr lang="en-JP">
                    <a:noFill/>
                  </a:rPr>
                  <a:t> </a:t>
                </a:r>
              </a:p>
            </p:txBody>
          </p:sp>
        </mc:Fallback>
      </mc:AlternateContent>
      <p:sp>
        <p:nvSpPr>
          <p:cNvPr id="30" name="TextBox 29">
            <a:extLst>
              <a:ext uri="{FF2B5EF4-FFF2-40B4-BE49-F238E27FC236}">
                <a16:creationId xmlns:a16="http://schemas.microsoft.com/office/drawing/2014/main" id="{D1F602EA-92F4-8E25-071B-611C3A466056}"/>
              </a:ext>
            </a:extLst>
          </p:cNvPr>
          <p:cNvSpPr txBox="1"/>
          <p:nvPr/>
        </p:nvSpPr>
        <p:spPr>
          <a:xfrm rot="19410702">
            <a:off x="2000247" y="4225129"/>
            <a:ext cx="449162" cy="369332"/>
          </a:xfrm>
          <a:prstGeom prst="rect">
            <a:avLst/>
          </a:prstGeom>
          <a:noFill/>
        </p:spPr>
        <p:txBody>
          <a:bodyPr wrap="square" rtlCol="0">
            <a:spAutoFit/>
          </a:bodyPr>
          <a:lstStyle/>
          <a:p>
            <a:r>
              <a:rPr lang="en-JP" i="1">
                <a:latin typeface="Cambria Math" panose="02040503050406030204" pitchFamily="18" charset="0"/>
                <a:ea typeface="Cambria Math" panose="02040503050406030204" pitchFamily="18" charset="0"/>
              </a:rPr>
              <a:t>w</a:t>
            </a:r>
            <a:r>
              <a:rPr lang="en-JP" i="1" baseline="-25000">
                <a:latin typeface="Cambria Math" panose="02040503050406030204" pitchFamily="18" charset="0"/>
                <a:ea typeface="Cambria Math" panose="02040503050406030204" pitchFamily="18" charset="0"/>
              </a:rPr>
              <a:t>1</a:t>
            </a:r>
          </a:p>
        </p:txBody>
      </p:sp>
      <p:sp>
        <p:nvSpPr>
          <p:cNvPr id="31" name="TextBox 30">
            <a:extLst>
              <a:ext uri="{FF2B5EF4-FFF2-40B4-BE49-F238E27FC236}">
                <a16:creationId xmlns:a16="http://schemas.microsoft.com/office/drawing/2014/main" id="{653F8919-F0BA-C4A5-9CA1-401F246B5071}"/>
              </a:ext>
            </a:extLst>
          </p:cNvPr>
          <p:cNvSpPr txBox="1"/>
          <p:nvPr/>
        </p:nvSpPr>
        <p:spPr>
          <a:xfrm>
            <a:off x="261335" y="3369062"/>
            <a:ext cx="248786" cy="369332"/>
          </a:xfrm>
          <a:prstGeom prst="rect">
            <a:avLst/>
          </a:prstGeom>
          <a:noFill/>
        </p:spPr>
        <p:txBody>
          <a:bodyPr wrap="none" rtlCol="0">
            <a:spAutoFit/>
          </a:bodyPr>
          <a:lstStyle/>
          <a:p>
            <a:r>
              <a:rPr lang="en-JP" i="1">
                <a:latin typeface="Cambria Math" panose="02040503050406030204" pitchFamily="18" charset="0"/>
                <a:ea typeface="Cambria Math" panose="02040503050406030204" pitchFamily="18" charset="0"/>
              </a:rPr>
              <a:t>i</a:t>
            </a:r>
            <a:endParaRPr lang="en-JP" i="1" baseline="-25000">
              <a:latin typeface="Cambria Math" panose="02040503050406030204" pitchFamily="18" charset="0"/>
              <a:ea typeface="Cambria Math" panose="02040503050406030204" pitchFamily="18" charset="0"/>
            </a:endParaRPr>
          </a:p>
        </p:txBody>
      </p:sp>
      <p:sp>
        <p:nvSpPr>
          <p:cNvPr id="32" name="TextBox 31">
            <a:extLst>
              <a:ext uri="{FF2B5EF4-FFF2-40B4-BE49-F238E27FC236}">
                <a16:creationId xmlns:a16="http://schemas.microsoft.com/office/drawing/2014/main" id="{BC648536-084E-9932-DF8F-4BFDC9108A27}"/>
              </a:ext>
            </a:extLst>
          </p:cNvPr>
          <p:cNvSpPr txBox="1"/>
          <p:nvPr/>
        </p:nvSpPr>
        <p:spPr>
          <a:xfrm>
            <a:off x="1640496" y="4890432"/>
            <a:ext cx="311304" cy="369332"/>
          </a:xfrm>
          <a:prstGeom prst="rect">
            <a:avLst/>
          </a:prstGeom>
          <a:noFill/>
        </p:spPr>
        <p:txBody>
          <a:bodyPr wrap="none" rtlCol="0">
            <a:spAutoFit/>
          </a:bodyPr>
          <a:lstStyle/>
          <a:p>
            <a:r>
              <a:rPr lang="en-JP" i="1">
                <a:latin typeface="Cambria Math" panose="02040503050406030204" pitchFamily="18" charset="0"/>
                <a:ea typeface="Cambria Math" panose="02040503050406030204" pitchFamily="18" charset="0"/>
              </a:rPr>
              <a:t>b</a:t>
            </a:r>
            <a:endParaRPr lang="en-JP" i="1" baseline="-2500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182684545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C61F9EE-E8B2-727A-1A25-0B14DFFA4848}"/>
              </a:ext>
            </a:extLst>
          </p:cNvPr>
          <p:cNvSpPr txBox="1"/>
          <p:nvPr/>
        </p:nvSpPr>
        <p:spPr>
          <a:xfrm>
            <a:off x="2147777" y="489493"/>
            <a:ext cx="7421525" cy="1384995"/>
          </a:xfrm>
          <a:prstGeom prst="rect">
            <a:avLst/>
          </a:prstGeom>
          <a:noFill/>
          <a:ln>
            <a:solidFill>
              <a:schemeClr val="accent2"/>
            </a:solidFill>
          </a:ln>
        </p:spPr>
        <p:txBody>
          <a:bodyPr wrap="square">
            <a:spAutoFit/>
          </a:bodyPr>
          <a:lstStyle/>
          <a:p>
            <a:r>
              <a:rPr lang="en-US" sz="2800" dirty="0">
                <a:solidFill>
                  <a:schemeClr val="accent2"/>
                </a:solidFill>
                <a:latin typeface="CMU Serif Roman" panose="02000603000000000000" pitchFamily="2" charset="0"/>
                <a:ea typeface="CMU Serif Roman" panose="02000603000000000000" pitchFamily="2" charset="0"/>
                <a:cs typeface="CMU Serif Roman" panose="02000603000000000000" pitchFamily="2" charset="0"/>
              </a:rPr>
              <a:t>The quantity that will be minimized during training. It represents a measure of success for the task at hand.</a:t>
            </a:r>
          </a:p>
        </p:txBody>
      </p:sp>
      <p:pic>
        <p:nvPicPr>
          <p:cNvPr id="5" name="Graphic 4" descr="Open quotation mark with solid fill">
            <a:extLst>
              <a:ext uri="{FF2B5EF4-FFF2-40B4-BE49-F238E27FC236}">
                <a16:creationId xmlns:a16="http://schemas.microsoft.com/office/drawing/2014/main" id="{61606911-93AD-60E1-FCCC-BAF6421105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3377" y="32293"/>
            <a:ext cx="914400" cy="914400"/>
          </a:xfrm>
          <a:prstGeom prst="rect">
            <a:avLst/>
          </a:prstGeom>
        </p:spPr>
      </p:pic>
      <p:pic>
        <p:nvPicPr>
          <p:cNvPr id="6" name="Graphic 5" descr="Open quotation mark with solid fill">
            <a:extLst>
              <a:ext uri="{FF2B5EF4-FFF2-40B4-BE49-F238E27FC236}">
                <a16:creationId xmlns:a16="http://schemas.microsoft.com/office/drawing/2014/main" id="{1CE4727E-DE15-7A7D-0858-8448FBE9F5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587023" y="1417288"/>
            <a:ext cx="914400" cy="914400"/>
          </a:xfrm>
          <a:prstGeom prst="rect">
            <a:avLst/>
          </a:prstGeom>
        </p:spPr>
      </p:pic>
      <p:sp>
        <p:nvSpPr>
          <p:cNvPr id="2" name="TextBox 1">
            <a:extLst>
              <a:ext uri="{FF2B5EF4-FFF2-40B4-BE49-F238E27FC236}">
                <a16:creationId xmlns:a16="http://schemas.microsoft.com/office/drawing/2014/main" id="{3EFFB5C1-046F-1AA0-DAE1-5898C32BF64D}"/>
              </a:ext>
            </a:extLst>
          </p:cNvPr>
          <p:cNvSpPr txBox="1"/>
          <p:nvPr/>
        </p:nvSpPr>
        <p:spPr>
          <a:xfrm>
            <a:off x="2147777" y="3537678"/>
            <a:ext cx="4544834"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It represents a measure of success</a:t>
            </a:r>
          </a:p>
        </p:txBody>
      </p:sp>
      <p:sp>
        <p:nvSpPr>
          <p:cNvPr id="7" name="TextBox 6">
            <a:extLst>
              <a:ext uri="{FF2B5EF4-FFF2-40B4-BE49-F238E27FC236}">
                <a16:creationId xmlns:a16="http://schemas.microsoft.com/office/drawing/2014/main" id="{9D2C52FE-01B3-043F-5376-FC3A0089AF47}"/>
              </a:ext>
            </a:extLst>
          </p:cNvPr>
          <p:cNvSpPr txBox="1"/>
          <p:nvPr/>
        </p:nvSpPr>
        <p:spPr>
          <a:xfrm>
            <a:off x="2147777" y="1977745"/>
            <a:ext cx="6283791" cy="707886"/>
          </a:xfrm>
          <a:prstGeom prst="rect">
            <a:avLst/>
          </a:prstGeom>
          <a:noFill/>
        </p:spPr>
        <p:txBody>
          <a:bodyPr wrap="square">
            <a:spAutoFit/>
          </a:bodyPr>
          <a:lstStyle/>
          <a:p>
            <a:r>
              <a:rPr lang="en-US" sz="2000" dirty="0">
                <a:latin typeface="CMU SANS SERIF" panose="02000603000000000000" pitchFamily="2" charset="0"/>
                <a:ea typeface="CMU SANS SERIF" panose="02000603000000000000" pitchFamily="2" charset="0"/>
                <a:cs typeface="CMU SANS SERIF" panose="02000603000000000000" pitchFamily="2" charset="0"/>
              </a:rPr>
              <a:t>Chollet, F., and J. J. Allaire, 2018: </a:t>
            </a:r>
            <a:r>
              <a:rPr lang="en-US" sz="2000" i="1" dirty="0">
                <a:latin typeface="CMU SANS SERIF" panose="02000603000000000000" pitchFamily="2" charset="0"/>
                <a:ea typeface="CMU SANS SERIF" panose="02000603000000000000" pitchFamily="2" charset="0"/>
                <a:cs typeface="CMU SANS SERIF" panose="02000603000000000000" pitchFamily="2" charset="0"/>
              </a:rPr>
              <a:t>Deep learning with R</a:t>
            </a:r>
            <a:r>
              <a:rPr lang="en-US" sz="2000" dirty="0">
                <a:latin typeface="CMU SANS SERIF" panose="02000603000000000000" pitchFamily="2" charset="0"/>
                <a:ea typeface="CMU SANS SERIF" panose="02000603000000000000" pitchFamily="2" charset="0"/>
                <a:cs typeface="CMU SANS SERIF" panose="02000603000000000000" pitchFamily="2" charset="0"/>
              </a:rPr>
              <a:t>. Manning Publications Co, 335 pp.</a:t>
            </a:r>
            <a:endParaRPr lang="en-US" sz="2000" dirty="0">
              <a:effectLst/>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16450999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08F30EEF-3848-FEF6-36C1-F47F60DF22C6}"/>
                  </a:ext>
                </a:extLst>
              </p:cNvPr>
              <p:cNvGraphicFramePr>
                <a:graphicFrameLocks noGrp="1"/>
              </p:cNvGraphicFramePr>
              <p:nvPr>
                <p:extLst>
                  <p:ext uri="{D42A27DB-BD31-4B8C-83A1-F6EECF244321}">
                    <p14:modId xmlns:p14="http://schemas.microsoft.com/office/powerpoint/2010/main" val="1487404412"/>
                  </p:ext>
                </p:extLst>
              </p:nvPr>
            </p:nvGraphicFramePr>
            <p:xfrm>
              <a:off x="2032000" y="1118677"/>
              <a:ext cx="8128000" cy="4090672"/>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760353200"/>
                        </a:ext>
                      </a:extLst>
                    </a:gridCol>
                    <a:gridCol w="4064000">
                      <a:extLst>
                        <a:ext uri="{9D8B030D-6E8A-4147-A177-3AD203B41FA5}">
                          <a16:colId xmlns:a16="http://schemas.microsoft.com/office/drawing/2014/main" val="208215434"/>
                        </a:ext>
                      </a:extLst>
                    </a:gridCol>
                  </a:tblGrid>
                  <a:tr h="370840">
                    <a:tc>
                      <a:txBody>
                        <a:bodyPr/>
                        <a:lstStyle/>
                        <a:p>
                          <a:endParaRPr lang="en-JP" sz="2000"/>
                        </a:p>
                      </a:txBody>
                      <a:tcPr/>
                    </a:tc>
                    <a:tc>
                      <a:txBody>
                        <a:bodyPr/>
                        <a:lstStyle/>
                        <a:p>
                          <a:endParaRPr lang="en-JP" sz="2000"/>
                        </a:p>
                      </a:txBody>
                      <a:tcPr/>
                    </a:tc>
                    <a:extLst>
                      <a:ext uri="{0D108BD9-81ED-4DB2-BD59-A6C34878D82A}">
                        <a16:rowId xmlns:a16="http://schemas.microsoft.com/office/drawing/2014/main" val="30740646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000"/>
                            <a:t>Mean Squared Error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JP" sz="2000" i="1" smtClean="0">
                                        <a:latin typeface="Cambria Math" panose="02040503050406030204" pitchFamily="18" charset="0"/>
                                      </a:rPr>
                                    </m:ctrlPr>
                                  </m:fPr>
                                  <m:num>
                                    <m:r>
                                      <a:rPr lang="en-US" sz="2000" b="0" smtClean="0">
                                        <a:latin typeface="Cambria Math" panose="02040503050406030204" pitchFamily="18" charset="0"/>
                                      </a:rPr>
                                      <m:t>1</m:t>
                                    </m:r>
                                  </m:num>
                                  <m:den>
                                    <m:r>
                                      <a:rPr lang="en-US" sz="2000" b="0" smtClean="0">
                                        <a:latin typeface="Cambria Math" panose="02040503050406030204" pitchFamily="18" charset="0"/>
                                      </a:rPr>
                                      <m:t>𝑛</m:t>
                                    </m:r>
                                  </m:den>
                                </m:f>
                                <m:nary>
                                  <m:naryPr>
                                    <m:chr m:val="∑"/>
                                    <m:ctrlPr>
                                      <a:rPr lang="en-JP" sz="2000" i="1" smtClean="0">
                                        <a:latin typeface="Cambria Math" panose="02040503050406030204" pitchFamily="18" charset="0"/>
                                      </a:rPr>
                                    </m:ctrlPr>
                                  </m:naryPr>
                                  <m:sub>
                                    <m:r>
                                      <a:rPr lang="en-US" sz="2000" b="0" smtClean="0">
                                        <a:latin typeface="Cambria Math" panose="02040503050406030204" pitchFamily="18" charset="0"/>
                                      </a:rPr>
                                      <m:t>𝑖</m:t>
                                    </m:r>
                                    <m:r>
                                      <a:rPr lang="en-US" sz="2000" b="0" smtClean="0">
                                        <a:latin typeface="Cambria Math" panose="02040503050406030204" pitchFamily="18" charset="0"/>
                                      </a:rPr>
                                      <m:t>=1</m:t>
                                    </m:r>
                                  </m:sub>
                                  <m:sup>
                                    <m:r>
                                      <a:rPr lang="en-US" sz="2000" b="0" smtClean="0">
                                        <a:latin typeface="Cambria Math" panose="02040503050406030204" pitchFamily="18" charset="0"/>
                                      </a:rPr>
                                      <m:t>𝑛</m:t>
                                    </m:r>
                                  </m:sup>
                                  <m:e>
                                    <m:sSup>
                                      <m:sSupPr>
                                        <m:ctrlPr>
                                          <a:rPr lang="en-JP" sz="2000" i="1" smtClean="0">
                                            <a:latin typeface="Cambria Math" panose="02040503050406030204" pitchFamily="18" charset="0"/>
                                          </a:rPr>
                                        </m:ctrlPr>
                                      </m:sSupPr>
                                      <m:e>
                                        <m:d>
                                          <m:dPr>
                                            <m:ctrlPr>
                                              <a:rPr lang="en-JP" sz="2000" i="1">
                                                <a:latin typeface="Cambria Math" panose="02040503050406030204" pitchFamily="18" charset="0"/>
                                              </a:rPr>
                                            </m:ctrlPr>
                                          </m:dPr>
                                          <m:e>
                                            <m:sSub>
                                              <m:sSubPr>
                                                <m:ctrlPr>
                                                  <a:rPr lang="en-JP" sz="2000" i="1">
                                                    <a:latin typeface="Cambria Math" panose="02040503050406030204" pitchFamily="18" charset="0"/>
                                                  </a:rPr>
                                                </m:ctrlPr>
                                              </m:sSubPr>
                                              <m:e>
                                                <m:r>
                                                  <a:rPr lang="en-US" sz="2000">
                                                    <a:latin typeface="Cambria Math" panose="02040503050406030204" pitchFamily="18" charset="0"/>
                                                  </a:rPr>
                                                  <m:t>𝑦</m:t>
                                                </m:r>
                                              </m:e>
                                              <m:sub>
                                                <m:r>
                                                  <a:rPr lang="en-US" sz="2000">
                                                    <a:latin typeface="Cambria Math" panose="02040503050406030204" pitchFamily="18" charset="0"/>
                                                  </a:rPr>
                                                  <m:t>𝑖</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a:latin typeface="Cambria Math" panose="02040503050406030204" pitchFamily="18" charset="0"/>
                                                      </a:rPr>
                                                      <m:t>𝑦</m:t>
                                                    </m:r>
                                                  </m:e>
                                                </m:acc>
                                              </m:e>
                                              <m:sub>
                                                <m:r>
                                                  <a:rPr lang="en-US" sz="2000">
                                                    <a:latin typeface="Cambria Math" panose="02040503050406030204" pitchFamily="18" charset="0"/>
                                                  </a:rPr>
                                                  <m:t>𝑖</m:t>
                                                </m:r>
                                              </m:sub>
                                            </m:sSub>
                                          </m:e>
                                        </m:d>
                                      </m:e>
                                      <m:sup>
                                        <m:r>
                                          <a:rPr lang="en-US" sz="2000" b="0" smtClean="0">
                                            <a:latin typeface="Cambria Math" panose="02040503050406030204" pitchFamily="18" charset="0"/>
                                          </a:rPr>
                                          <m:t>2</m:t>
                                        </m:r>
                                      </m:sup>
                                    </m:sSup>
                                  </m:e>
                                </m:nary>
                              </m:oMath>
                            </m:oMathPara>
                          </a14:m>
                          <a:endParaRPr lang="en-JP" sz="2000"/>
                        </a:p>
                      </a:txBody>
                      <a:tcPr/>
                    </a:tc>
                    <a:extLst>
                      <a:ext uri="{0D108BD9-81ED-4DB2-BD59-A6C34878D82A}">
                        <a16:rowId xmlns:a16="http://schemas.microsoft.com/office/drawing/2014/main" val="10752350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000"/>
                            <a:t>Mean Absolute Error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JP" sz="2000" i="1" smtClean="0">
                                        <a:latin typeface="Cambria Math" panose="02040503050406030204" pitchFamily="18" charset="0"/>
                                      </a:rPr>
                                    </m:ctrlPr>
                                  </m:fPr>
                                  <m:num>
                                    <m:r>
                                      <a:rPr lang="en-US" sz="2000" b="0" smtClean="0">
                                        <a:latin typeface="Cambria Math" panose="02040503050406030204" pitchFamily="18" charset="0"/>
                                      </a:rPr>
                                      <m:t>1</m:t>
                                    </m:r>
                                  </m:num>
                                  <m:den>
                                    <m:r>
                                      <a:rPr lang="en-US" sz="2000" b="0" smtClean="0">
                                        <a:latin typeface="Cambria Math" panose="02040503050406030204" pitchFamily="18" charset="0"/>
                                      </a:rPr>
                                      <m:t>𝑛</m:t>
                                    </m:r>
                                  </m:den>
                                </m:f>
                                <m:nary>
                                  <m:naryPr>
                                    <m:chr m:val="∑"/>
                                    <m:ctrlPr>
                                      <a:rPr lang="en-JP" sz="2000" i="1" smtClean="0">
                                        <a:latin typeface="Cambria Math" panose="02040503050406030204" pitchFamily="18" charset="0"/>
                                      </a:rPr>
                                    </m:ctrlPr>
                                  </m:naryPr>
                                  <m:sub>
                                    <m:r>
                                      <a:rPr lang="en-US" sz="2000" b="0" smtClean="0">
                                        <a:latin typeface="Cambria Math" panose="02040503050406030204" pitchFamily="18" charset="0"/>
                                      </a:rPr>
                                      <m:t>𝑖</m:t>
                                    </m:r>
                                    <m:r>
                                      <a:rPr lang="en-US" sz="2000" b="0" smtClean="0">
                                        <a:latin typeface="Cambria Math" panose="02040503050406030204" pitchFamily="18" charset="0"/>
                                      </a:rPr>
                                      <m:t>=1</m:t>
                                    </m:r>
                                  </m:sub>
                                  <m:sup>
                                    <m:r>
                                      <a:rPr lang="en-US" sz="2000" b="0" smtClean="0">
                                        <a:latin typeface="Cambria Math" panose="02040503050406030204" pitchFamily="18" charset="0"/>
                                      </a:rPr>
                                      <m:t>𝑛</m:t>
                                    </m:r>
                                  </m:sup>
                                  <m:e>
                                    <m:d>
                                      <m:dPr>
                                        <m:begChr m:val="|"/>
                                        <m:endChr m:val="|"/>
                                        <m:ctrlPr>
                                          <a:rPr lang="en-JP" sz="2000" i="1">
                                            <a:latin typeface="Cambria Math" panose="02040503050406030204" pitchFamily="18" charset="0"/>
                                          </a:rPr>
                                        </m:ctrlPr>
                                      </m:dPr>
                                      <m:e>
                                        <m:sSub>
                                          <m:sSubPr>
                                            <m:ctrlPr>
                                              <a:rPr lang="en-JP" sz="2000" i="1">
                                                <a:latin typeface="Cambria Math" panose="02040503050406030204" pitchFamily="18" charset="0"/>
                                              </a:rPr>
                                            </m:ctrlPr>
                                          </m:sSubPr>
                                          <m:e>
                                            <m:r>
                                              <a:rPr lang="en-US" sz="2000">
                                                <a:latin typeface="Cambria Math" panose="02040503050406030204" pitchFamily="18" charset="0"/>
                                              </a:rPr>
                                              <m:t>𝑦</m:t>
                                            </m:r>
                                          </m:e>
                                          <m:sub>
                                            <m:r>
                                              <a:rPr lang="en-US" sz="2000">
                                                <a:latin typeface="Cambria Math" panose="02040503050406030204" pitchFamily="18" charset="0"/>
                                              </a:rPr>
                                              <m:t>𝑖</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a:latin typeface="Cambria Math" panose="02040503050406030204" pitchFamily="18" charset="0"/>
                                                  </a:rPr>
                                                  <m:t>𝑦</m:t>
                                                </m:r>
                                              </m:e>
                                            </m:acc>
                                          </m:e>
                                          <m:sub>
                                            <m:r>
                                              <a:rPr lang="en-US" sz="2000">
                                                <a:latin typeface="Cambria Math" panose="02040503050406030204" pitchFamily="18" charset="0"/>
                                              </a:rPr>
                                              <m:t>𝑖</m:t>
                                            </m:r>
                                          </m:sub>
                                        </m:sSub>
                                      </m:e>
                                    </m:d>
                                  </m:e>
                                </m:nary>
                              </m:oMath>
                            </m:oMathPara>
                          </a14:m>
                          <a:endParaRPr lang="en-JP" sz="2000"/>
                        </a:p>
                      </a:txBody>
                      <a:tcPr/>
                    </a:tc>
                    <a:extLst>
                      <a:ext uri="{0D108BD9-81ED-4DB2-BD59-A6C34878D82A}">
                        <a16:rowId xmlns:a16="http://schemas.microsoft.com/office/drawing/2014/main" val="36800095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000"/>
                            <a:t>Mean Absolute Percentage Error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JP" sz="2000" i="1" smtClean="0">
                                        <a:latin typeface="Cambria Math" panose="02040503050406030204" pitchFamily="18" charset="0"/>
                                      </a:rPr>
                                    </m:ctrlPr>
                                  </m:fPr>
                                  <m:num>
                                    <m:r>
                                      <a:rPr lang="en-US" sz="2000" b="0" smtClean="0">
                                        <a:latin typeface="Cambria Math" panose="02040503050406030204" pitchFamily="18" charset="0"/>
                                      </a:rPr>
                                      <m:t>1</m:t>
                                    </m:r>
                                  </m:num>
                                  <m:den>
                                    <m:r>
                                      <a:rPr lang="en-US" sz="2000" b="0" smtClean="0">
                                        <a:latin typeface="Cambria Math" panose="02040503050406030204" pitchFamily="18" charset="0"/>
                                      </a:rPr>
                                      <m:t>𝑛</m:t>
                                    </m:r>
                                  </m:den>
                                </m:f>
                                <m:nary>
                                  <m:naryPr>
                                    <m:chr m:val="∑"/>
                                    <m:ctrlPr>
                                      <a:rPr lang="en-JP" sz="2000" i="1" smtClean="0">
                                        <a:latin typeface="Cambria Math" panose="02040503050406030204" pitchFamily="18" charset="0"/>
                                      </a:rPr>
                                    </m:ctrlPr>
                                  </m:naryPr>
                                  <m:sub>
                                    <m:r>
                                      <a:rPr lang="en-US" sz="2000" b="0" smtClean="0">
                                        <a:latin typeface="Cambria Math" panose="02040503050406030204" pitchFamily="18" charset="0"/>
                                      </a:rPr>
                                      <m:t>𝑖</m:t>
                                    </m:r>
                                    <m:r>
                                      <a:rPr lang="en-US" sz="2000" b="0" smtClean="0">
                                        <a:latin typeface="Cambria Math" panose="02040503050406030204" pitchFamily="18" charset="0"/>
                                      </a:rPr>
                                      <m:t>=1</m:t>
                                    </m:r>
                                  </m:sub>
                                  <m:sup>
                                    <m:r>
                                      <a:rPr lang="en-US" sz="2000" b="0" smtClean="0">
                                        <a:latin typeface="Cambria Math" panose="02040503050406030204" pitchFamily="18" charset="0"/>
                                      </a:rPr>
                                      <m:t>𝑛</m:t>
                                    </m:r>
                                  </m:sup>
                                  <m:e>
                                    <m:d>
                                      <m:dPr>
                                        <m:begChr m:val="|"/>
                                        <m:endChr m:val="|"/>
                                        <m:ctrlPr>
                                          <a:rPr lang="en-JP" sz="2000" i="1" smtClean="0">
                                            <a:latin typeface="Cambria Math" panose="02040503050406030204" pitchFamily="18" charset="0"/>
                                          </a:rPr>
                                        </m:ctrlPr>
                                      </m:dPr>
                                      <m:e>
                                        <m:f>
                                          <m:fPr>
                                            <m:ctrlPr>
                                              <a:rPr lang="en-JP" sz="2000" i="1" smtClean="0">
                                                <a:latin typeface="Cambria Math" panose="02040503050406030204" pitchFamily="18" charset="0"/>
                                              </a:rPr>
                                            </m:ctrlPr>
                                          </m:fPr>
                                          <m:num>
                                            <m:sSub>
                                              <m:sSubPr>
                                                <m:ctrlPr>
                                                  <a:rPr lang="en-JP" sz="2000" i="1">
                                                    <a:latin typeface="Cambria Math" panose="02040503050406030204" pitchFamily="18" charset="0"/>
                                                  </a:rPr>
                                                </m:ctrlPr>
                                              </m:sSubPr>
                                              <m:e>
                                                <m:r>
                                                  <a:rPr lang="en-US" sz="2000">
                                                    <a:latin typeface="Cambria Math" panose="02040503050406030204" pitchFamily="18" charset="0"/>
                                                  </a:rPr>
                                                  <m:t>𝑦</m:t>
                                                </m:r>
                                              </m:e>
                                              <m:sub>
                                                <m:r>
                                                  <a:rPr lang="en-US" sz="2000">
                                                    <a:latin typeface="Cambria Math" panose="02040503050406030204" pitchFamily="18" charset="0"/>
                                                  </a:rPr>
                                                  <m:t>𝑖</m:t>
                                                </m:r>
                                              </m:sub>
                                            </m:sSub>
                                            <m:r>
                                              <a:rPr lang="en-US" sz="2000">
                                                <a:latin typeface="Cambria Math" panose="02040503050406030204" pitchFamily="18" charset="0"/>
                                              </a:rPr>
                                              <m:t>−</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a:latin typeface="Cambria Math" panose="02040503050406030204" pitchFamily="18" charset="0"/>
                                                      </a:rPr>
                                                      <m:t>𝑦</m:t>
                                                    </m:r>
                                                  </m:e>
                                                </m:acc>
                                              </m:e>
                                              <m:sub>
                                                <m:r>
                                                  <a:rPr lang="en-US" sz="2000">
                                                    <a:latin typeface="Cambria Math" panose="02040503050406030204" pitchFamily="18" charset="0"/>
                                                  </a:rPr>
                                                  <m:t>𝑖</m:t>
                                                </m:r>
                                              </m:sub>
                                            </m:sSub>
                                          </m:num>
                                          <m:den>
                                            <m:sSub>
                                              <m:sSubPr>
                                                <m:ctrlPr>
                                                  <a:rPr lang="en-JP" sz="2000" i="1">
                                                    <a:latin typeface="Cambria Math" panose="02040503050406030204" pitchFamily="18" charset="0"/>
                                                  </a:rPr>
                                                </m:ctrlPr>
                                              </m:sSubPr>
                                              <m:e>
                                                <m:r>
                                                  <a:rPr lang="en-US" sz="2000">
                                                    <a:latin typeface="Cambria Math" panose="02040503050406030204" pitchFamily="18" charset="0"/>
                                                  </a:rPr>
                                                  <m:t>𝑦</m:t>
                                                </m:r>
                                              </m:e>
                                              <m:sub>
                                                <m:r>
                                                  <a:rPr lang="en-US" sz="2000">
                                                    <a:latin typeface="Cambria Math" panose="02040503050406030204" pitchFamily="18" charset="0"/>
                                                  </a:rPr>
                                                  <m:t>𝑖</m:t>
                                                </m:r>
                                              </m:sub>
                                            </m:sSub>
                                          </m:den>
                                        </m:f>
                                      </m:e>
                                    </m:d>
                                  </m:e>
                                </m:nary>
                              </m:oMath>
                            </m:oMathPara>
                          </a14:m>
                          <a:endParaRPr lang="en-JP" sz="2000"/>
                        </a:p>
                      </a:txBody>
                      <a:tcPr/>
                    </a:tc>
                    <a:extLst>
                      <a:ext uri="{0D108BD9-81ED-4DB2-BD59-A6C34878D82A}">
                        <a16:rowId xmlns:a16="http://schemas.microsoft.com/office/drawing/2014/main" val="1798400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000"/>
                            <a:t>Mean Squared Logarithmic Error</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
                                  <m:fPr>
                                    <m:ctrlPr>
                                      <a:rPr lang="en-JP" sz="2000" i="1" smtClean="0">
                                        <a:latin typeface="Cambria Math" panose="02040503050406030204" pitchFamily="18" charset="0"/>
                                      </a:rPr>
                                    </m:ctrlPr>
                                  </m:fPr>
                                  <m:num>
                                    <m:r>
                                      <a:rPr lang="en-US" sz="2000" b="0" smtClean="0">
                                        <a:latin typeface="Cambria Math" panose="02040503050406030204" pitchFamily="18" charset="0"/>
                                      </a:rPr>
                                      <m:t>1</m:t>
                                    </m:r>
                                  </m:num>
                                  <m:den>
                                    <m:r>
                                      <a:rPr lang="en-US" sz="2000" b="0" smtClean="0">
                                        <a:latin typeface="Cambria Math" panose="02040503050406030204" pitchFamily="18" charset="0"/>
                                      </a:rPr>
                                      <m:t>𝑛</m:t>
                                    </m:r>
                                  </m:den>
                                </m:f>
                                <m:nary>
                                  <m:naryPr>
                                    <m:chr m:val="∑"/>
                                    <m:ctrlPr>
                                      <a:rPr lang="en-JP" sz="2000" i="1" smtClean="0">
                                        <a:latin typeface="Cambria Math" panose="02040503050406030204" pitchFamily="18" charset="0"/>
                                      </a:rPr>
                                    </m:ctrlPr>
                                  </m:naryPr>
                                  <m:sub>
                                    <m:r>
                                      <a:rPr lang="en-US" sz="2000" b="0" smtClean="0">
                                        <a:latin typeface="Cambria Math" panose="02040503050406030204" pitchFamily="18" charset="0"/>
                                      </a:rPr>
                                      <m:t>𝑖</m:t>
                                    </m:r>
                                    <m:r>
                                      <a:rPr lang="en-US" sz="2000" b="0" smtClean="0">
                                        <a:latin typeface="Cambria Math" panose="02040503050406030204" pitchFamily="18" charset="0"/>
                                      </a:rPr>
                                      <m:t>=1</m:t>
                                    </m:r>
                                  </m:sub>
                                  <m:sup>
                                    <m:r>
                                      <a:rPr lang="en-US" sz="2000" b="0" smtClean="0">
                                        <a:latin typeface="Cambria Math" panose="02040503050406030204" pitchFamily="18" charset="0"/>
                                      </a:rPr>
                                      <m:t>𝑛</m:t>
                                    </m:r>
                                  </m:sup>
                                  <m:e>
                                    <m:sSup>
                                      <m:sSupPr>
                                        <m:ctrlPr>
                                          <a:rPr lang="en-JP" sz="2000" i="1" smtClean="0">
                                            <a:latin typeface="Cambria Math" panose="02040503050406030204" pitchFamily="18" charset="0"/>
                                          </a:rPr>
                                        </m:ctrlPr>
                                      </m:sSupPr>
                                      <m:e>
                                        <m:d>
                                          <m:dPr>
                                            <m:ctrlPr>
                                              <a:rPr lang="en-JP" sz="2000" i="1" smtClean="0">
                                                <a:latin typeface="Cambria Math" panose="02040503050406030204" pitchFamily="18" charset="0"/>
                                              </a:rPr>
                                            </m:ctrlPr>
                                          </m:dPr>
                                          <m:e>
                                            <m:func>
                                              <m:funcPr>
                                                <m:ctrlPr>
                                                  <a:rPr lang="en-US" sz="2000" b="0" i="1" smtClean="0">
                                                    <a:latin typeface="Cambria Math" panose="02040503050406030204" pitchFamily="18" charset="0"/>
                                                  </a:rPr>
                                                </m:ctrlPr>
                                              </m:funcPr>
                                              <m:fName>
                                                <m:r>
                                                  <m:rPr>
                                                    <m:sty m:val="p"/>
                                                  </m:rPr>
                                                  <a:rPr lang="en-US" sz="2000" b="0" smtClean="0">
                                                    <a:latin typeface="Cambria Math" panose="02040503050406030204" pitchFamily="18" charset="0"/>
                                                  </a:rPr>
                                                  <m:t>log</m:t>
                                                </m:r>
                                              </m:fName>
                                              <m:e>
                                                <m:r>
                                                  <a:rPr lang="en-US" sz="2000" b="0"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smtClean="0">
                                                        <a:latin typeface="Cambria Math" panose="02040503050406030204" pitchFamily="18" charset="0"/>
                                                      </a:rPr>
                                                      <m:t>𝑦</m:t>
                                                    </m:r>
                                                  </m:e>
                                                  <m:sub>
                                                    <m:r>
                                                      <a:rPr lang="en-US" sz="2000" b="0" smtClean="0">
                                                        <a:latin typeface="Cambria Math" panose="02040503050406030204" pitchFamily="18" charset="0"/>
                                                      </a:rPr>
                                                      <m:t>𝑖</m:t>
                                                    </m:r>
                                                  </m:sub>
                                                </m:sSub>
                                                <m:r>
                                                  <a:rPr lang="en-US" sz="2000" b="0" smtClean="0">
                                                    <a:latin typeface="Cambria Math" panose="02040503050406030204" pitchFamily="18" charset="0"/>
                                                  </a:rPr>
                                                  <m:t>)</m:t>
                                                </m:r>
                                              </m:e>
                                            </m:func>
                                            <m:r>
                                              <a:rPr lang="en-US" sz="2000" b="0"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log</m:t>
                                                </m:r>
                                              </m:fName>
                                              <m:e>
                                                <m:r>
                                                  <a:rPr lang="en-US" sz="2000">
                                                    <a:latin typeface="Cambria Math" panose="02040503050406030204" pitchFamily="18" charset="0"/>
                                                  </a:rPr>
                                                  <m:t>(1+</m:t>
                                                </m:r>
                                                <m:sSub>
                                                  <m:sSubPr>
                                                    <m:ctrlPr>
                                                      <a:rPr lang="en-US" sz="2000" i="1">
                                                        <a:latin typeface="Cambria Math" panose="02040503050406030204" pitchFamily="18" charset="0"/>
                                                      </a:rPr>
                                                    </m:ctrlPr>
                                                  </m:sSubPr>
                                                  <m:e>
                                                    <m:acc>
                                                      <m:accPr>
                                                        <m:chr m:val="̂"/>
                                                        <m:ctrlPr>
                                                          <a:rPr lang="en-US" sz="2000" i="1">
                                                            <a:latin typeface="Cambria Math" panose="02040503050406030204" pitchFamily="18" charset="0"/>
                                                          </a:rPr>
                                                        </m:ctrlPr>
                                                      </m:accPr>
                                                      <m:e>
                                                        <m:r>
                                                          <a:rPr lang="en-US" sz="2000">
                                                            <a:latin typeface="Cambria Math" panose="02040503050406030204" pitchFamily="18" charset="0"/>
                                                          </a:rPr>
                                                          <m:t>𝑦</m:t>
                                                        </m:r>
                                                      </m:e>
                                                    </m:acc>
                                                  </m:e>
                                                  <m:sub>
                                                    <m:r>
                                                      <a:rPr lang="en-US" sz="2000">
                                                        <a:latin typeface="Cambria Math" panose="02040503050406030204" pitchFamily="18" charset="0"/>
                                                      </a:rPr>
                                                      <m:t>𝑖</m:t>
                                                    </m:r>
                                                  </m:sub>
                                                </m:sSub>
                                                <m:r>
                                                  <a:rPr lang="en-US" sz="2000">
                                                    <a:latin typeface="Cambria Math" panose="02040503050406030204" pitchFamily="18" charset="0"/>
                                                  </a:rPr>
                                                  <m:t>)</m:t>
                                                </m:r>
                                              </m:e>
                                            </m:func>
                                          </m:e>
                                        </m:d>
                                      </m:e>
                                      <m:sup>
                                        <m:r>
                                          <a:rPr lang="en-US" sz="2000" b="0" smtClean="0">
                                            <a:latin typeface="Cambria Math" panose="02040503050406030204" pitchFamily="18" charset="0"/>
                                          </a:rPr>
                                          <m:t>2</m:t>
                                        </m:r>
                                      </m:sup>
                                    </m:sSup>
                                  </m:e>
                                </m:nary>
                              </m:oMath>
                            </m:oMathPara>
                          </a14:m>
                          <a:endParaRPr lang="en-JP" sz="2000"/>
                        </a:p>
                      </a:txBody>
                      <a:tcPr/>
                    </a:tc>
                    <a:extLst>
                      <a:ext uri="{0D108BD9-81ED-4DB2-BD59-A6C34878D82A}">
                        <a16:rowId xmlns:a16="http://schemas.microsoft.com/office/drawing/2014/main" val="3383140488"/>
                      </a:ext>
                    </a:extLst>
                  </a:tr>
                </a:tbl>
              </a:graphicData>
            </a:graphic>
          </p:graphicFrame>
        </mc:Choice>
        <mc:Fallback xmlns="">
          <p:graphicFrame>
            <p:nvGraphicFramePr>
              <p:cNvPr id="13" name="Table 13">
                <a:extLst>
                  <a:ext uri="{FF2B5EF4-FFF2-40B4-BE49-F238E27FC236}">
                    <a16:creationId xmlns:a16="http://schemas.microsoft.com/office/drawing/2014/main" id="{08F30EEF-3848-FEF6-36C1-F47F60DF22C6}"/>
                  </a:ext>
                </a:extLst>
              </p:cNvPr>
              <p:cNvGraphicFramePr>
                <a:graphicFrameLocks noGrp="1"/>
              </p:cNvGraphicFramePr>
              <p:nvPr>
                <p:extLst>
                  <p:ext uri="{D42A27DB-BD31-4B8C-83A1-F6EECF244321}">
                    <p14:modId xmlns:p14="http://schemas.microsoft.com/office/powerpoint/2010/main" val="1487404412"/>
                  </p:ext>
                </p:extLst>
              </p:nvPr>
            </p:nvGraphicFramePr>
            <p:xfrm>
              <a:off x="2032000" y="1118677"/>
              <a:ext cx="8128000" cy="4072384"/>
            </p:xfrm>
            <a:graphic>
              <a:graphicData uri="http://schemas.openxmlformats.org/drawingml/2006/table">
                <a:tbl>
                  <a:tblPr firstRow="1" bandRow="1">
                    <a:tableStyleId>{21E4AEA4-8DFA-4A89-87EB-49C32662AFE0}</a:tableStyleId>
                  </a:tblPr>
                  <a:tblGrid>
                    <a:gridCol w="4064000">
                      <a:extLst>
                        <a:ext uri="{9D8B030D-6E8A-4147-A177-3AD203B41FA5}">
                          <a16:colId xmlns:a16="http://schemas.microsoft.com/office/drawing/2014/main" val="1760353200"/>
                        </a:ext>
                      </a:extLst>
                    </a:gridCol>
                    <a:gridCol w="4064000">
                      <a:extLst>
                        <a:ext uri="{9D8B030D-6E8A-4147-A177-3AD203B41FA5}">
                          <a16:colId xmlns:a16="http://schemas.microsoft.com/office/drawing/2014/main" val="208215434"/>
                        </a:ext>
                      </a:extLst>
                    </a:gridCol>
                  </a:tblGrid>
                  <a:tr h="396240">
                    <a:tc>
                      <a:txBody>
                        <a:bodyPr/>
                        <a:lstStyle/>
                        <a:p>
                          <a:endParaRPr lang="en-JP" sz="2000"/>
                        </a:p>
                      </a:txBody>
                      <a:tcPr/>
                    </a:tc>
                    <a:tc>
                      <a:txBody>
                        <a:bodyPr/>
                        <a:lstStyle/>
                        <a:p>
                          <a:endParaRPr lang="en-JP" sz="2000"/>
                        </a:p>
                      </a:txBody>
                      <a:tcPr/>
                    </a:tc>
                    <a:extLst>
                      <a:ext uri="{0D108BD9-81ED-4DB2-BD59-A6C34878D82A}">
                        <a16:rowId xmlns:a16="http://schemas.microsoft.com/office/drawing/2014/main" val="3074064668"/>
                      </a:ext>
                    </a:extLst>
                  </a:tr>
                  <a:tr h="919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000" dirty="0"/>
                            <a:t>Mean Squared Error</a:t>
                          </a:r>
                        </a:p>
                      </a:txBody>
                      <a:tcPr/>
                    </a:tc>
                    <a:tc>
                      <a:txBody>
                        <a:bodyPr/>
                        <a:lstStyle/>
                        <a:p>
                          <a:endParaRPr lang="en-JP"/>
                        </a:p>
                      </a:txBody>
                      <a:tcPr>
                        <a:blipFill>
                          <a:blip r:embed="rId2"/>
                          <a:stretch>
                            <a:fillRect l="-100313" t="-105479" r="-937" b="-458904"/>
                          </a:stretch>
                        </a:blipFill>
                      </a:tcPr>
                    </a:tc>
                    <a:extLst>
                      <a:ext uri="{0D108BD9-81ED-4DB2-BD59-A6C34878D82A}">
                        <a16:rowId xmlns:a16="http://schemas.microsoft.com/office/drawing/2014/main" val="1075235051"/>
                      </a:ext>
                    </a:extLst>
                  </a:tr>
                  <a:tr h="919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000" dirty="0"/>
                            <a:t>Mean Absolute Error</a:t>
                          </a:r>
                        </a:p>
                      </a:txBody>
                      <a:tcPr/>
                    </a:tc>
                    <a:tc>
                      <a:txBody>
                        <a:bodyPr/>
                        <a:lstStyle/>
                        <a:p>
                          <a:endParaRPr lang="en-JP"/>
                        </a:p>
                      </a:txBody>
                      <a:tcPr>
                        <a:blipFill>
                          <a:blip r:embed="rId2"/>
                          <a:stretch>
                            <a:fillRect l="-100313" t="-208333" r="-937" b="-365278"/>
                          </a:stretch>
                        </a:blipFill>
                      </a:tcPr>
                    </a:tc>
                    <a:extLst>
                      <a:ext uri="{0D108BD9-81ED-4DB2-BD59-A6C34878D82A}">
                        <a16:rowId xmlns:a16="http://schemas.microsoft.com/office/drawing/2014/main" val="3680009561"/>
                      </a:ext>
                    </a:extLst>
                  </a:tr>
                  <a:tr h="919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000" dirty="0"/>
                            <a:t>Mean Absolute Percentage Error</a:t>
                          </a:r>
                        </a:p>
                      </a:txBody>
                      <a:tcPr/>
                    </a:tc>
                    <a:tc>
                      <a:txBody>
                        <a:bodyPr/>
                        <a:lstStyle/>
                        <a:p>
                          <a:endParaRPr lang="en-JP"/>
                        </a:p>
                      </a:txBody>
                      <a:tcPr>
                        <a:blipFill>
                          <a:blip r:embed="rId2"/>
                          <a:stretch>
                            <a:fillRect l="-100313" t="-304110" r="-937" b="-260274"/>
                          </a:stretch>
                        </a:blipFill>
                      </a:tcPr>
                    </a:tc>
                    <a:extLst>
                      <a:ext uri="{0D108BD9-81ED-4DB2-BD59-A6C34878D82A}">
                        <a16:rowId xmlns:a16="http://schemas.microsoft.com/office/drawing/2014/main" val="1798400007"/>
                      </a:ext>
                    </a:extLst>
                  </a:tr>
                  <a:tr h="91903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000" dirty="0"/>
                            <a:t>Mean Squared Logarithmic Error</a:t>
                          </a:r>
                        </a:p>
                      </a:txBody>
                      <a:tcPr/>
                    </a:tc>
                    <a:tc>
                      <a:txBody>
                        <a:bodyPr/>
                        <a:lstStyle/>
                        <a:p>
                          <a:endParaRPr lang="en-JP"/>
                        </a:p>
                      </a:txBody>
                      <a:tcPr>
                        <a:blipFill>
                          <a:blip r:embed="rId2"/>
                          <a:stretch>
                            <a:fillRect l="-100313" t="-409722" r="-937" b="-163889"/>
                          </a:stretch>
                        </a:blipFill>
                      </a:tcPr>
                    </a:tc>
                    <a:extLst>
                      <a:ext uri="{0D108BD9-81ED-4DB2-BD59-A6C34878D82A}">
                        <a16:rowId xmlns:a16="http://schemas.microsoft.com/office/drawing/2014/main" val="3383140488"/>
                      </a:ext>
                    </a:extLst>
                  </a:tr>
                </a:tbl>
              </a:graphicData>
            </a:graphic>
          </p:graphicFrame>
        </mc:Fallback>
      </mc:AlternateContent>
    </p:spTree>
    <p:extLst>
      <p:ext uri="{BB962C8B-B14F-4D97-AF65-F5344CB8AC3E}">
        <p14:creationId xmlns:p14="http://schemas.microsoft.com/office/powerpoint/2010/main" val="22674533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8DB4C4-0E19-EFBA-EAAF-9CF367B21FA2}"/>
              </a:ext>
            </a:extLst>
          </p:cNvPr>
          <p:cNvSpPr txBox="1"/>
          <p:nvPr/>
        </p:nvSpPr>
        <p:spPr>
          <a:xfrm>
            <a:off x="2147777" y="489493"/>
            <a:ext cx="7421525" cy="954107"/>
          </a:xfrm>
          <a:prstGeom prst="rect">
            <a:avLst/>
          </a:prstGeom>
          <a:noFill/>
          <a:ln>
            <a:solidFill>
              <a:schemeClr val="accent2"/>
            </a:solidFill>
          </a:ln>
        </p:spPr>
        <p:txBody>
          <a:bodyPr wrap="square">
            <a:spAutoFit/>
          </a:bodyPr>
          <a:lstStyle/>
          <a:p>
            <a:r>
              <a:rPr lang="en-US" sz="2800" dirty="0">
                <a:solidFill>
                  <a:schemeClr val="accent2"/>
                </a:solidFill>
                <a:latin typeface="CMU Serif Roman" panose="02000603000000000000" pitchFamily="2" charset="0"/>
                <a:ea typeface="CMU Serif Roman" panose="02000603000000000000" pitchFamily="2" charset="0"/>
                <a:cs typeface="CMU Serif Roman" panose="02000603000000000000" pitchFamily="2" charset="0"/>
              </a:rPr>
              <a:t>Determines how the network will be updated based on the loss function.</a:t>
            </a:r>
          </a:p>
        </p:txBody>
      </p:sp>
      <p:pic>
        <p:nvPicPr>
          <p:cNvPr id="3" name="Graphic 2" descr="Open quotation mark with solid fill">
            <a:extLst>
              <a:ext uri="{FF2B5EF4-FFF2-40B4-BE49-F238E27FC236}">
                <a16:creationId xmlns:a16="http://schemas.microsoft.com/office/drawing/2014/main" id="{2C6B8ABD-9D2E-38F9-767D-FDDBD6535B1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3377" y="32293"/>
            <a:ext cx="914400" cy="914400"/>
          </a:xfrm>
          <a:prstGeom prst="rect">
            <a:avLst/>
          </a:prstGeom>
        </p:spPr>
      </p:pic>
      <p:pic>
        <p:nvPicPr>
          <p:cNvPr id="4" name="Graphic 3" descr="Open quotation mark with solid fill">
            <a:extLst>
              <a:ext uri="{FF2B5EF4-FFF2-40B4-BE49-F238E27FC236}">
                <a16:creationId xmlns:a16="http://schemas.microsoft.com/office/drawing/2014/main" id="{2F331EA9-9B62-9333-AA75-CD3AB36378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587023" y="1417288"/>
            <a:ext cx="914400" cy="914400"/>
          </a:xfrm>
          <a:prstGeom prst="rect">
            <a:avLst/>
          </a:prstGeom>
        </p:spPr>
      </p:pic>
      <p:sp>
        <p:nvSpPr>
          <p:cNvPr id="6" name="TextBox 5">
            <a:extLst>
              <a:ext uri="{FF2B5EF4-FFF2-40B4-BE49-F238E27FC236}">
                <a16:creationId xmlns:a16="http://schemas.microsoft.com/office/drawing/2014/main" id="{E6D74B85-E64D-703A-47F1-6F220D39EFAD}"/>
              </a:ext>
            </a:extLst>
          </p:cNvPr>
          <p:cNvSpPr txBox="1"/>
          <p:nvPr/>
        </p:nvSpPr>
        <p:spPr>
          <a:xfrm>
            <a:off x="2147777" y="1520545"/>
            <a:ext cx="6283791" cy="707886"/>
          </a:xfrm>
          <a:prstGeom prst="rect">
            <a:avLst/>
          </a:prstGeom>
          <a:noFill/>
        </p:spPr>
        <p:txBody>
          <a:bodyPr wrap="square">
            <a:spAutoFit/>
          </a:bodyPr>
          <a:lstStyle/>
          <a:p>
            <a:r>
              <a:rPr lang="en-US" sz="2000" dirty="0">
                <a:latin typeface="CMU SANS SERIF" panose="02000603000000000000" pitchFamily="2" charset="0"/>
                <a:ea typeface="CMU SANS SERIF" panose="02000603000000000000" pitchFamily="2" charset="0"/>
                <a:cs typeface="CMU SANS SERIF" panose="02000603000000000000" pitchFamily="2" charset="0"/>
              </a:rPr>
              <a:t>Chollet, F., and J. J. Allaire, 2018: </a:t>
            </a:r>
            <a:r>
              <a:rPr lang="en-US" sz="2000" i="1" dirty="0">
                <a:latin typeface="CMU SANS SERIF" panose="02000603000000000000" pitchFamily="2" charset="0"/>
                <a:ea typeface="CMU SANS SERIF" panose="02000603000000000000" pitchFamily="2" charset="0"/>
                <a:cs typeface="CMU SANS SERIF" panose="02000603000000000000" pitchFamily="2" charset="0"/>
              </a:rPr>
              <a:t>Deep learning with R</a:t>
            </a:r>
            <a:r>
              <a:rPr lang="en-US" sz="2000" dirty="0">
                <a:latin typeface="CMU SANS SERIF" panose="02000603000000000000" pitchFamily="2" charset="0"/>
                <a:ea typeface="CMU SANS SERIF" panose="02000603000000000000" pitchFamily="2" charset="0"/>
                <a:cs typeface="CMU SANS SERIF" panose="02000603000000000000" pitchFamily="2" charset="0"/>
              </a:rPr>
              <a:t>. Manning Publications Co, 335 pp.</a:t>
            </a:r>
            <a:endParaRPr lang="en-US" sz="2000" dirty="0">
              <a:effectLst/>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7" name="TextBox 6">
            <a:extLst>
              <a:ext uri="{FF2B5EF4-FFF2-40B4-BE49-F238E27FC236}">
                <a16:creationId xmlns:a16="http://schemas.microsoft.com/office/drawing/2014/main" id="{A00D6B52-E267-41C8-3680-BF1724BA2FC1}"/>
              </a:ext>
            </a:extLst>
          </p:cNvPr>
          <p:cNvSpPr txBox="1"/>
          <p:nvPr/>
        </p:nvSpPr>
        <p:spPr>
          <a:xfrm>
            <a:off x="2147777" y="3537678"/>
            <a:ext cx="7439246" cy="830997"/>
          </a:xfrm>
          <a:prstGeom prst="rect">
            <a:avLst/>
          </a:prstGeom>
          <a:noFill/>
        </p:spPr>
        <p:txBody>
          <a:bodyPr wrap="squar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Its task is to mimimize the loss function and implements </a:t>
            </a:r>
            <a:r>
              <a:rPr lang="en-US" sz="2400" dirty="0">
                <a:latin typeface="CMU SANS SERIF" panose="02000603000000000000" pitchFamily="2" charset="0"/>
                <a:ea typeface="CMU SANS SERIF" panose="02000603000000000000" pitchFamily="2" charset="0"/>
                <a:cs typeface="CMU SANS SERIF" panose="02000603000000000000" pitchFamily="2" charset="0"/>
              </a:rPr>
              <a:t>a specific variant of gradient descent</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34679994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13">
            <a:extLst>
              <a:ext uri="{FF2B5EF4-FFF2-40B4-BE49-F238E27FC236}">
                <a16:creationId xmlns:a16="http://schemas.microsoft.com/office/drawing/2014/main" id="{288E24F4-A37A-D473-F9FC-46FF4B583686}"/>
              </a:ext>
            </a:extLst>
          </p:cNvPr>
          <p:cNvGraphicFramePr>
            <a:graphicFrameLocks noGrp="1"/>
          </p:cNvGraphicFramePr>
          <p:nvPr>
            <p:extLst>
              <p:ext uri="{D42A27DB-BD31-4B8C-83A1-F6EECF244321}">
                <p14:modId xmlns:p14="http://schemas.microsoft.com/office/powerpoint/2010/main" val="2082660044"/>
              </p:ext>
            </p:extLst>
          </p:nvPr>
        </p:nvGraphicFramePr>
        <p:xfrm>
          <a:off x="1196975" y="1569720"/>
          <a:ext cx="9798050" cy="3718560"/>
        </p:xfrm>
        <a:graphic>
          <a:graphicData uri="http://schemas.openxmlformats.org/drawingml/2006/table">
            <a:tbl>
              <a:tblPr firstRow="1" bandRow="1">
                <a:tableStyleId>{21E4AEA4-8DFA-4A89-87EB-49C32662AFE0}</a:tableStyleId>
              </a:tblPr>
              <a:tblGrid>
                <a:gridCol w="1263650">
                  <a:extLst>
                    <a:ext uri="{9D8B030D-6E8A-4147-A177-3AD203B41FA5}">
                      <a16:colId xmlns:a16="http://schemas.microsoft.com/office/drawing/2014/main" val="1760353200"/>
                    </a:ext>
                  </a:extLst>
                </a:gridCol>
                <a:gridCol w="3848100">
                  <a:extLst>
                    <a:ext uri="{9D8B030D-6E8A-4147-A177-3AD203B41FA5}">
                      <a16:colId xmlns:a16="http://schemas.microsoft.com/office/drawing/2014/main" val="208215434"/>
                    </a:ext>
                  </a:extLst>
                </a:gridCol>
                <a:gridCol w="4686300">
                  <a:extLst>
                    <a:ext uri="{9D8B030D-6E8A-4147-A177-3AD203B41FA5}">
                      <a16:colId xmlns:a16="http://schemas.microsoft.com/office/drawing/2014/main" val="3850063112"/>
                    </a:ext>
                  </a:extLst>
                </a:gridCol>
              </a:tblGrid>
              <a:tr h="370840">
                <a:tc>
                  <a:txBody>
                    <a:bodyPr/>
                    <a:lstStyle/>
                    <a:p>
                      <a:endParaRPr lang="en-JP" sz="2000"/>
                    </a:p>
                  </a:txBody>
                  <a:tcPr/>
                </a:tc>
                <a:tc>
                  <a:txBody>
                    <a:bodyPr/>
                    <a:lstStyle/>
                    <a:p>
                      <a:endParaRPr lang="en-JP" sz="2000"/>
                    </a:p>
                  </a:txBody>
                  <a:tcPr/>
                </a:tc>
                <a:tc>
                  <a:txBody>
                    <a:bodyPr/>
                    <a:lstStyle/>
                    <a:p>
                      <a:endParaRPr lang="en-JP" sz="2000"/>
                    </a:p>
                  </a:txBody>
                  <a:tcPr/>
                </a:tc>
                <a:extLst>
                  <a:ext uri="{0D108BD9-81ED-4DB2-BD59-A6C34878D82A}">
                    <a16:rowId xmlns:a16="http://schemas.microsoft.com/office/drawing/2014/main" val="30740646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SGD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Stochastic Gradient Descent</a:t>
                      </a:r>
                      <a:endParaRPr lang="en-JP"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Iterative method for optimizing an objective function</a:t>
                      </a:r>
                      <a:endParaRPr lang="en-JP" sz="2000"/>
                    </a:p>
                  </a:txBody>
                  <a:tcPr/>
                </a:tc>
                <a:extLst>
                  <a:ext uri="{0D108BD9-81ED-4DB2-BD59-A6C34878D82A}">
                    <a16:rowId xmlns:a16="http://schemas.microsoft.com/office/drawing/2014/main" val="10752350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RMSprop</a:t>
                      </a:r>
                      <a:endParaRPr lang="en-JP"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Root Mean Squared propagation</a:t>
                      </a:r>
                      <a:endParaRPr lang="en-JP"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000"/>
                        <a:t>Adaptative learning rate for each of the parameter. </a:t>
                      </a:r>
                      <a:r>
                        <a:rPr lang="en-US" sz="2000" dirty="0"/>
                        <a:t>Divide the learning rate for a weight by a running average of the magnitudes of recent gradients for that weight</a:t>
                      </a:r>
                      <a:endParaRPr lang="en-JP" sz="2000"/>
                    </a:p>
                  </a:txBody>
                  <a:tcPr/>
                </a:tc>
                <a:extLst>
                  <a:ext uri="{0D108BD9-81ED-4DB2-BD59-A6C34878D82A}">
                    <a16:rowId xmlns:a16="http://schemas.microsoft.com/office/drawing/2014/main" val="36800095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Adam</a:t>
                      </a:r>
                      <a:endParaRPr lang="en-JP"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Adaptive moment estimation</a:t>
                      </a:r>
                      <a:endParaRPr lang="en-JP"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Update of the previous. Running averages of both the gradients and the second moments of the gradients are used</a:t>
                      </a:r>
                      <a:endParaRPr lang="en-JP" sz="2000"/>
                    </a:p>
                  </a:txBody>
                  <a:tcPr/>
                </a:tc>
                <a:extLst>
                  <a:ext uri="{0D108BD9-81ED-4DB2-BD59-A6C34878D82A}">
                    <a16:rowId xmlns:a16="http://schemas.microsoft.com/office/drawing/2014/main" val="1798400007"/>
                  </a:ext>
                </a:extLst>
              </a:tr>
            </a:tbl>
          </a:graphicData>
        </a:graphic>
      </p:graphicFrame>
    </p:spTree>
    <p:extLst>
      <p:ext uri="{BB962C8B-B14F-4D97-AF65-F5344CB8AC3E}">
        <p14:creationId xmlns:p14="http://schemas.microsoft.com/office/powerpoint/2010/main" val="11192801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E58B2D4-5668-0EE0-2C66-9EB55884212C}"/>
              </a:ext>
            </a:extLst>
          </p:cNvPr>
          <p:cNvSpPr/>
          <p:nvPr/>
        </p:nvSpPr>
        <p:spPr>
          <a:xfrm>
            <a:off x="569818" y="864336"/>
            <a:ext cx="11052363" cy="414177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1">
              <a:lnSpc>
                <a:spcPct val="100000"/>
              </a:lnSpc>
              <a:spcBef>
                <a:spcPts val="0"/>
              </a:spcBef>
              <a:spcAft>
                <a:spcPts val="598"/>
              </a:spcAft>
              <a:buNone/>
              <a:tabLst/>
            </a:pPr>
            <a:r>
              <a:rPr lang="en-US" sz="2400" b="0" i="0" u="sng" strike="noStrike" kern="1200" dirty="0">
                <a:ln>
                  <a:noFill/>
                </a:ln>
                <a:uFillTx/>
                <a:latin typeface="CMU SANS SERIF" panose="02000603000000000000" pitchFamily="2" charset="0"/>
                <a:ea typeface="CMU SANS SERIF" panose="02000603000000000000" pitchFamily="2" charset="0"/>
                <a:cs typeface="CMU SANS SERIF" panose="02000603000000000000" pitchFamily="2" charset="0"/>
              </a:rPr>
              <a:t>Input data</a:t>
            </a:r>
          </a:p>
          <a:p>
            <a:pPr marL="342900" lvl="0" indent="-342900" algn="just">
              <a:spcAft>
                <a:spcPts val="298"/>
              </a:spcAft>
              <a:buFont typeface="Wingdings" pitchFamily="2" charset="2"/>
              <a:buChar char="Ø"/>
            </a:pPr>
            <a:r>
              <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For the period 1855-2019, monthly 5</a:t>
            </a:r>
            <a:r>
              <a:rPr lang="en-US" sz="2400" dirty="0">
                <a:latin typeface="CMU SANS SERIF" panose="02000603000000000000" pitchFamily="2" charset="0"/>
                <a:ea typeface="CMU SANS SERIF" panose="02000603000000000000" pitchFamily="2" charset="0"/>
                <a:cs typeface="CMU SANS SERIF" panose="02000603000000000000" pitchFamily="2" charset="0"/>
              </a:rPr>
              <a:t>°</a:t>
            </a:r>
            <a:r>
              <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x5</a:t>
            </a:r>
            <a:r>
              <a:rPr lang="en-US" sz="2400" dirty="0">
                <a:latin typeface="CMU SANS SERIF" panose="02000603000000000000" pitchFamily="2" charset="0"/>
                <a:ea typeface="CMU SANS SERIF" panose="02000603000000000000" pitchFamily="2" charset="0"/>
                <a:cs typeface="CMU SANS SERIF" panose="02000603000000000000" pitchFamily="2" charset="0"/>
              </a:rPr>
              <a:t>° SST anomalies (ERSST v5, </a:t>
            </a:r>
            <a:r>
              <a:rPr lang="en-US" sz="2400" i="1" dirty="0">
                <a:latin typeface="CMU SANS SERIF" panose="02000603000000000000" pitchFamily="2" charset="0"/>
                <a:ea typeface="CMU SANS SERIF" panose="02000603000000000000" pitchFamily="2" charset="0"/>
                <a:cs typeface="CMU SANS SERIF" panose="02000603000000000000" pitchFamily="2" charset="0"/>
              </a:rPr>
              <a:t>Huang et al. 2017</a:t>
            </a:r>
            <a:r>
              <a:rPr lang="en-US" sz="2400" dirty="0">
                <a:latin typeface="CMU SANS SERIF" panose="02000603000000000000" pitchFamily="2" charset="0"/>
                <a:ea typeface="CMU SANS SERIF" panose="02000603000000000000" pitchFamily="2" charset="0"/>
                <a:cs typeface="CMU SANS SERIF" panose="02000603000000000000" pitchFamily="2" charset="0"/>
              </a:rPr>
              <a:t>), in the Indian Ocean region (30°E – 135°E, 67.5°S – 27.5°N),</a:t>
            </a:r>
          </a:p>
          <a:p>
            <a:pPr marL="342900" lvl="0" indent="-342900" algn="just">
              <a:spcAft>
                <a:spcPts val="298"/>
              </a:spcAft>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rPr>
              <a:t>Dataset split into:</a:t>
            </a:r>
          </a:p>
          <a:p>
            <a:pPr marL="800100" lvl="1" indent="-342900" algn="just">
              <a:spcAft>
                <a:spcPts val="298"/>
              </a:spcAft>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rPr>
              <a:t>Training subset: 1620 months </a:t>
            </a:r>
            <a:r>
              <a:rPr lang="en-US" sz="2400" dirty="0">
                <a:latin typeface="CMU SANS SERIF" panose="02000603000000000000" pitchFamily="2" charset="0"/>
                <a:ea typeface="CMU SANS SERIF" panose="02000603000000000000" pitchFamily="2" charset="0"/>
                <a:cs typeface="CMU SANS SERIF" panose="02000603000000000000" pitchFamily="2" charset="0"/>
                <a:sym typeface="Wingdings" pitchFamily="2" charset="2"/>
              </a:rPr>
              <a:t> samples</a:t>
            </a:r>
            <a:endParaRPr lang="en-US" sz="2400" dirty="0">
              <a:latin typeface="CMU SANS SERIF" panose="02000603000000000000" pitchFamily="2" charset="0"/>
              <a:ea typeface="CMU SANS SERIF" panose="02000603000000000000" pitchFamily="2" charset="0"/>
              <a:cs typeface="CMU SANS SERIF" panose="02000603000000000000" pitchFamily="2" charset="0"/>
            </a:endParaRPr>
          </a:p>
          <a:p>
            <a:pPr marL="800100" lvl="1" indent="-342900" algn="just">
              <a:spcAft>
                <a:spcPts val="298"/>
              </a:spcAft>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rPr>
              <a:t>Validation subset: 174 months</a:t>
            </a:r>
          </a:p>
          <a:p>
            <a:pPr marL="800100" lvl="1" indent="-342900" algn="just">
              <a:spcAft>
                <a:spcPts val="298"/>
              </a:spcAft>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rPr>
              <a:t>Test subset: 174 months</a:t>
            </a:r>
          </a:p>
          <a:p>
            <a:pPr marL="342900" indent="-342900" algn="just">
              <a:spcAft>
                <a:spcPts val="298"/>
              </a:spcAft>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rPr>
              <a:t>Lag -1, -2 and -3 months </a:t>
            </a:r>
            <a:r>
              <a:rPr lang="en-US" sz="2400" dirty="0">
                <a:latin typeface="CMU SANS SERIF" panose="02000603000000000000" pitchFamily="2" charset="0"/>
                <a:ea typeface="CMU SANS SERIF" panose="02000603000000000000" pitchFamily="2" charset="0"/>
                <a:cs typeface="CMU SANS SERIF" panose="02000603000000000000" pitchFamily="2" charset="0"/>
                <a:sym typeface="Wingdings" pitchFamily="2" charset="2"/>
              </a:rPr>
              <a:t> channels</a:t>
            </a:r>
          </a:p>
          <a:p>
            <a:pPr marL="342900" indent="-342900" algn="just">
              <a:spcAft>
                <a:spcPts val="298"/>
              </a:spcAft>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sym typeface="Wingdings" pitchFamily="2" charset="2"/>
              </a:rPr>
              <a:t>Each image is 22x20 in resolution</a:t>
            </a:r>
          </a:p>
        </p:txBody>
      </p:sp>
      <p:sp>
        <p:nvSpPr>
          <p:cNvPr id="11" name="TextBox 10">
            <a:extLst>
              <a:ext uri="{FF2B5EF4-FFF2-40B4-BE49-F238E27FC236}">
                <a16:creationId xmlns:a16="http://schemas.microsoft.com/office/drawing/2014/main" id="{6FFD01EA-66AB-6C43-2213-860BC6F17E93}"/>
              </a:ext>
            </a:extLst>
          </p:cNvPr>
          <p:cNvSpPr txBox="1"/>
          <p:nvPr/>
        </p:nvSpPr>
        <p:spPr>
          <a:xfrm>
            <a:off x="2264663" y="5461303"/>
            <a:ext cx="7662672" cy="923330"/>
          </a:xfrm>
          <a:prstGeom prst="rect">
            <a:avLst/>
          </a:prstGeom>
          <a:noFill/>
        </p:spPr>
        <p:txBody>
          <a:bodyPr wrap="square">
            <a:spAutoFit/>
          </a:bodyPr>
          <a:lstStyle/>
          <a:p>
            <a:r>
              <a:rPr lang="en-US" dirty="0">
                <a:effectLst/>
                <a:latin typeface="CMU SANS SERIF" panose="02000603000000000000" pitchFamily="2" charset="0"/>
                <a:ea typeface="CMU SANS SERIF" panose="02000603000000000000" pitchFamily="2" charset="0"/>
                <a:cs typeface="CMU SANS SERIF" panose="02000603000000000000" pitchFamily="2" charset="0"/>
              </a:rPr>
              <a:t>Liu, J., Y. Tang, Y. Wu, T. Li, Q. Wang, and D. Chen, 2021: Forecasting the Indian Ocean Dipole With Deep Learning Techniques. </a:t>
            </a:r>
            <a:r>
              <a:rPr lang="en-US" i="1" dirty="0">
                <a:effectLst/>
                <a:latin typeface="CMU SANS SERIF" panose="02000603000000000000" pitchFamily="2" charset="0"/>
                <a:ea typeface="CMU SANS SERIF" panose="02000603000000000000" pitchFamily="2" charset="0"/>
                <a:cs typeface="CMU SANS SERIF" panose="02000603000000000000" pitchFamily="2" charset="0"/>
              </a:rPr>
              <a:t>Geophys Res Lett</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a:t>
            </a:r>
            <a:r>
              <a:rPr lang="en-US" b="1" dirty="0">
                <a:effectLst/>
                <a:latin typeface="CMU Sans Serif" panose="02000603000000000000" pitchFamily="2" charset="0"/>
                <a:ea typeface="CMU Sans Serif" panose="02000603000000000000" pitchFamily="2" charset="0"/>
                <a:cs typeface="CMU Sans Serif" panose="02000603000000000000" pitchFamily="2" charset="0"/>
              </a:rPr>
              <a:t>48</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a:t>
            </a:r>
            <a:r>
              <a:rPr lang="en-US" dirty="0">
                <a:effectLst/>
                <a:latin typeface="CMU SANS SERIF" panose="02000603000000000000" pitchFamily="2" charset="0"/>
                <a:ea typeface="CMU SANS SERIF" panose="02000603000000000000" pitchFamily="2" charset="0"/>
                <a:cs typeface="CMU SANS SERIF" panose="02000603000000000000" pitchFamily="2" charset="0"/>
                <a:hlinkClick r:id="rId2"/>
              </a:rPr>
              <a:t>https://doi.org/10.1029/2021GL094407</a:t>
            </a:r>
            <a:r>
              <a:rPr lang="en-US" dirty="0">
                <a:effectLst/>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37061422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6D4C74EA-98C3-0060-8256-587A5FFA2E81}"/>
              </a:ext>
            </a:extLst>
          </p:cNvPr>
          <p:cNvGrpSpPr/>
          <p:nvPr/>
        </p:nvGrpSpPr>
        <p:grpSpPr>
          <a:xfrm>
            <a:off x="158378" y="1029177"/>
            <a:ext cx="1942580" cy="1798580"/>
            <a:chOff x="1153885" y="2427687"/>
            <a:chExt cx="1942580" cy="1798580"/>
          </a:xfrm>
        </p:grpSpPr>
        <p:sp>
          <p:nvSpPr>
            <p:cNvPr id="5" name="Rectangle 4">
              <a:extLst>
                <a:ext uri="{FF2B5EF4-FFF2-40B4-BE49-F238E27FC236}">
                  <a16:creationId xmlns:a16="http://schemas.microsoft.com/office/drawing/2014/main" id="{3B97A889-2603-C7B7-202F-7D0E4A0A1140}"/>
                </a:ext>
              </a:extLst>
            </p:cNvPr>
            <p:cNvSpPr/>
            <p:nvPr/>
          </p:nvSpPr>
          <p:spPr>
            <a:xfrm>
              <a:off x="1153885" y="2427687"/>
              <a:ext cx="1584000" cy="144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Rectangle 6">
              <a:extLst>
                <a:ext uri="{FF2B5EF4-FFF2-40B4-BE49-F238E27FC236}">
                  <a16:creationId xmlns:a16="http://schemas.microsoft.com/office/drawing/2014/main" id="{62C790F8-FB03-5237-0E3D-61B8478710E6}"/>
                </a:ext>
              </a:extLst>
            </p:cNvPr>
            <p:cNvSpPr/>
            <p:nvPr/>
          </p:nvSpPr>
          <p:spPr>
            <a:xfrm>
              <a:off x="1333175" y="2606977"/>
              <a:ext cx="1584000" cy="144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Rectangle 7">
              <a:extLst>
                <a:ext uri="{FF2B5EF4-FFF2-40B4-BE49-F238E27FC236}">
                  <a16:creationId xmlns:a16="http://schemas.microsoft.com/office/drawing/2014/main" id="{04676716-65BD-49E8-D49F-9E1F7293A574}"/>
                </a:ext>
              </a:extLst>
            </p:cNvPr>
            <p:cNvSpPr/>
            <p:nvPr/>
          </p:nvSpPr>
          <p:spPr>
            <a:xfrm>
              <a:off x="1512465" y="2786267"/>
              <a:ext cx="1584000" cy="144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57" name="Group 56">
            <a:extLst>
              <a:ext uri="{FF2B5EF4-FFF2-40B4-BE49-F238E27FC236}">
                <a16:creationId xmlns:a16="http://schemas.microsoft.com/office/drawing/2014/main" id="{30E3E767-5B1F-6C00-638D-0B5627C3285C}"/>
              </a:ext>
            </a:extLst>
          </p:cNvPr>
          <p:cNvGrpSpPr/>
          <p:nvPr/>
        </p:nvGrpSpPr>
        <p:grpSpPr>
          <a:xfrm>
            <a:off x="2622961" y="1454520"/>
            <a:ext cx="814811" cy="837055"/>
            <a:chOff x="3346603" y="1708720"/>
            <a:chExt cx="814811" cy="837055"/>
          </a:xfrm>
        </p:grpSpPr>
        <p:sp>
          <p:nvSpPr>
            <p:cNvPr id="6" name="Rectangle 5">
              <a:extLst>
                <a:ext uri="{FF2B5EF4-FFF2-40B4-BE49-F238E27FC236}">
                  <a16:creationId xmlns:a16="http://schemas.microsoft.com/office/drawing/2014/main" id="{5D0928E1-06AE-63C3-5842-B2CF2A770C60}"/>
                </a:ext>
              </a:extLst>
            </p:cNvPr>
            <p:cNvSpPr/>
            <p:nvPr/>
          </p:nvSpPr>
          <p:spPr>
            <a:xfrm rot="16200000">
              <a:off x="3346603" y="1708720"/>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Rectangle 8">
              <a:extLst>
                <a:ext uri="{FF2B5EF4-FFF2-40B4-BE49-F238E27FC236}">
                  <a16:creationId xmlns:a16="http://schemas.microsoft.com/office/drawing/2014/main" id="{8D880F73-C780-AE80-52DC-AF955A323D00}"/>
                </a:ext>
              </a:extLst>
            </p:cNvPr>
            <p:cNvSpPr/>
            <p:nvPr/>
          </p:nvSpPr>
          <p:spPr>
            <a:xfrm rot="16200000">
              <a:off x="3413138" y="1777727"/>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 name="Rectangle 9">
              <a:extLst>
                <a:ext uri="{FF2B5EF4-FFF2-40B4-BE49-F238E27FC236}">
                  <a16:creationId xmlns:a16="http://schemas.microsoft.com/office/drawing/2014/main" id="{1B865566-6E53-8481-6BE9-C560B29280DD}"/>
                </a:ext>
              </a:extLst>
            </p:cNvPr>
            <p:cNvSpPr/>
            <p:nvPr/>
          </p:nvSpPr>
          <p:spPr>
            <a:xfrm rot="16200000">
              <a:off x="3479673" y="1846733"/>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 name="Rectangle 10">
              <a:extLst>
                <a:ext uri="{FF2B5EF4-FFF2-40B4-BE49-F238E27FC236}">
                  <a16:creationId xmlns:a16="http://schemas.microsoft.com/office/drawing/2014/main" id="{C8FE573C-2BE5-0FE3-4CE7-4861508F82F1}"/>
                </a:ext>
              </a:extLst>
            </p:cNvPr>
            <p:cNvSpPr/>
            <p:nvPr/>
          </p:nvSpPr>
          <p:spPr>
            <a:xfrm rot="16200000">
              <a:off x="3546208" y="1915739"/>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Rectangle 11">
              <a:extLst>
                <a:ext uri="{FF2B5EF4-FFF2-40B4-BE49-F238E27FC236}">
                  <a16:creationId xmlns:a16="http://schemas.microsoft.com/office/drawing/2014/main" id="{97710D4B-360B-B350-5D1C-DB5B496C9233}"/>
                </a:ext>
              </a:extLst>
            </p:cNvPr>
            <p:cNvSpPr/>
            <p:nvPr/>
          </p:nvSpPr>
          <p:spPr>
            <a:xfrm rot="16200000">
              <a:off x="3612743" y="1984745"/>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 name="Rectangle 12">
              <a:extLst>
                <a:ext uri="{FF2B5EF4-FFF2-40B4-BE49-F238E27FC236}">
                  <a16:creationId xmlns:a16="http://schemas.microsoft.com/office/drawing/2014/main" id="{BF45E8D3-3DFE-7525-F0D3-2FC81295FEC1}"/>
                </a:ext>
              </a:extLst>
            </p:cNvPr>
            <p:cNvSpPr/>
            <p:nvPr/>
          </p:nvSpPr>
          <p:spPr>
            <a:xfrm rot="16200000">
              <a:off x="3679278" y="2053751"/>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 name="Rectangle 13">
              <a:extLst>
                <a:ext uri="{FF2B5EF4-FFF2-40B4-BE49-F238E27FC236}">
                  <a16:creationId xmlns:a16="http://schemas.microsoft.com/office/drawing/2014/main" id="{119BF1D7-09C4-C6DC-5283-00973344A70D}"/>
                </a:ext>
              </a:extLst>
            </p:cNvPr>
            <p:cNvSpPr/>
            <p:nvPr/>
          </p:nvSpPr>
          <p:spPr>
            <a:xfrm rot="16200000">
              <a:off x="3745813" y="2122757"/>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Rectangle 14">
              <a:extLst>
                <a:ext uri="{FF2B5EF4-FFF2-40B4-BE49-F238E27FC236}">
                  <a16:creationId xmlns:a16="http://schemas.microsoft.com/office/drawing/2014/main" id="{EA9201F7-35AE-3F0B-9EDB-F0D5A678C84B}"/>
                </a:ext>
              </a:extLst>
            </p:cNvPr>
            <p:cNvSpPr/>
            <p:nvPr/>
          </p:nvSpPr>
          <p:spPr>
            <a:xfrm rot="16200000">
              <a:off x="3812348" y="2191763"/>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6" name="Rectangle 15">
              <a:extLst>
                <a:ext uri="{FF2B5EF4-FFF2-40B4-BE49-F238E27FC236}">
                  <a16:creationId xmlns:a16="http://schemas.microsoft.com/office/drawing/2014/main" id="{093DAF8B-2368-DFDF-E862-CAFF7E013306}"/>
                </a:ext>
              </a:extLst>
            </p:cNvPr>
            <p:cNvSpPr/>
            <p:nvPr/>
          </p:nvSpPr>
          <p:spPr>
            <a:xfrm rot="16200000">
              <a:off x="3878883" y="2260769"/>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7" name="Rectangle 16">
              <a:extLst>
                <a:ext uri="{FF2B5EF4-FFF2-40B4-BE49-F238E27FC236}">
                  <a16:creationId xmlns:a16="http://schemas.microsoft.com/office/drawing/2014/main" id="{50A42CD6-1D84-713E-49EC-C0BAF3585992}"/>
                </a:ext>
              </a:extLst>
            </p:cNvPr>
            <p:cNvSpPr/>
            <p:nvPr/>
          </p:nvSpPr>
          <p:spPr>
            <a:xfrm rot="16200000">
              <a:off x="3945414" y="2329775"/>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58" name="Group 57">
            <a:extLst>
              <a:ext uri="{FF2B5EF4-FFF2-40B4-BE49-F238E27FC236}">
                <a16:creationId xmlns:a16="http://schemas.microsoft.com/office/drawing/2014/main" id="{AF83E200-7D47-1ADC-2A68-CAEA74FA812C}"/>
              </a:ext>
            </a:extLst>
          </p:cNvPr>
          <p:cNvGrpSpPr/>
          <p:nvPr/>
        </p:nvGrpSpPr>
        <p:grpSpPr>
          <a:xfrm>
            <a:off x="3993181" y="1423229"/>
            <a:ext cx="745509" cy="763357"/>
            <a:chOff x="5037191" y="1745569"/>
            <a:chExt cx="745509" cy="763357"/>
          </a:xfrm>
        </p:grpSpPr>
        <p:sp>
          <p:nvSpPr>
            <p:cNvPr id="20" name="Rectangle 19">
              <a:extLst>
                <a:ext uri="{FF2B5EF4-FFF2-40B4-BE49-F238E27FC236}">
                  <a16:creationId xmlns:a16="http://schemas.microsoft.com/office/drawing/2014/main" id="{DCBA0B07-82CB-4217-3FA6-F8377235775E}"/>
                </a:ext>
              </a:extLst>
            </p:cNvPr>
            <p:cNvSpPr/>
            <p:nvPr/>
          </p:nvSpPr>
          <p:spPr>
            <a:xfrm rot="16200000">
              <a:off x="5037191" y="1745569"/>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Rectangle 27">
              <a:extLst>
                <a:ext uri="{FF2B5EF4-FFF2-40B4-BE49-F238E27FC236}">
                  <a16:creationId xmlns:a16="http://schemas.microsoft.com/office/drawing/2014/main" id="{EF030564-1E46-018A-9E3F-27B8362128DF}"/>
                </a:ext>
              </a:extLst>
            </p:cNvPr>
            <p:cNvSpPr/>
            <p:nvPr/>
          </p:nvSpPr>
          <p:spPr>
            <a:xfrm rot="16200000">
              <a:off x="5104025" y="1814390"/>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Rectangle 28">
              <a:extLst>
                <a:ext uri="{FF2B5EF4-FFF2-40B4-BE49-F238E27FC236}">
                  <a16:creationId xmlns:a16="http://schemas.microsoft.com/office/drawing/2014/main" id="{88536300-1EB0-5238-122F-B45051693662}"/>
                </a:ext>
              </a:extLst>
            </p:cNvPr>
            <p:cNvSpPr/>
            <p:nvPr/>
          </p:nvSpPr>
          <p:spPr>
            <a:xfrm rot="16200000">
              <a:off x="5170859" y="1883207"/>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 name="Rectangle 29">
              <a:extLst>
                <a:ext uri="{FF2B5EF4-FFF2-40B4-BE49-F238E27FC236}">
                  <a16:creationId xmlns:a16="http://schemas.microsoft.com/office/drawing/2014/main" id="{FCF25179-FBD9-A2FF-A02D-99A92E80F2E2}"/>
                </a:ext>
              </a:extLst>
            </p:cNvPr>
            <p:cNvSpPr/>
            <p:nvPr/>
          </p:nvSpPr>
          <p:spPr>
            <a:xfrm rot="16200000">
              <a:off x="5237693" y="1952024"/>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 name="Rectangle 30">
              <a:extLst>
                <a:ext uri="{FF2B5EF4-FFF2-40B4-BE49-F238E27FC236}">
                  <a16:creationId xmlns:a16="http://schemas.microsoft.com/office/drawing/2014/main" id="{BBDF29F9-5894-983E-EFF0-38E803E9F2E9}"/>
                </a:ext>
              </a:extLst>
            </p:cNvPr>
            <p:cNvSpPr/>
            <p:nvPr/>
          </p:nvSpPr>
          <p:spPr>
            <a:xfrm rot="16200000">
              <a:off x="5304527" y="2020841"/>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 name="Rectangle 31">
              <a:extLst>
                <a:ext uri="{FF2B5EF4-FFF2-40B4-BE49-F238E27FC236}">
                  <a16:creationId xmlns:a16="http://schemas.microsoft.com/office/drawing/2014/main" id="{08883FE9-1F9C-763E-11FA-A723934EC1FD}"/>
                </a:ext>
              </a:extLst>
            </p:cNvPr>
            <p:cNvSpPr/>
            <p:nvPr/>
          </p:nvSpPr>
          <p:spPr>
            <a:xfrm rot="16200000">
              <a:off x="5371361" y="2089658"/>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 name="Rectangle 32">
              <a:extLst>
                <a:ext uri="{FF2B5EF4-FFF2-40B4-BE49-F238E27FC236}">
                  <a16:creationId xmlns:a16="http://schemas.microsoft.com/office/drawing/2014/main" id="{670A80C6-A336-9EF2-CAC4-F71C81BF4D69}"/>
                </a:ext>
              </a:extLst>
            </p:cNvPr>
            <p:cNvSpPr/>
            <p:nvPr/>
          </p:nvSpPr>
          <p:spPr>
            <a:xfrm rot="16200000">
              <a:off x="5438195" y="2158475"/>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 name="Rectangle 33">
              <a:extLst>
                <a:ext uri="{FF2B5EF4-FFF2-40B4-BE49-F238E27FC236}">
                  <a16:creationId xmlns:a16="http://schemas.microsoft.com/office/drawing/2014/main" id="{E5CB537B-2D87-D873-CA01-085D3DDA1F72}"/>
                </a:ext>
              </a:extLst>
            </p:cNvPr>
            <p:cNvSpPr/>
            <p:nvPr/>
          </p:nvSpPr>
          <p:spPr>
            <a:xfrm rot="16200000">
              <a:off x="5505029" y="2227292"/>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 name="Rectangle 34">
              <a:extLst>
                <a:ext uri="{FF2B5EF4-FFF2-40B4-BE49-F238E27FC236}">
                  <a16:creationId xmlns:a16="http://schemas.microsoft.com/office/drawing/2014/main" id="{008F0F19-6038-1BF3-78A1-764997BB2ADD}"/>
                </a:ext>
              </a:extLst>
            </p:cNvPr>
            <p:cNvSpPr/>
            <p:nvPr/>
          </p:nvSpPr>
          <p:spPr>
            <a:xfrm rot="16200000">
              <a:off x="5571863" y="2296109"/>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 name="Rectangle 35">
              <a:extLst>
                <a:ext uri="{FF2B5EF4-FFF2-40B4-BE49-F238E27FC236}">
                  <a16:creationId xmlns:a16="http://schemas.microsoft.com/office/drawing/2014/main" id="{DDC1C027-EFC1-6661-E8F1-2E23BE509BA9}"/>
                </a:ext>
              </a:extLst>
            </p:cNvPr>
            <p:cNvSpPr/>
            <p:nvPr/>
          </p:nvSpPr>
          <p:spPr>
            <a:xfrm rot="16200000">
              <a:off x="5638700" y="2364926"/>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59" name="Group 58">
            <a:extLst>
              <a:ext uri="{FF2B5EF4-FFF2-40B4-BE49-F238E27FC236}">
                <a16:creationId xmlns:a16="http://schemas.microsoft.com/office/drawing/2014/main" id="{67A13348-65F3-BA2F-29D1-E7792A2C3B87}"/>
              </a:ext>
            </a:extLst>
          </p:cNvPr>
          <p:cNvGrpSpPr/>
          <p:nvPr/>
        </p:nvGrpSpPr>
        <p:grpSpPr>
          <a:xfrm>
            <a:off x="6892629" y="1441478"/>
            <a:ext cx="814811" cy="837055"/>
            <a:chOff x="6658477" y="1708720"/>
            <a:chExt cx="814811" cy="837055"/>
          </a:xfrm>
        </p:grpSpPr>
        <p:sp>
          <p:nvSpPr>
            <p:cNvPr id="65" name="Rectangle 64">
              <a:extLst>
                <a:ext uri="{FF2B5EF4-FFF2-40B4-BE49-F238E27FC236}">
                  <a16:creationId xmlns:a16="http://schemas.microsoft.com/office/drawing/2014/main" id="{4B306B82-80E6-1263-279E-F896D0FBE648}"/>
                </a:ext>
              </a:extLst>
            </p:cNvPr>
            <p:cNvSpPr/>
            <p:nvPr/>
          </p:nvSpPr>
          <p:spPr>
            <a:xfrm rot="16200000">
              <a:off x="6658477" y="1708720"/>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6" name="Rectangle 65">
              <a:extLst>
                <a:ext uri="{FF2B5EF4-FFF2-40B4-BE49-F238E27FC236}">
                  <a16:creationId xmlns:a16="http://schemas.microsoft.com/office/drawing/2014/main" id="{1416E099-1A77-57F2-7F53-813640486372}"/>
                </a:ext>
              </a:extLst>
            </p:cNvPr>
            <p:cNvSpPr/>
            <p:nvPr/>
          </p:nvSpPr>
          <p:spPr>
            <a:xfrm rot="16200000">
              <a:off x="6725012" y="1777727"/>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7" name="Rectangle 66">
              <a:extLst>
                <a:ext uri="{FF2B5EF4-FFF2-40B4-BE49-F238E27FC236}">
                  <a16:creationId xmlns:a16="http://schemas.microsoft.com/office/drawing/2014/main" id="{15DAD116-F939-140F-DEDA-A7C690F8F1CC}"/>
                </a:ext>
              </a:extLst>
            </p:cNvPr>
            <p:cNvSpPr/>
            <p:nvPr/>
          </p:nvSpPr>
          <p:spPr>
            <a:xfrm rot="16200000">
              <a:off x="6791547" y="1846733"/>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8" name="Rectangle 67">
              <a:extLst>
                <a:ext uri="{FF2B5EF4-FFF2-40B4-BE49-F238E27FC236}">
                  <a16:creationId xmlns:a16="http://schemas.microsoft.com/office/drawing/2014/main" id="{E8DAE57E-B76A-B724-C0C6-BAB7FA47A3B3}"/>
                </a:ext>
              </a:extLst>
            </p:cNvPr>
            <p:cNvSpPr/>
            <p:nvPr/>
          </p:nvSpPr>
          <p:spPr>
            <a:xfrm rot="16200000">
              <a:off x="6858082" y="1915739"/>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9" name="Rectangle 68">
              <a:extLst>
                <a:ext uri="{FF2B5EF4-FFF2-40B4-BE49-F238E27FC236}">
                  <a16:creationId xmlns:a16="http://schemas.microsoft.com/office/drawing/2014/main" id="{74469968-A5ED-3179-5341-0670E0DB86C4}"/>
                </a:ext>
              </a:extLst>
            </p:cNvPr>
            <p:cNvSpPr/>
            <p:nvPr/>
          </p:nvSpPr>
          <p:spPr>
            <a:xfrm rot="16200000">
              <a:off x="6924617" y="1984745"/>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0" name="Rectangle 69">
              <a:extLst>
                <a:ext uri="{FF2B5EF4-FFF2-40B4-BE49-F238E27FC236}">
                  <a16:creationId xmlns:a16="http://schemas.microsoft.com/office/drawing/2014/main" id="{E2AB62F6-209F-A757-51EB-7CF19FA9B810}"/>
                </a:ext>
              </a:extLst>
            </p:cNvPr>
            <p:cNvSpPr/>
            <p:nvPr/>
          </p:nvSpPr>
          <p:spPr>
            <a:xfrm rot="16200000">
              <a:off x="6991152" y="2053751"/>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1" name="Rectangle 70">
              <a:extLst>
                <a:ext uri="{FF2B5EF4-FFF2-40B4-BE49-F238E27FC236}">
                  <a16:creationId xmlns:a16="http://schemas.microsoft.com/office/drawing/2014/main" id="{1994B7BB-AD42-AB99-FB5B-B8582C27D325}"/>
                </a:ext>
              </a:extLst>
            </p:cNvPr>
            <p:cNvSpPr/>
            <p:nvPr/>
          </p:nvSpPr>
          <p:spPr>
            <a:xfrm rot="16200000">
              <a:off x="7057687" y="2122757"/>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2" name="Rectangle 71">
              <a:extLst>
                <a:ext uri="{FF2B5EF4-FFF2-40B4-BE49-F238E27FC236}">
                  <a16:creationId xmlns:a16="http://schemas.microsoft.com/office/drawing/2014/main" id="{3B207CA6-BE17-F9B5-619F-A01FF09608AB}"/>
                </a:ext>
              </a:extLst>
            </p:cNvPr>
            <p:cNvSpPr/>
            <p:nvPr/>
          </p:nvSpPr>
          <p:spPr>
            <a:xfrm rot="16200000">
              <a:off x="7124222" y="2191763"/>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3" name="Rectangle 72">
              <a:extLst>
                <a:ext uri="{FF2B5EF4-FFF2-40B4-BE49-F238E27FC236}">
                  <a16:creationId xmlns:a16="http://schemas.microsoft.com/office/drawing/2014/main" id="{E4AE1D27-758E-5883-A0AF-363E38723E5F}"/>
                </a:ext>
              </a:extLst>
            </p:cNvPr>
            <p:cNvSpPr/>
            <p:nvPr/>
          </p:nvSpPr>
          <p:spPr>
            <a:xfrm rot="16200000">
              <a:off x="7190757" y="2260769"/>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4" name="Rectangle 73">
              <a:extLst>
                <a:ext uri="{FF2B5EF4-FFF2-40B4-BE49-F238E27FC236}">
                  <a16:creationId xmlns:a16="http://schemas.microsoft.com/office/drawing/2014/main" id="{7FF2C10D-3C1A-63CF-31E1-3114E76475F3}"/>
                </a:ext>
              </a:extLst>
            </p:cNvPr>
            <p:cNvSpPr/>
            <p:nvPr/>
          </p:nvSpPr>
          <p:spPr>
            <a:xfrm rot="16200000">
              <a:off x="7257288" y="2329775"/>
              <a:ext cx="216000" cy="216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5" name="Group 104">
            <a:extLst>
              <a:ext uri="{FF2B5EF4-FFF2-40B4-BE49-F238E27FC236}">
                <a16:creationId xmlns:a16="http://schemas.microsoft.com/office/drawing/2014/main" id="{25A97F50-5860-0F6C-DFBA-712C21853E4E}"/>
              </a:ext>
            </a:extLst>
          </p:cNvPr>
          <p:cNvGrpSpPr/>
          <p:nvPr/>
        </p:nvGrpSpPr>
        <p:grpSpPr>
          <a:xfrm>
            <a:off x="10693716" y="442445"/>
            <a:ext cx="252000" cy="2810253"/>
            <a:chOff x="9970351" y="641225"/>
            <a:chExt cx="252000" cy="2810253"/>
          </a:xfrm>
        </p:grpSpPr>
        <p:sp>
          <p:nvSpPr>
            <p:cNvPr id="86" name="Oval 85">
              <a:extLst>
                <a:ext uri="{FF2B5EF4-FFF2-40B4-BE49-F238E27FC236}">
                  <a16:creationId xmlns:a16="http://schemas.microsoft.com/office/drawing/2014/main" id="{7BCF20E3-1CB6-4365-947D-A88F1366E346}"/>
                </a:ext>
              </a:extLst>
            </p:cNvPr>
            <p:cNvSpPr/>
            <p:nvPr/>
          </p:nvSpPr>
          <p:spPr>
            <a:xfrm>
              <a:off x="9970351" y="641225"/>
              <a:ext cx="252000" cy="25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Oval 86">
              <a:extLst>
                <a:ext uri="{FF2B5EF4-FFF2-40B4-BE49-F238E27FC236}">
                  <a16:creationId xmlns:a16="http://schemas.microsoft.com/office/drawing/2014/main" id="{B1D7404D-3D02-1A64-5844-4CB6EFD6739A}"/>
                </a:ext>
              </a:extLst>
            </p:cNvPr>
            <p:cNvSpPr/>
            <p:nvPr/>
          </p:nvSpPr>
          <p:spPr>
            <a:xfrm>
              <a:off x="9970351" y="1006690"/>
              <a:ext cx="252000" cy="25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8" name="Oval 87">
              <a:extLst>
                <a:ext uri="{FF2B5EF4-FFF2-40B4-BE49-F238E27FC236}">
                  <a16:creationId xmlns:a16="http://schemas.microsoft.com/office/drawing/2014/main" id="{3A26D522-6DA7-9A0B-B20B-C9B11F25B4D6}"/>
                </a:ext>
              </a:extLst>
            </p:cNvPr>
            <p:cNvSpPr/>
            <p:nvPr/>
          </p:nvSpPr>
          <p:spPr>
            <a:xfrm>
              <a:off x="9970351" y="1372155"/>
              <a:ext cx="252000" cy="25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9" name="Oval 88">
              <a:extLst>
                <a:ext uri="{FF2B5EF4-FFF2-40B4-BE49-F238E27FC236}">
                  <a16:creationId xmlns:a16="http://schemas.microsoft.com/office/drawing/2014/main" id="{5CAE323F-38E8-A557-1866-5AAEC13ED9FC}"/>
                </a:ext>
              </a:extLst>
            </p:cNvPr>
            <p:cNvSpPr/>
            <p:nvPr/>
          </p:nvSpPr>
          <p:spPr>
            <a:xfrm>
              <a:off x="9970351" y="1737620"/>
              <a:ext cx="252000" cy="25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0" name="Oval 89">
              <a:extLst>
                <a:ext uri="{FF2B5EF4-FFF2-40B4-BE49-F238E27FC236}">
                  <a16:creationId xmlns:a16="http://schemas.microsoft.com/office/drawing/2014/main" id="{AA383281-C696-B34F-E6A3-5CF16D399B94}"/>
                </a:ext>
              </a:extLst>
            </p:cNvPr>
            <p:cNvSpPr/>
            <p:nvPr/>
          </p:nvSpPr>
          <p:spPr>
            <a:xfrm>
              <a:off x="9970351" y="2103085"/>
              <a:ext cx="252000" cy="25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1" name="Oval 90">
              <a:extLst>
                <a:ext uri="{FF2B5EF4-FFF2-40B4-BE49-F238E27FC236}">
                  <a16:creationId xmlns:a16="http://schemas.microsoft.com/office/drawing/2014/main" id="{5E864455-B692-3FB1-A2E6-9FD2CFE14821}"/>
                </a:ext>
              </a:extLst>
            </p:cNvPr>
            <p:cNvSpPr/>
            <p:nvPr/>
          </p:nvSpPr>
          <p:spPr>
            <a:xfrm>
              <a:off x="9970351" y="2468550"/>
              <a:ext cx="252000" cy="25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2" name="Oval 91">
              <a:extLst>
                <a:ext uri="{FF2B5EF4-FFF2-40B4-BE49-F238E27FC236}">
                  <a16:creationId xmlns:a16="http://schemas.microsoft.com/office/drawing/2014/main" id="{E7DECCD4-22DA-25F2-A760-5FCEDF6E6A3B}"/>
                </a:ext>
              </a:extLst>
            </p:cNvPr>
            <p:cNvSpPr/>
            <p:nvPr/>
          </p:nvSpPr>
          <p:spPr>
            <a:xfrm>
              <a:off x="9970351" y="2834015"/>
              <a:ext cx="252000" cy="25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3" name="Oval 92">
              <a:extLst>
                <a:ext uri="{FF2B5EF4-FFF2-40B4-BE49-F238E27FC236}">
                  <a16:creationId xmlns:a16="http://schemas.microsoft.com/office/drawing/2014/main" id="{DD478098-71CB-1C25-7998-CEC1C1E30E98}"/>
                </a:ext>
              </a:extLst>
            </p:cNvPr>
            <p:cNvSpPr/>
            <p:nvPr/>
          </p:nvSpPr>
          <p:spPr>
            <a:xfrm>
              <a:off x="9970351" y="3199478"/>
              <a:ext cx="252000" cy="252000"/>
            </a:xfrm>
            <a:prstGeom prst="ellipse">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95" name="Rectangle 94">
            <a:extLst>
              <a:ext uri="{FF2B5EF4-FFF2-40B4-BE49-F238E27FC236}">
                <a16:creationId xmlns:a16="http://schemas.microsoft.com/office/drawing/2014/main" id="{4D468111-C956-F20D-066B-BF2931B7AFA1}"/>
              </a:ext>
            </a:extLst>
          </p:cNvPr>
          <p:cNvSpPr/>
          <p:nvPr/>
        </p:nvSpPr>
        <p:spPr>
          <a:xfrm>
            <a:off x="11504298" y="1748467"/>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97" name="Straight Connector 96">
            <a:extLst>
              <a:ext uri="{FF2B5EF4-FFF2-40B4-BE49-F238E27FC236}">
                <a16:creationId xmlns:a16="http://schemas.microsoft.com/office/drawing/2014/main" id="{673F75DF-529F-3356-3549-717BFA782EDF}"/>
              </a:ext>
            </a:extLst>
          </p:cNvPr>
          <p:cNvCxnSpPr>
            <a:cxnSpLocks/>
            <a:stCxn id="86" idx="2"/>
            <a:endCxn id="99" idx="6"/>
          </p:cNvCxnSpPr>
          <p:nvPr/>
        </p:nvCxnSpPr>
        <p:spPr>
          <a:xfrm flipH="1">
            <a:off x="10163446" y="568445"/>
            <a:ext cx="530270" cy="1364768"/>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EB00243F-F4AE-27A0-78A8-B21E784F59CF}"/>
              </a:ext>
            </a:extLst>
          </p:cNvPr>
          <p:cNvCxnSpPr>
            <a:cxnSpLocks/>
            <a:stCxn id="93" idx="2"/>
            <a:endCxn id="99" idx="6"/>
          </p:cNvCxnSpPr>
          <p:nvPr/>
        </p:nvCxnSpPr>
        <p:spPr>
          <a:xfrm flipH="1" flipV="1">
            <a:off x="10163446" y="1933213"/>
            <a:ext cx="530270" cy="1193485"/>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0EAFEF78-0059-D676-C70B-A12A48746348}"/>
              </a:ext>
            </a:extLst>
          </p:cNvPr>
          <p:cNvCxnSpPr>
            <a:cxnSpLocks/>
          </p:cNvCxnSpPr>
          <p:nvPr/>
        </p:nvCxnSpPr>
        <p:spPr>
          <a:xfrm>
            <a:off x="2184088" y="1928467"/>
            <a:ext cx="450197" cy="0"/>
          </a:xfrm>
          <a:prstGeom prst="line">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FD006C9-119E-A779-889C-556B34721C10}"/>
              </a:ext>
            </a:extLst>
          </p:cNvPr>
          <p:cNvCxnSpPr>
            <a:stCxn id="86" idx="6"/>
            <a:endCxn id="95" idx="1"/>
          </p:cNvCxnSpPr>
          <p:nvPr/>
        </p:nvCxnSpPr>
        <p:spPr>
          <a:xfrm>
            <a:off x="10945716" y="568445"/>
            <a:ext cx="558582" cy="1360022"/>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A6C5F6B-47FC-10DE-1A65-2071A510AB41}"/>
              </a:ext>
            </a:extLst>
          </p:cNvPr>
          <p:cNvCxnSpPr>
            <a:cxnSpLocks/>
            <a:stCxn id="87" idx="6"/>
            <a:endCxn id="95" idx="1"/>
          </p:cNvCxnSpPr>
          <p:nvPr/>
        </p:nvCxnSpPr>
        <p:spPr>
          <a:xfrm>
            <a:off x="10945716" y="933910"/>
            <a:ext cx="558582" cy="994557"/>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DE0EB8B-538C-12D6-0713-EF8943C9AB51}"/>
              </a:ext>
            </a:extLst>
          </p:cNvPr>
          <p:cNvCxnSpPr>
            <a:cxnSpLocks/>
            <a:stCxn id="88" idx="6"/>
            <a:endCxn id="95" idx="1"/>
          </p:cNvCxnSpPr>
          <p:nvPr/>
        </p:nvCxnSpPr>
        <p:spPr>
          <a:xfrm>
            <a:off x="10945716" y="1299375"/>
            <a:ext cx="558582" cy="629092"/>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0DB9C2E-EFF4-0AA2-AACB-F657C0B68A00}"/>
              </a:ext>
            </a:extLst>
          </p:cNvPr>
          <p:cNvCxnSpPr>
            <a:cxnSpLocks/>
            <a:stCxn id="89" idx="6"/>
            <a:endCxn id="95" idx="1"/>
          </p:cNvCxnSpPr>
          <p:nvPr/>
        </p:nvCxnSpPr>
        <p:spPr>
          <a:xfrm>
            <a:off x="10945716" y="1664840"/>
            <a:ext cx="558582" cy="263627"/>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A8CA8FB5-A720-3CFD-0341-8A429C8F6C5D}"/>
              </a:ext>
            </a:extLst>
          </p:cNvPr>
          <p:cNvCxnSpPr>
            <a:cxnSpLocks/>
            <a:stCxn id="90" idx="6"/>
            <a:endCxn id="95" idx="1"/>
          </p:cNvCxnSpPr>
          <p:nvPr/>
        </p:nvCxnSpPr>
        <p:spPr>
          <a:xfrm flipV="1">
            <a:off x="10945716" y="1928467"/>
            <a:ext cx="558582" cy="101838"/>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3D9D4BE-B22C-A0C6-AC3D-EF80A4EC3A4E}"/>
              </a:ext>
            </a:extLst>
          </p:cNvPr>
          <p:cNvCxnSpPr>
            <a:cxnSpLocks/>
            <a:stCxn id="91" idx="6"/>
            <a:endCxn id="95" idx="1"/>
          </p:cNvCxnSpPr>
          <p:nvPr/>
        </p:nvCxnSpPr>
        <p:spPr>
          <a:xfrm flipV="1">
            <a:off x="10945716" y="1928467"/>
            <a:ext cx="558582" cy="467303"/>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7D03640-BE47-5B33-5A80-AE1B33FD35B3}"/>
              </a:ext>
            </a:extLst>
          </p:cNvPr>
          <p:cNvCxnSpPr>
            <a:cxnSpLocks/>
            <a:stCxn id="92" idx="6"/>
            <a:endCxn id="95" idx="1"/>
          </p:cNvCxnSpPr>
          <p:nvPr/>
        </p:nvCxnSpPr>
        <p:spPr>
          <a:xfrm flipV="1">
            <a:off x="10945716" y="1928467"/>
            <a:ext cx="558582" cy="832768"/>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DE43219-53C1-A0D7-5D65-650C0DA2D566}"/>
              </a:ext>
            </a:extLst>
          </p:cNvPr>
          <p:cNvCxnSpPr>
            <a:cxnSpLocks/>
            <a:stCxn id="93" idx="6"/>
            <a:endCxn id="95" idx="1"/>
          </p:cNvCxnSpPr>
          <p:nvPr/>
        </p:nvCxnSpPr>
        <p:spPr>
          <a:xfrm flipV="1">
            <a:off x="10945716" y="1928467"/>
            <a:ext cx="558582" cy="1198231"/>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71B6C01F-19D1-F450-A1BD-E29B8670D543}"/>
              </a:ext>
            </a:extLst>
          </p:cNvPr>
          <p:cNvSpPr txBox="1"/>
          <p:nvPr/>
        </p:nvSpPr>
        <p:spPr>
          <a:xfrm>
            <a:off x="378730" y="4287847"/>
            <a:ext cx="11434540" cy="2492990"/>
          </a:xfrm>
          <a:prstGeom prst="rect">
            <a:avLst/>
          </a:prstGeom>
          <a:noFill/>
        </p:spPr>
        <p:txBody>
          <a:bodyPr wrap="none" rtlCol="0">
            <a:spAutoFit/>
          </a:bodyPr>
          <a:lstStyle/>
          <a:p>
            <a:r>
              <a:rPr lang="en-US" sz="1200" dirty="0">
                <a:latin typeface="Courier" pitchFamily="2" charset="0"/>
              </a:rPr>
              <a:t> Layer (type)                                         Output Shape                                    Param #            </a:t>
            </a:r>
          </a:p>
          <a:p>
            <a:r>
              <a:rPr lang="en-US" sz="1200" dirty="0">
                <a:latin typeface="Courier" pitchFamily="2" charset="0"/>
              </a:rPr>
              <a:t>=========================================================================================================================</a:t>
            </a:r>
          </a:p>
          <a:p>
            <a:r>
              <a:rPr lang="en-US" sz="1200" dirty="0">
                <a:latin typeface="Courier" pitchFamily="2" charset="0"/>
              </a:rPr>
              <a:t> IO_SST (InputLayer)                                  [(None, 22, 20, 3)]                             0                  </a:t>
            </a:r>
          </a:p>
          <a:p>
            <a:r>
              <a:rPr lang="en-US" sz="1200" dirty="0">
                <a:latin typeface="Courier" pitchFamily="2" charset="0"/>
              </a:rPr>
              <a:t> First_Conv (Conv2D)                                  (None, 22, 20, 10)                              280                </a:t>
            </a:r>
          </a:p>
          <a:p>
            <a:r>
              <a:rPr lang="en-US" sz="1200" dirty="0">
                <a:latin typeface="Courier" pitchFamily="2" charset="0"/>
              </a:rPr>
              <a:t> First_Avg_Pool (AveragePooling2D)                    (None, 11, 10, 10)                              0                  </a:t>
            </a:r>
          </a:p>
          <a:p>
            <a:r>
              <a:rPr lang="en-US" sz="1200" dirty="0">
                <a:latin typeface="Courier" pitchFamily="2" charset="0"/>
              </a:rPr>
              <a:t> First_Drp (Dropout)                                  (None, 11, 10, 10)                              0                  </a:t>
            </a:r>
          </a:p>
          <a:p>
            <a:r>
              <a:rPr lang="en-US" sz="1200" dirty="0">
                <a:latin typeface="Courier" pitchFamily="2" charset="0"/>
              </a:rPr>
              <a:t> Second_Conv (Conv2D)                                 (None, 11, 10, 10)                              910                </a:t>
            </a:r>
          </a:p>
          <a:p>
            <a:r>
              <a:rPr lang="en-US" sz="1200" dirty="0">
                <a:latin typeface="Courier" pitchFamily="2" charset="0"/>
              </a:rPr>
              <a:t> Second_Avg_Pool (AveragePooling2D)                   (None, 5, 5, 10)                                0                  </a:t>
            </a:r>
          </a:p>
          <a:p>
            <a:r>
              <a:rPr lang="en-US" sz="1200" dirty="0">
                <a:latin typeface="Courier" pitchFamily="2" charset="0"/>
              </a:rPr>
              <a:t> Second_Drp (Dropout)                                 (None, 5, 5, 10)                                0                  </a:t>
            </a:r>
          </a:p>
          <a:p>
            <a:r>
              <a:rPr lang="en-US" sz="1200" dirty="0">
                <a:latin typeface="Courier" pitchFamily="2" charset="0"/>
              </a:rPr>
              <a:t> Flatting (Flatten)                                   (None, 250)                                     0                  </a:t>
            </a:r>
          </a:p>
          <a:p>
            <a:r>
              <a:rPr lang="en-US" sz="1200" dirty="0">
                <a:latin typeface="Courier" pitchFamily="2" charset="0"/>
              </a:rPr>
              <a:t> Hidden_Layer (Dense)                                 (None, 8)                                       2008               </a:t>
            </a:r>
          </a:p>
          <a:p>
            <a:r>
              <a:rPr lang="en-US" sz="1200" dirty="0">
                <a:latin typeface="Courier" pitchFamily="2" charset="0"/>
              </a:rPr>
              <a:t> Connection (Dense)                                   (None, 1)                                       9                  </a:t>
            </a:r>
          </a:p>
          <a:p>
            <a:r>
              <a:rPr lang="en-US" sz="1200" dirty="0">
                <a:latin typeface="Courier" pitchFamily="2" charset="0"/>
              </a:rPr>
              <a:t>=========================================================================================================================</a:t>
            </a:r>
          </a:p>
        </p:txBody>
      </p:sp>
      <p:sp>
        <p:nvSpPr>
          <p:cNvPr id="137" name="TextBox 136">
            <a:extLst>
              <a:ext uri="{FF2B5EF4-FFF2-40B4-BE49-F238E27FC236}">
                <a16:creationId xmlns:a16="http://schemas.microsoft.com/office/drawing/2014/main" id="{C66C9AF5-8F97-05F6-842C-AFE69BF45325}"/>
              </a:ext>
            </a:extLst>
          </p:cNvPr>
          <p:cNvSpPr txBox="1"/>
          <p:nvPr/>
        </p:nvSpPr>
        <p:spPr>
          <a:xfrm>
            <a:off x="455887" y="3366161"/>
            <a:ext cx="1347562" cy="369332"/>
          </a:xfrm>
          <a:prstGeom prst="rect">
            <a:avLst/>
          </a:prstGeom>
          <a:noFill/>
        </p:spPr>
        <p:txBody>
          <a:bodyPr wrap="square" rtlCol="0">
            <a:spAutoFit/>
          </a:bodyPr>
          <a:lstStyle/>
          <a:p>
            <a:pPr algn="ctr"/>
            <a:r>
              <a:rPr lang="en-JP">
                <a:latin typeface="Cambria Math" panose="02040503050406030204" pitchFamily="18" charset="0"/>
                <a:ea typeface="Cambria Math" panose="02040503050406030204" pitchFamily="18" charset="0"/>
              </a:rPr>
              <a:t>Nx22x20x3</a:t>
            </a:r>
          </a:p>
        </p:txBody>
      </p:sp>
      <p:sp>
        <p:nvSpPr>
          <p:cNvPr id="138" name="TextBox 137">
            <a:extLst>
              <a:ext uri="{FF2B5EF4-FFF2-40B4-BE49-F238E27FC236}">
                <a16:creationId xmlns:a16="http://schemas.microsoft.com/office/drawing/2014/main" id="{724589D8-4AA3-955B-0FC1-B833178CC85E}"/>
              </a:ext>
            </a:extLst>
          </p:cNvPr>
          <p:cNvSpPr txBox="1"/>
          <p:nvPr/>
        </p:nvSpPr>
        <p:spPr>
          <a:xfrm>
            <a:off x="2669147" y="3365159"/>
            <a:ext cx="922047" cy="369332"/>
          </a:xfrm>
          <a:prstGeom prst="rect">
            <a:avLst/>
          </a:prstGeom>
          <a:noFill/>
        </p:spPr>
        <p:txBody>
          <a:bodyPr wrap="none" rtlCol="0">
            <a:spAutoFit/>
          </a:bodyPr>
          <a:lstStyle/>
          <a:p>
            <a:pPr algn="ctr"/>
            <a:r>
              <a:rPr lang="en-JP">
                <a:latin typeface="Cambria Math" panose="02040503050406030204" pitchFamily="18" charset="0"/>
                <a:ea typeface="Cambria Math" panose="02040503050406030204" pitchFamily="18" charset="0"/>
              </a:rPr>
              <a:t>3x3x10</a:t>
            </a:r>
          </a:p>
        </p:txBody>
      </p:sp>
      <p:sp>
        <p:nvSpPr>
          <p:cNvPr id="139" name="TextBox 138">
            <a:extLst>
              <a:ext uri="{FF2B5EF4-FFF2-40B4-BE49-F238E27FC236}">
                <a16:creationId xmlns:a16="http://schemas.microsoft.com/office/drawing/2014/main" id="{8E4A3210-6B3C-7433-8A2A-544633F44F7F}"/>
              </a:ext>
            </a:extLst>
          </p:cNvPr>
          <p:cNvSpPr txBox="1"/>
          <p:nvPr/>
        </p:nvSpPr>
        <p:spPr>
          <a:xfrm>
            <a:off x="3999995" y="3365486"/>
            <a:ext cx="922047" cy="369332"/>
          </a:xfrm>
          <a:prstGeom prst="rect">
            <a:avLst/>
          </a:prstGeom>
          <a:noFill/>
        </p:spPr>
        <p:txBody>
          <a:bodyPr wrap="none" rtlCol="0">
            <a:spAutoFit/>
          </a:bodyPr>
          <a:lstStyle/>
          <a:p>
            <a:r>
              <a:rPr lang="en-JP">
                <a:latin typeface="Cambria Math" panose="02040503050406030204" pitchFamily="18" charset="0"/>
                <a:ea typeface="Cambria Math" panose="02040503050406030204" pitchFamily="18" charset="0"/>
              </a:rPr>
              <a:t>2x2x10</a:t>
            </a:r>
          </a:p>
        </p:txBody>
      </p:sp>
      <p:sp>
        <p:nvSpPr>
          <p:cNvPr id="140" name="TextBox 139">
            <a:extLst>
              <a:ext uri="{FF2B5EF4-FFF2-40B4-BE49-F238E27FC236}">
                <a16:creationId xmlns:a16="http://schemas.microsoft.com/office/drawing/2014/main" id="{601A843E-BA27-A6BD-6B60-369A15BD7C99}"/>
              </a:ext>
            </a:extLst>
          </p:cNvPr>
          <p:cNvSpPr txBox="1"/>
          <p:nvPr/>
        </p:nvSpPr>
        <p:spPr>
          <a:xfrm>
            <a:off x="6915558" y="3365159"/>
            <a:ext cx="922047" cy="369332"/>
          </a:xfrm>
          <a:prstGeom prst="rect">
            <a:avLst/>
          </a:prstGeom>
          <a:noFill/>
        </p:spPr>
        <p:txBody>
          <a:bodyPr wrap="none" rtlCol="0">
            <a:spAutoFit/>
          </a:bodyPr>
          <a:lstStyle/>
          <a:p>
            <a:r>
              <a:rPr lang="en-JP">
                <a:latin typeface="Cambria Math" panose="02040503050406030204" pitchFamily="18" charset="0"/>
                <a:ea typeface="Cambria Math" panose="02040503050406030204" pitchFamily="18" charset="0"/>
              </a:rPr>
              <a:t>3x3x10</a:t>
            </a:r>
          </a:p>
        </p:txBody>
      </p:sp>
      <p:sp>
        <p:nvSpPr>
          <p:cNvPr id="141" name="TextBox 140">
            <a:extLst>
              <a:ext uri="{FF2B5EF4-FFF2-40B4-BE49-F238E27FC236}">
                <a16:creationId xmlns:a16="http://schemas.microsoft.com/office/drawing/2014/main" id="{2A954237-1011-90C6-758E-09AAA2B7A3BC}"/>
              </a:ext>
            </a:extLst>
          </p:cNvPr>
          <p:cNvSpPr txBox="1"/>
          <p:nvPr/>
        </p:nvSpPr>
        <p:spPr>
          <a:xfrm>
            <a:off x="8216336" y="3365159"/>
            <a:ext cx="922047" cy="369332"/>
          </a:xfrm>
          <a:prstGeom prst="rect">
            <a:avLst/>
          </a:prstGeom>
          <a:noFill/>
        </p:spPr>
        <p:txBody>
          <a:bodyPr wrap="none" rtlCol="0">
            <a:spAutoFit/>
          </a:bodyPr>
          <a:lstStyle/>
          <a:p>
            <a:r>
              <a:rPr lang="en-JP">
                <a:latin typeface="Cambria Math" panose="02040503050406030204" pitchFamily="18" charset="0"/>
                <a:ea typeface="Cambria Math" panose="02040503050406030204" pitchFamily="18" charset="0"/>
              </a:rPr>
              <a:t>2x2x10</a:t>
            </a:r>
          </a:p>
        </p:txBody>
      </p:sp>
      <p:sp>
        <p:nvSpPr>
          <p:cNvPr id="142" name="TextBox 141">
            <a:extLst>
              <a:ext uri="{FF2B5EF4-FFF2-40B4-BE49-F238E27FC236}">
                <a16:creationId xmlns:a16="http://schemas.microsoft.com/office/drawing/2014/main" id="{EE0B6F32-9591-B782-B994-E27844479FBE}"/>
              </a:ext>
            </a:extLst>
          </p:cNvPr>
          <p:cNvSpPr txBox="1"/>
          <p:nvPr/>
        </p:nvSpPr>
        <p:spPr>
          <a:xfrm>
            <a:off x="10663263" y="3366161"/>
            <a:ext cx="312906" cy="369332"/>
          </a:xfrm>
          <a:prstGeom prst="rect">
            <a:avLst/>
          </a:prstGeom>
          <a:noFill/>
        </p:spPr>
        <p:txBody>
          <a:bodyPr wrap="none" rtlCol="0">
            <a:spAutoFit/>
          </a:bodyPr>
          <a:lstStyle/>
          <a:p>
            <a:r>
              <a:rPr lang="en-JP">
                <a:latin typeface="Cambria Math" panose="02040503050406030204" pitchFamily="18" charset="0"/>
                <a:ea typeface="Cambria Math" panose="02040503050406030204" pitchFamily="18" charset="0"/>
              </a:rPr>
              <a:t>8</a:t>
            </a:r>
          </a:p>
        </p:txBody>
      </p:sp>
      <p:cxnSp>
        <p:nvCxnSpPr>
          <p:cNvPr id="96" name="Straight Connector 95">
            <a:extLst>
              <a:ext uri="{FF2B5EF4-FFF2-40B4-BE49-F238E27FC236}">
                <a16:creationId xmlns:a16="http://schemas.microsoft.com/office/drawing/2014/main" id="{358FBDEB-B890-89FE-5BD3-CACB577AC3A3}"/>
              </a:ext>
            </a:extLst>
          </p:cNvPr>
          <p:cNvCxnSpPr>
            <a:cxnSpLocks/>
            <a:stCxn id="87" idx="2"/>
            <a:endCxn id="99" idx="6"/>
          </p:cNvCxnSpPr>
          <p:nvPr/>
        </p:nvCxnSpPr>
        <p:spPr>
          <a:xfrm flipH="1">
            <a:off x="10163446" y="933910"/>
            <a:ext cx="530270" cy="999303"/>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FF56AA1-6A87-E07B-5610-17179F3806B5}"/>
              </a:ext>
            </a:extLst>
          </p:cNvPr>
          <p:cNvGrpSpPr/>
          <p:nvPr/>
        </p:nvGrpSpPr>
        <p:grpSpPr>
          <a:xfrm>
            <a:off x="8266024" y="1546789"/>
            <a:ext cx="745509" cy="763357"/>
            <a:chOff x="8349065" y="1835214"/>
            <a:chExt cx="745509" cy="763357"/>
          </a:xfrm>
        </p:grpSpPr>
        <p:sp>
          <p:nvSpPr>
            <p:cNvPr id="76" name="Rectangle 75">
              <a:extLst>
                <a:ext uri="{FF2B5EF4-FFF2-40B4-BE49-F238E27FC236}">
                  <a16:creationId xmlns:a16="http://schemas.microsoft.com/office/drawing/2014/main" id="{7CA0EAF1-FBD8-E3D0-7768-ADFB52F98D74}"/>
                </a:ext>
              </a:extLst>
            </p:cNvPr>
            <p:cNvSpPr/>
            <p:nvPr/>
          </p:nvSpPr>
          <p:spPr>
            <a:xfrm rot="16200000">
              <a:off x="8349065" y="1835214"/>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7" name="Rectangle 76">
              <a:extLst>
                <a:ext uri="{FF2B5EF4-FFF2-40B4-BE49-F238E27FC236}">
                  <a16:creationId xmlns:a16="http://schemas.microsoft.com/office/drawing/2014/main" id="{DD2E076D-A296-FD50-BCF5-24CCFD52386F}"/>
                </a:ext>
              </a:extLst>
            </p:cNvPr>
            <p:cNvSpPr/>
            <p:nvPr/>
          </p:nvSpPr>
          <p:spPr>
            <a:xfrm rot="16200000">
              <a:off x="8415899" y="1904035"/>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8" name="Rectangle 77">
              <a:extLst>
                <a:ext uri="{FF2B5EF4-FFF2-40B4-BE49-F238E27FC236}">
                  <a16:creationId xmlns:a16="http://schemas.microsoft.com/office/drawing/2014/main" id="{657D8B7C-A7F7-FED5-D977-5E51422271E2}"/>
                </a:ext>
              </a:extLst>
            </p:cNvPr>
            <p:cNvSpPr/>
            <p:nvPr/>
          </p:nvSpPr>
          <p:spPr>
            <a:xfrm rot="16200000">
              <a:off x="8482733" y="1972852"/>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9" name="Rectangle 78">
              <a:extLst>
                <a:ext uri="{FF2B5EF4-FFF2-40B4-BE49-F238E27FC236}">
                  <a16:creationId xmlns:a16="http://schemas.microsoft.com/office/drawing/2014/main" id="{5B48A1C1-B597-F90A-00D8-50669AB11D6C}"/>
                </a:ext>
              </a:extLst>
            </p:cNvPr>
            <p:cNvSpPr/>
            <p:nvPr/>
          </p:nvSpPr>
          <p:spPr>
            <a:xfrm rot="16200000">
              <a:off x="8549567" y="2041669"/>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0" name="Rectangle 79">
              <a:extLst>
                <a:ext uri="{FF2B5EF4-FFF2-40B4-BE49-F238E27FC236}">
                  <a16:creationId xmlns:a16="http://schemas.microsoft.com/office/drawing/2014/main" id="{431057DA-C3C3-2591-B032-B06ED8BF0584}"/>
                </a:ext>
              </a:extLst>
            </p:cNvPr>
            <p:cNvSpPr/>
            <p:nvPr/>
          </p:nvSpPr>
          <p:spPr>
            <a:xfrm rot="16200000">
              <a:off x="8616401" y="2110486"/>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1" name="Rectangle 80">
              <a:extLst>
                <a:ext uri="{FF2B5EF4-FFF2-40B4-BE49-F238E27FC236}">
                  <a16:creationId xmlns:a16="http://schemas.microsoft.com/office/drawing/2014/main" id="{EA2A65CB-775F-7302-6678-AAAED92282F0}"/>
                </a:ext>
              </a:extLst>
            </p:cNvPr>
            <p:cNvSpPr/>
            <p:nvPr/>
          </p:nvSpPr>
          <p:spPr>
            <a:xfrm rot="16200000">
              <a:off x="8683235" y="2179303"/>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2" name="Rectangle 81">
              <a:extLst>
                <a:ext uri="{FF2B5EF4-FFF2-40B4-BE49-F238E27FC236}">
                  <a16:creationId xmlns:a16="http://schemas.microsoft.com/office/drawing/2014/main" id="{9C3AD457-10AD-5C24-1E14-A16589630C82}"/>
                </a:ext>
              </a:extLst>
            </p:cNvPr>
            <p:cNvSpPr/>
            <p:nvPr/>
          </p:nvSpPr>
          <p:spPr>
            <a:xfrm rot="16200000">
              <a:off x="8750069" y="2248120"/>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3" name="Rectangle 82">
              <a:extLst>
                <a:ext uri="{FF2B5EF4-FFF2-40B4-BE49-F238E27FC236}">
                  <a16:creationId xmlns:a16="http://schemas.microsoft.com/office/drawing/2014/main" id="{BC366179-91A4-403C-882A-CA45A38DF97B}"/>
                </a:ext>
              </a:extLst>
            </p:cNvPr>
            <p:cNvSpPr/>
            <p:nvPr/>
          </p:nvSpPr>
          <p:spPr>
            <a:xfrm rot="16200000">
              <a:off x="8816903" y="2316937"/>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4" name="Rectangle 83">
              <a:extLst>
                <a:ext uri="{FF2B5EF4-FFF2-40B4-BE49-F238E27FC236}">
                  <a16:creationId xmlns:a16="http://schemas.microsoft.com/office/drawing/2014/main" id="{CF9741FE-1007-5F2E-913E-F7A592657C87}"/>
                </a:ext>
              </a:extLst>
            </p:cNvPr>
            <p:cNvSpPr/>
            <p:nvPr/>
          </p:nvSpPr>
          <p:spPr>
            <a:xfrm rot="16200000">
              <a:off x="8883737" y="2385754"/>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5" name="Rectangle 84">
              <a:extLst>
                <a:ext uri="{FF2B5EF4-FFF2-40B4-BE49-F238E27FC236}">
                  <a16:creationId xmlns:a16="http://schemas.microsoft.com/office/drawing/2014/main" id="{69CF7F7B-8D48-C1AE-25C5-79E508ECB753}"/>
                </a:ext>
              </a:extLst>
            </p:cNvPr>
            <p:cNvSpPr/>
            <p:nvPr/>
          </p:nvSpPr>
          <p:spPr>
            <a:xfrm rot="16200000">
              <a:off x="8950574" y="2454571"/>
              <a:ext cx="144000" cy="144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99" name="Oval 98">
            <a:extLst>
              <a:ext uri="{FF2B5EF4-FFF2-40B4-BE49-F238E27FC236}">
                <a16:creationId xmlns:a16="http://schemas.microsoft.com/office/drawing/2014/main" id="{86D19A0D-7ABC-0FDF-A6CC-C3CFA2649266}"/>
              </a:ext>
            </a:extLst>
          </p:cNvPr>
          <p:cNvSpPr/>
          <p:nvPr/>
        </p:nvSpPr>
        <p:spPr>
          <a:xfrm>
            <a:off x="9983446" y="1843213"/>
            <a:ext cx="180000" cy="18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00" name="Straight Connector 99">
            <a:extLst>
              <a:ext uri="{FF2B5EF4-FFF2-40B4-BE49-F238E27FC236}">
                <a16:creationId xmlns:a16="http://schemas.microsoft.com/office/drawing/2014/main" id="{DE903A81-FA33-BF9C-1492-7E713DC991A9}"/>
              </a:ext>
            </a:extLst>
          </p:cNvPr>
          <p:cNvCxnSpPr>
            <a:cxnSpLocks/>
            <a:stCxn id="88" idx="2"/>
            <a:endCxn id="99" idx="6"/>
          </p:cNvCxnSpPr>
          <p:nvPr/>
        </p:nvCxnSpPr>
        <p:spPr>
          <a:xfrm flipH="1">
            <a:off x="10163446" y="1299375"/>
            <a:ext cx="530270" cy="633838"/>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15C32DB-BF3B-97A3-274C-25E71D64A920}"/>
              </a:ext>
            </a:extLst>
          </p:cNvPr>
          <p:cNvCxnSpPr>
            <a:cxnSpLocks/>
            <a:stCxn id="89" idx="2"/>
            <a:endCxn id="99" idx="6"/>
          </p:cNvCxnSpPr>
          <p:nvPr/>
        </p:nvCxnSpPr>
        <p:spPr>
          <a:xfrm flipH="1">
            <a:off x="10163446" y="1664840"/>
            <a:ext cx="530270" cy="268373"/>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F9DEF4D-6B7B-D27C-6148-3861B1E0C99B}"/>
              </a:ext>
            </a:extLst>
          </p:cNvPr>
          <p:cNvCxnSpPr>
            <a:cxnSpLocks/>
            <a:stCxn id="90" idx="2"/>
            <a:endCxn id="99" idx="6"/>
          </p:cNvCxnSpPr>
          <p:nvPr/>
        </p:nvCxnSpPr>
        <p:spPr>
          <a:xfrm flipH="1" flipV="1">
            <a:off x="10163446" y="1933213"/>
            <a:ext cx="530270" cy="97092"/>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1CC525D-0368-F1EC-5383-765E24691E77}"/>
              </a:ext>
            </a:extLst>
          </p:cNvPr>
          <p:cNvCxnSpPr>
            <a:cxnSpLocks/>
            <a:stCxn id="91" idx="2"/>
            <a:endCxn id="99" idx="6"/>
          </p:cNvCxnSpPr>
          <p:nvPr/>
        </p:nvCxnSpPr>
        <p:spPr>
          <a:xfrm flipH="1" flipV="1">
            <a:off x="10163446" y="1933213"/>
            <a:ext cx="530270" cy="462557"/>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EA488C18-3BC4-32B6-569D-4F8ECC743CB3}"/>
              </a:ext>
            </a:extLst>
          </p:cNvPr>
          <p:cNvCxnSpPr>
            <a:cxnSpLocks/>
            <a:stCxn id="92" idx="2"/>
            <a:endCxn id="99" idx="6"/>
          </p:cNvCxnSpPr>
          <p:nvPr/>
        </p:nvCxnSpPr>
        <p:spPr>
          <a:xfrm flipH="1" flipV="1">
            <a:off x="10163446" y="1933213"/>
            <a:ext cx="530270" cy="828022"/>
          </a:xfrm>
          <a:prstGeom prst="line">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81469DD7-EA59-9CA6-891F-C8A97CA192E9}"/>
              </a:ext>
            </a:extLst>
          </p:cNvPr>
          <p:cNvGrpSpPr/>
          <p:nvPr/>
        </p:nvGrpSpPr>
        <p:grpSpPr>
          <a:xfrm>
            <a:off x="5337030" y="1343637"/>
            <a:ext cx="997015" cy="966509"/>
            <a:chOff x="6865943" y="294999"/>
            <a:chExt cx="997015" cy="966509"/>
          </a:xfrm>
        </p:grpSpPr>
        <p:sp>
          <p:nvSpPr>
            <p:cNvPr id="120" name="Rectangle 119">
              <a:extLst>
                <a:ext uri="{FF2B5EF4-FFF2-40B4-BE49-F238E27FC236}">
                  <a16:creationId xmlns:a16="http://schemas.microsoft.com/office/drawing/2014/main" id="{6D970AB2-0066-D3C0-D84E-5D3FB500A23F}"/>
                </a:ext>
              </a:extLst>
            </p:cNvPr>
            <p:cNvSpPr/>
            <p:nvPr/>
          </p:nvSpPr>
          <p:spPr>
            <a:xfrm>
              <a:off x="6865943" y="294999"/>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0" name="Rectangle 129">
              <a:extLst>
                <a:ext uri="{FF2B5EF4-FFF2-40B4-BE49-F238E27FC236}">
                  <a16:creationId xmlns:a16="http://schemas.microsoft.com/office/drawing/2014/main" id="{56546C8A-F0D2-F34B-59B7-2A7CD711CECF}"/>
                </a:ext>
              </a:extLst>
            </p:cNvPr>
            <p:cNvSpPr/>
            <p:nvPr/>
          </p:nvSpPr>
          <p:spPr>
            <a:xfrm>
              <a:off x="6888722" y="322389"/>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1" name="Rectangle 130">
              <a:extLst>
                <a:ext uri="{FF2B5EF4-FFF2-40B4-BE49-F238E27FC236}">
                  <a16:creationId xmlns:a16="http://schemas.microsoft.com/office/drawing/2014/main" id="{2611490C-0DEB-3085-1F8F-3E86D1C85137}"/>
                </a:ext>
              </a:extLst>
            </p:cNvPr>
            <p:cNvSpPr/>
            <p:nvPr/>
          </p:nvSpPr>
          <p:spPr>
            <a:xfrm>
              <a:off x="6911501" y="349779"/>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2" name="Rectangle 131">
              <a:extLst>
                <a:ext uri="{FF2B5EF4-FFF2-40B4-BE49-F238E27FC236}">
                  <a16:creationId xmlns:a16="http://schemas.microsoft.com/office/drawing/2014/main" id="{AF466131-EB2D-CD2D-A75A-1D52B872FB63}"/>
                </a:ext>
              </a:extLst>
            </p:cNvPr>
            <p:cNvSpPr/>
            <p:nvPr/>
          </p:nvSpPr>
          <p:spPr>
            <a:xfrm>
              <a:off x="6934280" y="377169"/>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3" name="Rectangle 142">
              <a:extLst>
                <a:ext uri="{FF2B5EF4-FFF2-40B4-BE49-F238E27FC236}">
                  <a16:creationId xmlns:a16="http://schemas.microsoft.com/office/drawing/2014/main" id="{3ADCF541-A5D1-2602-F901-2C1E2A5A8991}"/>
                </a:ext>
              </a:extLst>
            </p:cNvPr>
            <p:cNvSpPr/>
            <p:nvPr/>
          </p:nvSpPr>
          <p:spPr>
            <a:xfrm>
              <a:off x="6957059" y="404559"/>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4" name="Rectangle 143">
              <a:extLst>
                <a:ext uri="{FF2B5EF4-FFF2-40B4-BE49-F238E27FC236}">
                  <a16:creationId xmlns:a16="http://schemas.microsoft.com/office/drawing/2014/main" id="{80923DDF-677B-B064-34CE-D811E3ECE49C}"/>
                </a:ext>
              </a:extLst>
            </p:cNvPr>
            <p:cNvSpPr/>
            <p:nvPr/>
          </p:nvSpPr>
          <p:spPr>
            <a:xfrm>
              <a:off x="6979838" y="431949"/>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5" name="Rectangle 144">
              <a:extLst>
                <a:ext uri="{FF2B5EF4-FFF2-40B4-BE49-F238E27FC236}">
                  <a16:creationId xmlns:a16="http://schemas.microsoft.com/office/drawing/2014/main" id="{192F89AD-AB5F-6DD5-B042-50B47B4BA146}"/>
                </a:ext>
              </a:extLst>
            </p:cNvPr>
            <p:cNvSpPr/>
            <p:nvPr/>
          </p:nvSpPr>
          <p:spPr>
            <a:xfrm>
              <a:off x="7002617" y="459339"/>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6" name="Rectangle 145">
              <a:extLst>
                <a:ext uri="{FF2B5EF4-FFF2-40B4-BE49-F238E27FC236}">
                  <a16:creationId xmlns:a16="http://schemas.microsoft.com/office/drawing/2014/main" id="{DC6D40AF-131D-232A-1457-6D726A0A457E}"/>
                </a:ext>
              </a:extLst>
            </p:cNvPr>
            <p:cNvSpPr/>
            <p:nvPr/>
          </p:nvSpPr>
          <p:spPr>
            <a:xfrm>
              <a:off x="7025396" y="486729"/>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7" name="Rectangle 146">
              <a:extLst>
                <a:ext uri="{FF2B5EF4-FFF2-40B4-BE49-F238E27FC236}">
                  <a16:creationId xmlns:a16="http://schemas.microsoft.com/office/drawing/2014/main" id="{C9AAC8A8-0ABE-72D0-DDDB-BF9517C5817F}"/>
                </a:ext>
              </a:extLst>
            </p:cNvPr>
            <p:cNvSpPr/>
            <p:nvPr/>
          </p:nvSpPr>
          <p:spPr>
            <a:xfrm>
              <a:off x="7048175" y="514119"/>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8" name="Rectangle 147">
              <a:extLst>
                <a:ext uri="{FF2B5EF4-FFF2-40B4-BE49-F238E27FC236}">
                  <a16:creationId xmlns:a16="http://schemas.microsoft.com/office/drawing/2014/main" id="{AFA0E386-972C-0D05-9F2C-C5D9019B7CCC}"/>
                </a:ext>
              </a:extLst>
            </p:cNvPr>
            <p:cNvSpPr/>
            <p:nvPr/>
          </p:nvSpPr>
          <p:spPr>
            <a:xfrm>
              <a:off x="7070958" y="541508"/>
              <a:ext cx="792000" cy="72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60" name="Group 159">
            <a:extLst>
              <a:ext uri="{FF2B5EF4-FFF2-40B4-BE49-F238E27FC236}">
                <a16:creationId xmlns:a16="http://schemas.microsoft.com/office/drawing/2014/main" id="{D022D283-09E0-199A-C0A8-E1EA0CBA8316}"/>
              </a:ext>
            </a:extLst>
          </p:cNvPr>
          <p:cNvGrpSpPr/>
          <p:nvPr/>
        </p:nvGrpSpPr>
        <p:grpSpPr>
          <a:xfrm>
            <a:off x="9530361" y="1651937"/>
            <a:ext cx="565015" cy="606509"/>
            <a:chOff x="7895102" y="521981"/>
            <a:chExt cx="565015" cy="606509"/>
          </a:xfrm>
        </p:grpSpPr>
        <p:sp>
          <p:nvSpPr>
            <p:cNvPr id="150" name="Rectangle 149">
              <a:extLst>
                <a:ext uri="{FF2B5EF4-FFF2-40B4-BE49-F238E27FC236}">
                  <a16:creationId xmlns:a16="http://schemas.microsoft.com/office/drawing/2014/main" id="{A10F1C46-62A4-B1F2-DA7E-59487EC69CD7}"/>
                </a:ext>
              </a:extLst>
            </p:cNvPr>
            <p:cNvSpPr/>
            <p:nvPr/>
          </p:nvSpPr>
          <p:spPr>
            <a:xfrm>
              <a:off x="7895102" y="521981"/>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1" name="Rectangle 150">
              <a:extLst>
                <a:ext uri="{FF2B5EF4-FFF2-40B4-BE49-F238E27FC236}">
                  <a16:creationId xmlns:a16="http://schemas.microsoft.com/office/drawing/2014/main" id="{5E5C1610-85A7-9037-E33C-8F3F5EABAD22}"/>
                </a:ext>
              </a:extLst>
            </p:cNvPr>
            <p:cNvSpPr/>
            <p:nvPr/>
          </p:nvSpPr>
          <p:spPr>
            <a:xfrm>
              <a:off x="7917881" y="549371"/>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2" name="Rectangle 151">
              <a:extLst>
                <a:ext uri="{FF2B5EF4-FFF2-40B4-BE49-F238E27FC236}">
                  <a16:creationId xmlns:a16="http://schemas.microsoft.com/office/drawing/2014/main" id="{2F5C5828-C3BB-6736-AA3E-F5470EF4F031}"/>
                </a:ext>
              </a:extLst>
            </p:cNvPr>
            <p:cNvSpPr/>
            <p:nvPr/>
          </p:nvSpPr>
          <p:spPr>
            <a:xfrm>
              <a:off x="7940660" y="576761"/>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3" name="Rectangle 152">
              <a:extLst>
                <a:ext uri="{FF2B5EF4-FFF2-40B4-BE49-F238E27FC236}">
                  <a16:creationId xmlns:a16="http://schemas.microsoft.com/office/drawing/2014/main" id="{6E3F2E36-9544-E008-EB5B-98F98BC3C7B7}"/>
                </a:ext>
              </a:extLst>
            </p:cNvPr>
            <p:cNvSpPr/>
            <p:nvPr/>
          </p:nvSpPr>
          <p:spPr>
            <a:xfrm>
              <a:off x="7963439" y="604151"/>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4" name="Rectangle 153">
              <a:extLst>
                <a:ext uri="{FF2B5EF4-FFF2-40B4-BE49-F238E27FC236}">
                  <a16:creationId xmlns:a16="http://schemas.microsoft.com/office/drawing/2014/main" id="{C74ED94A-BAB3-1C51-81F6-0D6EDACD1E47}"/>
                </a:ext>
              </a:extLst>
            </p:cNvPr>
            <p:cNvSpPr/>
            <p:nvPr/>
          </p:nvSpPr>
          <p:spPr>
            <a:xfrm>
              <a:off x="7986218" y="631541"/>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5" name="Rectangle 154">
              <a:extLst>
                <a:ext uri="{FF2B5EF4-FFF2-40B4-BE49-F238E27FC236}">
                  <a16:creationId xmlns:a16="http://schemas.microsoft.com/office/drawing/2014/main" id="{8C798489-1238-1861-7F05-0B1EAB6909A4}"/>
                </a:ext>
              </a:extLst>
            </p:cNvPr>
            <p:cNvSpPr/>
            <p:nvPr/>
          </p:nvSpPr>
          <p:spPr>
            <a:xfrm>
              <a:off x="8008997" y="658931"/>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6" name="Rectangle 155">
              <a:extLst>
                <a:ext uri="{FF2B5EF4-FFF2-40B4-BE49-F238E27FC236}">
                  <a16:creationId xmlns:a16="http://schemas.microsoft.com/office/drawing/2014/main" id="{20947538-D9FA-E69A-23FA-66BFE8C7F17D}"/>
                </a:ext>
              </a:extLst>
            </p:cNvPr>
            <p:cNvSpPr/>
            <p:nvPr/>
          </p:nvSpPr>
          <p:spPr>
            <a:xfrm>
              <a:off x="8031776" y="686321"/>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7" name="Rectangle 156">
              <a:extLst>
                <a:ext uri="{FF2B5EF4-FFF2-40B4-BE49-F238E27FC236}">
                  <a16:creationId xmlns:a16="http://schemas.microsoft.com/office/drawing/2014/main" id="{01957220-2618-A8D7-4708-B3B2C23E7817}"/>
                </a:ext>
              </a:extLst>
            </p:cNvPr>
            <p:cNvSpPr/>
            <p:nvPr/>
          </p:nvSpPr>
          <p:spPr>
            <a:xfrm>
              <a:off x="8054555" y="713711"/>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8" name="Rectangle 157">
              <a:extLst>
                <a:ext uri="{FF2B5EF4-FFF2-40B4-BE49-F238E27FC236}">
                  <a16:creationId xmlns:a16="http://schemas.microsoft.com/office/drawing/2014/main" id="{82A86106-10EC-4C1E-96C4-2A566C97766D}"/>
                </a:ext>
              </a:extLst>
            </p:cNvPr>
            <p:cNvSpPr/>
            <p:nvPr/>
          </p:nvSpPr>
          <p:spPr>
            <a:xfrm>
              <a:off x="8077334" y="741101"/>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9" name="Rectangle 158">
              <a:extLst>
                <a:ext uri="{FF2B5EF4-FFF2-40B4-BE49-F238E27FC236}">
                  <a16:creationId xmlns:a16="http://schemas.microsoft.com/office/drawing/2014/main" id="{5126A70D-C506-3164-7E74-DE6803E8FB18}"/>
                </a:ext>
              </a:extLst>
            </p:cNvPr>
            <p:cNvSpPr/>
            <p:nvPr/>
          </p:nvSpPr>
          <p:spPr>
            <a:xfrm>
              <a:off x="8100117" y="768490"/>
              <a:ext cx="360000" cy="360000"/>
            </a:xfrm>
            <a:prstGeom prst="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cxnSp>
        <p:nvCxnSpPr>
          <p:cNvPr id="162" name="Straight Connector 161">
            <a:extLst>
              <a:ext uri="{FF2B5EF4-FFF2-40B4-BE49-F238E27FC236}">
                <a16:creationId xmlns:a16="http://schemas.microsoft.com/office/drawing/2014/main" id="{083956B5-B948-37C2-E826-72B26BE808E9}"/>
              </a:ext>
            </a:extLst>
          </p:cNvPr>
          <p:cNvCxnSpPr>
            <a:cxnSpLocks/>
          </p:cNvCxnSpPr>
          <p:nvPr/>
        </p:nvCxnSpPr>
        <p:spPr>
          <a:xfrm>
            <a:off x="3619246" y="1941497"/>
            <a:ext cx="450197" cy="0"/>
          </a:xfrm>
          <a:prstGeom prst="line">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3186235-8335-D4D8-AAB4-4CD241BD7387}"/>
              </a:ext>
            </a:extLst>
          </p:cNvPr>
          <p:cNvCxnSpPr>
            <a:cxnSpLocks/>
          </p:cNvCxnSpPr>
          <p:nvPr/>
        </p:nvCxnSpPr>
        <p:spPr>
          <a:xfrm>
            <a:off x="4748094" y="1941494"/>
            <a:ext cx="450197" cy="0"/>
          </a:xfrm>
          <a:prstGeom prst="line">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D955F0E2-EEEC-FA52-73F6-7C9AD7E27448}"/>
              </a:ext>
            </a:extLst>
          </p:cNvPr>
          <p:cNvCxnSpPr>
            <a:cxnSpLocks/>
          </p:cNvCxnSpPr>
          <p:nvPr/>
        </p:nvCxnSpPr>
        <p:spPr>
          <a:xfrm>
            <a:off x="5814893" y="1941494"/>
            <a:ext cx="450197" cy="0"/>
          </a:xfrm>
          <a:prstGeom prst="line">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F7E8EE0-3FFD-6D6D-7DCD-51AFFC50163C}"/>
              </a:ext>
            </a:extLst>
          </p:cNvPr>
          <p:cNvCxnSpPr>
            <a:cxnSpLocks/>
          </p:cNvCxnSpPr>
          <p:nvPr/>
        </p:nvCxnSpPr>
        <p:spPr>
          <a:xfrm>
            <a:off x="6557618" y="1941493"/>
            <a:ext cx="450197" cy="0"/>
          </a:xfrm>
          <a:prstGeom prst="line">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C60FFB5-32CB-0E1D-0A2E-4C668E7E5107}"/>
              </a:ext>
            </a:extLst>
          </p:cNvPr>
          <p:cNvCxnSpPr>
            <a:cxnSpLocks/>
          </p:cNvCxnSpPr>
          <p:nvPr/>
        </p:nvCxnSpPr>
        <p:spPr>
          <a:xfrm>
            <a:off x="7871388" y="1941492"/>
            <a:ext cx="450197" cy="0"/>
          </a:xfrm>
          <a:prstGeom prst="line">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67" name="TextBox 166">
            <a:extLst>
              <a:ext uri="{FF2B5EF4-FFF2-40B4-BE49-F238E27FC236}">
                <a16:creationId xmlns:a16="http://schemas.microsoft.com/office/drawing/2014/main" id="{8FDA6D31-EE36-7C29-87E6-4BA3179FF2F2}"/>
              </a:ext>
            </a:extLst>
          </p:cNvPr>
          <p:cNvSpPr txBox="1"/>
          <p:nvPr/>
        </p:nvSpPr>
        <p:spPr>
          <a:xfrm>
            <a:off x="5208212" y="3365159"/>
            <a:ext cx="1447832" cy="369332"/>
          </a:xfrm>
          <a:prstGeom prst="rect">
            <a:avLst/>
          </a:prstGeom>
          <a:noFill/>
        </p:spPr>
        <p:txBody>
          <a:bodyPr wrap="none" rtlCol="0">
            <a:spAutoFit/>
          </a:bodyPr>
          <a:lstStyle/>
          <a:p>
            <a:r>
              <a:rPr lang="en-JP">
                <a:latin typeface="Cambria Math" panose="02040503050406030204" pitchFamily="18" charset="0"/>
                <a:ea typeface="Cambria Math" panose="02040503050406030204" pitchFamily="18" charset="0"/>
              </a:rPr>
              <a:t>Nx11x10x10</a:t>
            </a:r>
          </a:p>
        </p:txBody>
      </p:sp>
      <p:sp>
        <p:nvSpPr>
          <p:cNvPr id="168" name="TextBox 167">
            <a:extLst>
              <a:ext uri="{FF2B5EF4-FFF2-40B4-BE49-F238E27FC236}">
                <a16:creationId xmlns:a16="http://schemas.microsoft.com/office/drawing/2014/main" id="{07548B9F-E802-3D1D-F796-9BFEAD98A103}"/>
              </a:ext>
            </a:extLst>
          </p:cNvPr>
          <p:cNvSpPr txBox="1"/>
          <p:nvPr/>
        </p:nvSpPr>
        <p:spPr>
          <a:xfrm>
            <a:off x="9294685" y="3365159"/>
            <a:ext cx="1191352" cy="369332"/>
          </a:xfrm>
          <a:prstGeom prst="rect">
            <a:avLst/>
          </a:prstGeom>
          <a:noFill/>
        </p:spPr>
        <p:txBody>
          <a:bodyPr wrap="none" rtlCol="0">
            <a:spAutoFit/>
          </a:bodyPr>
          <a:lstStyle/>
          <a:p>
            <a:r>
              <a:rPr lang="en-JP">
                <a:latin typeface="Cambria Math" panose="02040503050406030204" pitchFamily="18" charset="0"/>
                <a:ea typeface="Cambria Math" panose="02040503050406030204" pitchFamily="18" charset="0"/>
              </a:rPr>
              <a:t>Nx5x5x10</a:t>
            </a:r>
          </a:p>
        </p:txBody>
      </p:sp>
      <p:cxnSp>
        <p:nvCxnSpPr>
          <p:cNvPr id="169" name="Straight Connector 168">
            <a:extLst>
              <a:ext uri="{FF2B5EF4-FFF2-40B4-BE49-F238E27FC236}">
                <a16:creationId xmlns:a16="http://schemas.microsoft.com/office/drawing/2014/main" id="{68D80667-15C3-3F02-3E27-C031836CBB77}"/>
              </a:ext>
            </a:extLst>
          </p:cNvPr>
          <p:cNvCxnSpPr>
            <a:cxnSpLocks/>
          </p:cNvCxnSpPr>
          <p:nvPr/>
        </p:nvCxnSpPr>
        <p:spPr>
          <a:xfrm>
            <a:off x="8958066" y="1954746"/>
            <a:ext cx="450197" cy="0"/>
          </a:xfrm>
          <a:prstGeom prst="line">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9137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BB7C7-C715-C91D-0F73-D5E97867CB1E}"/>
              </a:ext>
            </a:extLst>
          </p:cNvPr>
          <p:cNvPicPr>
            <a:picLocks noChangeAspect="1"/>
          </p:cNvPicPr>
          <p:nvPr/>
        </p:nvPicPr>
        <p:blipFill>
          <a:blip r:embed="rId2"/>
          <a:stretch>
            <a:fillRect/>
          </a:stretch>
        </p:blipFill>
        <p:spPr>
          <a:xfrm>
            <a:off x="2178659" y="457328"/>
            <a:ext cx="7835023" cy="5943600"/>
          </a:xfrm>
          <a:prstGeom prst="rect">
            <a:avLst/>
          </a:prstGeom>
        </p:spPr>
      </p:pic>
    </p:spTree>
    <p:extLst>
      <p:ext uri="{BB962C8B-B14F-4D97-AF65-F5344CB8AC3E}">
        <p14:creationId xmlns:p14="http://schemas.microsoft.com/office/powerpoint/2010/main" val="36893318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7BB7C7-C715-C91D-0F73-D5E97867CB1E}"/>
              </a:ext>
            </a:extLst>
          </p:cNvPr>
          <p:cNvPicPr>
            <a:picLocks noChangeAspect="1"/>
          </p:cNvPicPr>
          <p:nvPr/>
        </p:nvPicPr>
        <p:blipFill>
          <a:blip r:embed="rId3"/>
          <a:stretch>
            <a:fillRect/>
          </a:stretch>
        </p:blipFill>
        <p:spPr>
          <a:xfrm>
            <a:off x="2178659" y="457329"/>
            <a:ext cx="7834682" cy="5943341"/>
          </a:xfrm>
          <a:prstGeom prst="rect">
            <a:avLst/>
          </a:prstGeom>
        </p:spPr>
      </p:pic>
      <p:cxnSp>
        <p:nvCxnSpPr>
          <p:cNvPr id="3" name="Straight Connector 2">
            <a:extLst>
              <a:ext uri="{FF2B5EF4-FFF2-40B4-BE49-F238E27FC236}">
                <a16:creationId xmlns:a16="http://schemas.microsoft.com/office/drawing/2014/main" id="{CA813815-A6FC-AB9F-169F-1D2479763AF2}"/>
              </a:ext>
            </a:extLst>
          </p:cNvPr>
          <p:cNvCxnSpPr>
            <a:cxnSpLocks/>
          </p:cNvCxnSpPr>
          <p:nvPr/>
        </p:nvCxnSpPr>
        <p:spPr>
          <a:xfrm>
            <a:off x="4697765" y="457329"/>
            <a:ext cx="0" cy="5664071"/>
          </a:xfrm>
          <a:prstGeom prst="line">
            <a:avLst/>
          </a:prstGeom>
          <a:ln w="3810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07E9466B-D678-7E05-1938-03927223D55C}"/>
              </a:ext>
            </a:extLst>
          </p:cNvPr>
          <p:cNvSpPr txBox="1"/>
          <p:nvPr/>
        </p:nvSpPr>
        <p:spPr>
          <a:xfrm>
            <a:off x="3047817" y="6121400"/>
            <a:ext cx="734496" cy="369332"/>
          </a:xfrm>
          <a:prstGeom prst="rect">
            <a:avLst/>
          </a:prstGeom>
          <a:noFill/>
        </p:spPr>
        <p:txBody>
          <a:bodyPr wrap="none" rtlCol="0">
            <a:spAutoFit/>
          </a:bodyPr>
          <a:lstStyle/>
          <a:p>
            <a:r>
              <a:rPr lang="en-JP">
                <a:solidFill>
                  <a:schemeClr val="bg1"/>
                </a:solidFill>
                <a:latin typeface="Cambria Math" panose="02040503050406030204" pitchFamily="18" charset="0"/>
                <a:ea typeface="Cambria Math" panose="02040503050406030204" pitchFamily="18" charset="0"/>
                <a:cs typeface="CMU SANS SERIF" panose="02000603000000000000" pitchFamily="2" charset="0"/>
              </a:rPr>
              <a:t>~150</a:t>
            </a:r>
          </a:p>
        </p:txBody>
      </p:sp>
      <p:cxnSp>
        <p:nvCxnSpPr>
          <p:cNvPr id="10" name="Straight Arrow Connector 9">
            <a:extLst>
              <a:ext uri="{FF2B5EF4-FFF2-40B4-BE49-F238E27FC236}">
                <a16:creationId xmlns:a16="http://schemas.microsoft.com/office/drawing/2014/main" id="{2A0DBACB-C2BD-CDAC-5612-69AE518593B9}"/>
              </a:ext>
            </a:extLst>
          </p:cNvPr>
          <p:cNvCxnSpPr>
            <a:cxnSpLocks/>
          </p:cNvCxnSpPr>
          <p:nvPr/>
        </p:nvCxnSpPr>
        <p:spPr>
          <a:xfrm>
            <a:off x="2973537" y="787400"/>
            <a:ext cx="1374453" cy="1371600"/>
          </a:xfrm>
          <a:prstGeom prst="straightConnector1">
            <a:avLst/>
          </a:prstGeom>
          <a:ln w="38100">
            <a:solidFill>
              <a:srgbClr val="F8766D"/>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F0C9F8A-EF11-2657-E0C6-F5C21398CB16}"/>
              </a:ext>
            </a:extLst>
          </p:cNvPr>
          <p:cNvCxnSpPr>
            <a:cxnSpLocks/>
          </p:cNvCxnSpPr>
          <p:nvPr/>
        </p:nvCxnSpPr>
        <p:spPr>
          <a:xfrm>
            <a:off x="3178321" y="736600"/>
            <a:ext cx="1385619" cy="1371600"/>
          </a:xfrm>
          <a:prstGeom prst="straightConnector1">
            <a:avLst/>
          </a:prstGeom>
          <a:ln w="38100">
            <a:solidFill>
              <a:srgbClr val="00BFC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D77DBD-BD1A-6D02-8E0B-4B5278B44E1B}"/>
              </a:ext>
            </a:extLst>
          </p:cNvPr>
          <p:cNvCxnSpPr>
            <a:cxnSpLocks/>
          </p:cNvCxnSpPr>
          <p:nvPr/>
        </p:nvCxnSpPr>
        <p:spPr>
          <a:xfrm>
            <a:off x="5867400" y="2705100"/>
            <a:ext cx="2921000" cy="279400"/>
          </a:xfrm>
          <a:prstGeom prst="straightConnector1">
            <a:avLst/>
          </a:prstGeom>
          <a:ln w="38100">
            <a:solidFill>
              <a:srgbClr val="F8766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6E928D7-8643-155D-773E-9D33584F01AB}"/>
              </a:ext>
            </a:extLst>
          </p:cNvPr>
          <p:cNvCxnSpPr>
            <a:cxnSpLocks/>
          </p:cNvCxnSpPr>
          <p:nvPr/>
        </p:nvCxnSpPr>
        <p:spPr>
          <a:xfrm flipV="1">
            <a:off x="5323437" y="1803400"/>
            <a:ext cx="3528463" cy="431800"/>
          </a:xfrm>
          <a:prstGeom prst="straightConnector1">
            <a:avLst/>
          </a:prstGeom>
          <a:ln w="38100">
            <a:solidFill>
              <a:srgbClr val="00BFC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B857DF2-FD96-7BA0-D7C8-D1E8548BE390}"/>
              </a:ext>
            </a:extLst>
          </p:cNvPr>
          <p:cNvCxnSpPr>
            <a:cxnSpLocks/>
          </p:cNvCxnSpPr>
          <p:nvPr/>
        </p:nvCxnSpPr>
        <p:spPr>
          <a:xfrm>
            <a:off x="3062437" y="3593971"/>
            <a:ext cx="1374453" cy="1371600"/>
          </a:xfrm>
          <a:prstGeom prst="straightConnector1">
            <a:avLst/>
          </a:prstGeom>
          <a:ln w="38100">
            <a:solidFill>
              <a:srgbClr val="F8766D"/>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D4D93EF-F36E-D482-4B16-F497851A690C}"/>
              </a:ext>
            </a:extLst>
          </p:cNvPr>
          <p:cNvCxnSpPr>
            <a:cxnSpLocks/>
          </p:cNvCxnSpPr>
          <p:nvPr/>
        </p:nvCxnSpPr>
        <p:spPr>
          <a:xfrm>
            <a:off x="3267221" y="3543171"/>
            <a:ext cx="1385619" cy="1371600"/>
          </a:xfrm>
          <a:prstGeom prst="straightConnector1">
            <a:avLst/>
          </a:prstGeom>
          <a:ln w="38100">
            <a:solidFill>
              <a:srgbClr val="00BFC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24FF3E0-933B-9FCF-CD6C-14FE49AFE6EF}"/>
              </a:ext>
            </a:extLst>
          </p:cNvPr>
          <p:cNvCxnSpPr>
            <a:cxnSpLocks/>
          </p:cNvCxnSpPr>
          <p:nvPr/>
        </p:nvCxnSpPr>
        <p:spPr>
          <a:xfrm>
            <a:off x="5956300" y="5435471"/>
            <a:ext cx="2895600" cy="393829"/>
          </a:xfrm>
          <a:prstGeom prst="straightConnector1">
            <a:avLst/>
          </a:prstGeom>
          <a:ln w="38100">
            <a:solidFill>
              <a:srgbClr val="F8766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A4E4BF6-3F3D-4AD3-6CAB-E2735024F90C}"/>
              </a:ext>
            </a:extLst>
          </p:cNvPr>
          <p:cNvCxnSpPr>
            <a:cxnSpLocks/>
          </p:cNvCxnSpPr>
          <p:nvPr/>
        </p:nvCxnSpPr>
        <p:spPr>
          <a:xfrm flipV="1">
            <a:off x="5412337" y="4470400"/>
            <a:ext cx="3376063" cy="571371"/>
          </a:xfrm>
          <a:prstGeom prst="straightConnector1">
            <a:avLst/>
          </a:prstGeom>
          <a:ln w="38100">
            <a:solidFill>
              <a:srgbClr val="00BFC4"/>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3CEC248-1D8C-BAF3-21A0-00765E010105}"/>
              </a:ext>
            </a:extLst>
          </p:cNvPr>
          <p:cNvSpPr txBox="1"/>
          <p:nvPr/>
        </p:nvSpPr>
        <p:spPr>
          <a:xfrm>
            <a:off x="10147166" y="1816100"/>
            <a:ext cx="1499128"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overfitting</a:t>
            </a:r>
          </a:p>
        </p:txBody>
      </p:sp>
    </p:spTree>
    <p:extLst>
      <p:ext uri="{BB962C8B-B14F-4D97-AF65-F5344CB8AC3E}">
        <p14:creationId xmlns:p14="http://schemas.microsoft.com/office/powerpoint/2010/main" val="322921123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B791AA8-2371-299B-A0F3-35B1CA401905}"/>
              </a:ext>
            </a:extLst>
          </p:cNvPr>
          <p:cNvGrpSpPr/>
          <p:nvPr/>
        </p:nvGrpSpPr>
        <p:grpSpPr>
          <a:xfrm>
            <a:off x="373345" y="1906357"/>
            <a:ext cx="3043937" cy="2203437"/>
            <a:chOff x="373345" y="545391"/>
            <a:chExt cx="4381193" cy="3141319"/>
          </a:xfrm>
        </p:grpSpPr>
        <p:sp>
          <p:nvSpPr>
            <p:cNvPr id="5" name="Oval 4">
              <a:extLst>
                <a:ext uri="{FF2B5EF4-FFF2-40B4-BE49-F238E27FC236}">
                  <a16:creationId xmlns:a16="http://schemas.microsoft.com/office/drawing/2014/main" id="{76648845-59F3-9786-EDF3-94FC179CDA7A}"/>
                </a:ext>
              </a:extLst>
            </p:cNvPr>
            <p:cNvSpPr/>
            <p:nvPr/>
          </p:nvSpPr>
          <p:spPr>
            <a:xfrm>
              <a:off x="373345" y="101590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Oval 5">
              <a:extLst>
                <a:ext uri="{FF2B5EF4-FFF2-40B4-BE49-F238E27FC236}">
                  <a16:creationId xmlns:a16="http://schemas.microsoft.com/office/drawing/2014/main" id="{90991FBB-69AF-1442-A186-72E051531F4D}"/>
                </a:ext>
              </a:extLst>
            </p:cNvPr>
            <p:cNvSpPr/>
            <p:nvPr/>
          </p:nvSpPr>
          <p:spPr>
            <a:xfrm>
              <a:off x="1749499" y="101590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Oval 6">
              <a:extLst>
                <a:ext uri="{FF2B5EF4-FFF2-40B4-BE49-F238E27FC236}">
                  <a16:creationId xmlns:a16="http://schemas.microsoft.com/office/drawing/2014/main" id="{7A3A6C98-393A-0D6C-EB34-61553F2C43FF}"/>
                </a:ext>
              </a:extLst>
            </p:cNvPr>
            <p:cNvSpPr/>
            <p:nvPr/>
          </p:nvSpPr>
          <p:spPr>
            <a:xfrm>
              <a:off x="1749499" y="1593604"/>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Oval 7">
              <a:extLst>
                <a:ext uri="{FF2B5EF4-FFF2-40B4-BE49-F238E27FC236}">
                  <a16:creationId xmlns:a16="http://schemas.microsoft.com/office/drawing/2014/main" id="{27A8C73C-1896-B3AF-93F6-B7EA64001E60}"/>
                </a:ext>
              </a:extLst>
            </p:cNvPr>
            <p:cNvSpPr/>
            <p:nvPr/>
          </p:nvSpPr>
          <p:spPr>
            <a:xfrm>
              <a:off x="1749499" y="2749008"/>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Oval 8">
              <a:extLst>
                <a:ext uri="{FF2B5EF4-FFF2-40B4-BE49-F238E27FC236}">
                  <a16:creationId xmlns:a16="http://schemas.microsoft.com/office/drawing/2014/main" id="{3B672ECE-793C-AC91-8769-C286BE07DFC9}"/>
                </a:ext>
              </a:extLst>
            </p:cNvPr>
            <p:cNvSpPr/>
            <p:nvPr/>
          </p:nvSpPr>
          <p:spPr>
            <a:xfrm>
              <a:off x="1726727" y="3326710"/>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0" name="Straight Arrow Connector 9">
              <a:extLst>
                <a:ext uri="{FF2B5EF4-FFF2-40B4-BE49-F238E27FC236}">
                  <a16:creationId xmlns:a16="http://schemas.microsoft.com/office/drawing/2014/main" id="{B0151197-7C1B-F8BC-EFFE-F725B4A70795}"/>
                </a:ext>
              </a:extLst>
            </p:cNvPr>
            <p:cNvCxnSpPr>
              <a:cxnSpLocks/>
              <a:stCxn id="5" idx="6"/>
              <a:endCxn id="6" idx="2"/>
            </p:cNvCxnSpPr>
            <p:nvPr/>
          </p:nvCxnSpPr>
          <p:spPr>
            <a:xfrm>
              <a:off x="733345" y="1195902"/>
              <a:ext cx="10161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213EECF-D3AE-BDDB-6F41-48F995C3B250}"/>
                </a:ext>
              </a:extLst>
            </p:cNvPr>
            <p:cNvCxnSpPr>
              <a:cxnSpLocks/>
              <a:stCxn id="5" idx="6"/>
              <a:endCxn id="7" idx="2"/>
            </p:cNvCxnSpPr>
            <p:nvPr/>
          </p:nvCxnSpPr>
          <p:spPr>
            <a:xfrm>
              <a:off x="733345" y="1195902"/>
              <a:ext cx="1016154"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C5723F4-310F-016F-2403-67CE3F46D978}"/>
                </a:ext>
              </a:extLst>
            </p:cNvPr>
            <p:cNvCxnSpPr>
              <a:cxnSpLocks/>
              <a:stCxn id="5" idx="6"/>
              <a:endCxn id="54" idx="2"/>
            </p:cNvCxnSpPr>
            <p:nvPr/>
          </p:nvCxnSpPr>
          <p:spPr>
            <a:xfrm>
              <a:off x="733345" y="1195902"/>
              <a:ext cx="1016154" cy="1161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8D6562-0ED4-C9AE-2EB2-DF57A26FC517}"/>
                </a:ext>
              </a:extLst>
            </p:cNvPr>
            <p:cNvCxnSpPr>
              <a:cxnSpLocks/>
              <a:stCxn id="5" idx="6"/>
              <a:endCxn id="8" idx="2"/>
            </p:cNvCxnSpPr>
            <p:nvPr/>
          </p:nvCxnSpPr>
          <p:spPr>
            <a:xfrm>
              <a:off x="733345" y="1195902"/>
              <a:ext cx="1016154"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44774A2-264B-00E5-30E5-A8DD86DD8CA8}"/>
                </a:ext>
              </a:extLst>
            </p:cNvPr>
            <p:cNvCxnSpPr>
              <a:cxnSpLocks/>
              <a:stCxn id="5" idx="6"/>
              <a:endCxn id="9" idx="2"/>
            </p:cNvCxnSpPr>
            <p:nvPr/>
          </p:nvCxnSpPr>
          <p:spPr>
            <a:xfrm>
              <a:off x="733345" y="1195902"/>
              <a:ext cx="993382" cy="231080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05934BA2-D256-CDE3-96AE-29F692C6FC46}"/>
                </a:ext>
              </a:extLst>
            </p:cNvPr>
            <p:cNvSpPr/>
            <p:nvPr/>
          </p:nvSpPr>
          <p:spPr>
            <a:xfrm>
              <a:off x="374054" y="159923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6" name="Straight Arrow Connector 15">
              <a:extLst>
                <a:ext uri="{FF2B5EF4-FFF2-40B4-BE49-F238E27FC236}">
                  <a16:creationId xmlns:a16="http://schemas.microsoft.com/office/drawing/2014/main" id="{52088C73-47FC-19B2-B433-CD0C77B35031}"/>
                </a:ext>
              </a:extLst>
            </p:cNvPr>
            <p:cNvCxnSpPr>
              <a:cxnSpLocks/>
              <a:stCxn id="15" idx="6"/>
              <a:endCxn id="6" idx="2"/>
            </p:cNvCxnSpPr>
            <p:nvPr/>
          </p:nvCxnSpPr>
          <p:spPr>
            <a:xfrm flipV="1">
              <a:off x="734054" y="1195902"/>
              <a:ext cx="1015445" cy="58333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D508071-66EC-DEE5-AA89-96274CF8E50C}"/>
                </a:ext>
              </a:extLst>
            </p:cNvPr>
            <p:cNvCxnSpPr>
              <a:cxnSpLocks/>
              <a:stCxn id="15" idx="6"/>
              <a:endCxn id="7" idx="2"/>
            </p:cNvCxnSpPr>
            <p:nvPr/>
          </p:nvCxnSpPr>
          <p:spPr>
            <a:xfrm flipV="1">
              <a:off x="734054" y="1773604"/>
              <a:ext cx="1015445" cy="562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CB4382F7-678B-FEC2-8719-59D051B11695}"/>
                </a:ext>
              </a:extLst>
            </p:cNvPr>
            <p:cNvCxnSpPr>
              <a:cxnSpLocks/>
              <a:stCxn id="15" idx="6"/>
              <a:endCxn id="54" idx="2"/>
            </p:cNvCxnSpPr>
            <p:nvPr/>
          </p:nvCxnSpPr>
          <p:spPr>
            <a:xfrm>
              <a:off x="734054" y="1779232"/>
              <a:ext cx="1015445" cy="57770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91BBCB6-A333-5810-5443-59D102160DD9}"/>
                </a:ext>
              </a:extLst>
            </p:cNvPr>
            <p:cNvCxnSpPr>
              <a:cxnSpLocks/>
              <a:stCxn id="15" idx="6"/>
              <a:endCxn id="8" idx="2"/>
            </p:cNvCxnSpPr>
            <p:nvPr/>
          </p:nvCxnSpPr>
          <p:spPr>
            <a:xfrm>
              <a:off x="734054" y="1779232"/>
              <a:ext cx="1015445" cy="114977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B24C9A66-F3D7-FBD5-E50F-849DF49A63B0}"/>
                </a:ext>
              </a:extLst>
            </p:cNvPr>
            <p:cNvCxnSpPr>
              <a:cxnSpLocks/>
              <a:stCxn id="15" idx="6"/>
              <a:endCxn id="9" idx="2"/>
            </p:cNvCxnSpPr>
            <p:nvPr/>
          </p:nvCxnSpPr>
          <p:spPr>
            <a:xfrm>
              <a:off x="734054" y="1779232"/>
              <a:ext cx="992673" cy="172747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3E9C282-3381-09AB-40CB-91999943F8D7}"/>
                </a:ext>
              </a:extLst>
            </p:cNvPr>
            <p:cNvSpPr/>
            <p:nvPr/>
          </p:nvSpPr>
          <p:spPr>
            <a:xfrm>
              <a:off x="373345" y="2176933"/>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22" name="Straight Arrow Connector 21">
              <a:extLst>
                <a:ext uri="{FF2B5EF4-FFF2-40B4-BE49-F238E27FC236}">
                  <a16:creationId xmlns:a16="http://schemas.microsoft.com/office/drawing/2014/main" id="{C1D5587D-8F9A-26FF-F56B-ACE1E2E29C17}"/>
                </a:ext>
              </a:extLst>
            </p:cNvPr>
            <p:cNvCxnSpPr>
              <a:cxnSpLocks/>
              <a:stCxn id="21" idx="6"/>
              <a:endCxn id="6" idx="2"/>
            </p:cNvCxnSpPr>
            <p:nvPr/>
          </p:nvCxnSpPr>
          <p:spPr>
            <a:xfrm flipV="1">
              <a:off x="733345" y="1195902"/>
              <a:ext cx="1016154" cy="1161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64C385D-3C8D-420E-45F0-47A1F1DBBECE}"/>
                </a:ext>
              </a:extLst>
            </p:cNvPr>
            <p:cNvCxnSpPr>
              <a:cxnSpLocks/>
              <a:stCxn id="21" idx="6"/>
              <a:endCxn id="7" idx="2"/>
            </p:cNvCxnSpPr>
            <p:nvPr/>
          </p:nvCxnSpPr>
          <p:spPr>
            <a:xfrm flipV="1">
              <a:off x="733345" y="1773604"/>
              <a:ext cx="1016154" cy="5833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804C312-84DE-CA71-14A6-A49BC3F7E13B}"/>
                </a:ext>
              </a:extLst>
            </p:cNvPr>
            <p:cNvCxnSpPr>
              <a:cxnSpLocks/>
              <a:stCxn id="21" idx="6"/>
              <a:endCxn id="54" idx="2"/>
            </p:cNvCxnSpPr>
            <p:nvPr/>
          </p:nvCxnSpPr>
          <p:spPr>
            <a:xfrm>
              <a:off x="733345" y="2356933"/>
              <a:ext cx="10161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B119409-F589-0DDC-609C-A7E39026A0DF}"/>
                </a:ext>
              </a:extLst>
            </p:cNvPr>
            <p:cNvCxnSpPr>
              <a:cxnSpLocks/>
              <a:stCxn id="21" idx="6"/>
              <a:endCxn id="8" idx="2"/>
            </p:cNvCxnSpPr>
            <p:nvPr/>
          </p:nvCxnSpPr>
          <p:spPr>
            <a:xfrm>
              <a:off x="733345" y="2356933"/>
              <a:ext cx="1016154" cy="57207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1D56ACF-EEA3-25ED-EC0B-38ED474D41FF}"/>
                </a:ext>
              </a:extLst>
            </p:cNvPr>
            <p:cNvCxnSpPr>
              <a:cxnSpLocks/>
              <a:stCxn id="21" idx="6"/>
              <a:endCxn id="9" idx="2"/>
            </p:cNvCxnSpPr>
            <p:nvPr/>
          </p:nvCxnSpPr>
          <p:spPr>
            <a:xfrm>
              <a:off x="733345" y="2356933"/>
              <a:ext cx="993382" cy="114977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F93603BD-0DF0-1B16-4BC4-E3F23D052D07}"/>
                </a:ext>
              </a:extLst>
            </p:cNvPr>
            <p:cNvSpPr/>
            <p:nvPr/>
          </p:nvSpPr>
          <p:spPr>
            <a:xfrm>
              <a:off x="373345" y="2751821"/>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28" name="Straight Arrow Connector 27">
              <a:extLst>
                <a:ext uri="{FF2B5EF4-FFF2-40B4-BE49-F238E27FC236}">
                  <a16:creationId xmlns:a16="http://schemas.microsoft.com/office/drawing/2014/main" id="{4E320277-0061-707E-9D61-FE5FCCBF3E69}"/>
                </a:ext>
              </a:extLst>
            </p:cNvPr>
            <p:cNvCxnSpPr>
              <a:cxnSpLocks/>
              <a:stCxn id="27" idx="6"/>
              <a:endCxn id="6" idx="2"/>
            </p:cNvCxnSpPr>
            <p:nvPr/>
          </p:nvCxnSpPr>
          <p:spPr>
            <a:xfrm flipV="1">
              <a:off x="733345" y="1195902"/>
              <a:ext cx="1016154" cy="173591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713104C-DF67-32E3-56FA-AB329722C51E}"/>
                </a:ext>
              </a:extLst>
            </p:cNvPr>
            <p:cNvCxnSpPr>
              <a:cxnSpLocks/>
              <a:stCxn id="27" idx="6"/>
              <a:endCxn id="7" idx="2"/>
            </p:cNvCxnSpPr>
            <p:nvPr/>
          </p:nvCxnSpPr>
          <p:spPr>
            <a:xfrm flipV="1">
              <a:off x="733345" y="1773604"/>
              <a:ext cx="1016154" cy="115821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8966237-B006-90E5-953E-505255FC5FC0}"/>
                </a:ext>
              </a:extLst>
            </p:cNvPr>
            <p:cNvCxnSpPr>
              <a:cxnSpLocks/>
              <a:stCxn id="27" idx="6"/>
              <a:endCxn id="54" idx="2"/>
            </p:cNvCxnSpPr>
            <p:nvPr/>
          </p:nvCxnSpPr>
          <p:spPr>
            <a:xfrm flipV="1">
              <a:off x="733345" y="2356933"/>
              <a:ext cx="1016154" cy="57488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561CD05C-B854-8FFC-8F4D-75983316C46A}"/>
                </a:ext>
              </a:extLst>
            </p:cNvPr>
            <p:cNvCxnSpPr>
              <a:cxnSpLocks/>
              <a:stCxn id="27" idx="6"/>
              <a:endCxn id="8" idx="2"/>
            </p:cNvCxnSpPr>
            <p:nvPr/>
          </p:nvCxnSpPr>
          <p:spPr>
            <a:xfrm flipV="1">
              <a:off x="733345" y="2929008"/>
              <a:ext cx="1016154" cy="281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48186D5-D8DB-E797-36DB-65FD59A6138A}"/>
                </a:ext>
              </a:extLst>
            </p:cNvPr>
            <p:cNvCxnSpPr>
              <a:cxnSpLocks/>
              <a:stCxn id="27" idx="6"/>
              <a:endCxn id="9" idx="2"/>
            </p:cNvCxnSpPr>
            <p:nvPr/>
          </p:nvCxnSpPr>
          <p:spPr>
            <a:xfrm>
              <a:off x="733345" y="2931821"/>
              <a:ext cx="993382" cy="57488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4038D8B-C643-B433-860A-8A491D6E2BBA}"/>
                </a:ext>
              </a:extLst>
            </p:cNvPr>
            <p:cNvSpPr/>
            <p:nvPr/>
          </p:nvSpPr>
          <p:spPr>
            <a:xfrm>
              <a:off x="373345" y="332108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34" name="Straight Arrow Connector 33">
              <a:extLst>
                <a:ext uri="{FF2B5EF4-FFF2-40B4-BE49-F238E27FC236}">
                  <a16:creationId xmlns:a16="http://schemas.microsoft.com/office/drawing/2014/main" id="{998A2A9D-6E16-0896-99A7-083C553EB530}"/>
                </a:ext>
              </a:extLst>
            </p:cNvPr>
            <p:cNvCxnSpPr>
              <a:cxnSpLocks/>
              <a:stCxn id="33" idx="6"/>
              <a:endCxn id="6" idx="2"/>
            </p:cNvCxnSpPr>
            <p:nvPr/>
          </p:nvCxnSpPr>
          <p:spPr>
            <a:xfrm flipV="1">
              <a:off x="733345" y="1195902"/>
              <a:ext cx="1016154" cy="230518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9071BA9-658D-6FDF-E94D-F124FA30D384}"/>
                </a:ext>
              </a:extLst>
            </p:cNvPr>
            <p:cNvCxnSpPr>
              <a:cxnSpLocks/>
              <a:stCxn id="33" idx="6"/>
              <a:endCxn id="7" idx="2"/>
            </p:cNvCxnSpPr>
            <p:nvPr/>
          </p:nvCxnSpPr>
          <p:spPr>
            <a:xfrm flipV="1">
              <a:off x="733345" y="1773604"/>
              <a:ext cx="1016154" cy="172747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75A69B0-8F9C-7EFC-29B7-135AF01EB842}"/>
                </a:ext>
              </a:extLst>
            </p:cNvPr>
            <p:cNvCxnSpPr>
              <a:cxnSpLocks/>
              <a:stCxn id="33" idx="6"/>
              <a:endCxn id="54" idx="2"/>
            </p:cNvCxnSpPr>
            <p:nvPr/>
          </p:nvCxnSpPr>
          <p:spPr>
            <a:xfrm flipV="1">
              <a:off x="733345" y="2356933"/>
              <a:ext cx="1016154" cy="114414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1A6CE14-B010-1D63-C239-0E558B32FFCD}"/>
                </a:ext>
              </a:extLst>
            </p:cNvPr>
            <p:cNvCxnSpPr>
              <a:cxnSpLocks/>
              <a:stCxn id="33" idx="6"/>
              <a:endCxn id="8" idx="2"/>
            </p:cNvCxnSpPr>
            <p:nvPr/>
          </p:nvCxnSpPr>
          <p:spPr>
            <a:xfrm flipV="1">
              <a:off x="733345" y="2929008"/>
              <a:ext cx="1016154" cy="5720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B4BB942-88C0-EC9E-27B7-C715DDEE354B}"/>
                </a:ext>
              </a:extLst>
            </p:cNvPr>
            <p:cNvCxnSpPr>
              <a:cxnSpLocks/>
              <a:stCxn id="33" idx="6"/>
              <a:endCxn id="9" idx="2"/>
            </p:cNvCxnSpPr>
            <p:nvPr/>
          </p:nvCxnSpPr>
          <p:spPr>
            <a:xfrm>
              <a:off x="733345" y="3501082"/>
              <a:ext cx="993382" cy="562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02380136-4F5D-1538-1252-EE34B1DD7908}"/>
                </a:ext>
              </a:extLst>
            </p:cNvPr>
            <p:cNvSpPr/>
            <p:nvPr/>
          </p:nvSpPr>
          <p:spPr>
            <a:xfrm>
              <a:off x="3147716" y="101590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 name="Oval 39">
              <a:extLst>
                <a:ext uri="{FF2B5EF4-FFF2-40B4-BE49-F238E27FC236}">
                  <a16:creationId xmlns:a16="http://schemas.microsoft.com/office/drawing/2014/main" id="{A8E79779-4BAB-D2FB-9189-DF0055C9C2F9}"/>
                </a:ext>
              </a:extLst>
            </p:cNvPr>
            <p:cNvSpPr/>
            <p:nvPr/>
          </p:nvSpPr>
          <p:spPr>
            <a:xfrm>
              <a:off x="3147716" y="1593604"/>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 name="Oval 40">
              <a:extLst>
                <a:ext uri="{FF2B5EF4-FFF2-40B4-BE49-F238E27FC236}">
                  <a16:creationId xmlns:a16="http://schemas.microsoft.com/office/drawing/2014/main" id="{A2F58E8B-9DA7-39DE-750D-9DCB646C0102}"/>
                </a:ext>
              </a:extLst>
            </p:cNvPr>
            <p:cNvSpPr/>
            <p:nvPr/>
          </p:nvSpPr>
          <p:spPr>
            <a:xfrm>
              <a:off x="3147716" y="217130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 name="Oval 41">
              <a:extLst>
                <a:ext uri="{FF2B5EF4-FFF2-40B4-BE49-F238E27FC236}">
                  <a16:creationId xmlns:a16="http://schemas.microsoft.com/office/drawing/2014/main" id="{6A373E14-D751-5372-9119-AC7BFF79C5AF}"/>
                </a:ext>
              </a:extLst>
            </p:cNvPr>
            <p:cNvSpPr/>
            <p:nvPr/>
          </p:nvSpPr>
          <p:spPr>
            <a:xfrm>
              <a:off x="3147716" y="2749008"/>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 name="Oval 42">
              <a:extLst>
                <a:ext uri="{FF2B5EF4-FFF2-40B4-BE49-F238E27FC236}">
                  <a16:creationId xmlns:a16="http://schemas.microsoft.com/office/drawing/2014/main" id="{F2491ADC-318F-A8AF-046A-2466D8A8B9CC}"/>
                </a:ext>
              </a:extLst>
            </p:cNvPr>
            <p:cNvSpPr/>
            <p:nvPr/>
          </p:nvSpPr>
          <p:spPr>
            <a:xfrm>
              <a:off x="3124944" y="3326710"/>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4" name="Straight Arrow Connector 43">
              <a:extLst>
                <a:ext uri="{FF2B5EF4-FFF2-40B4-BE49-F238E27FC236}">
                  <a16:creationId xmlns:a16="http://schemas.microsoft.com/office/drawing/2014/main" id="{4299E0C2-D06A-A442-A0C3-AB96DD34A8A8}"/>
                </a:ext>
              </a:extLst>
            </p:cNvPr>
            <p:cNvCxnSpPr>
              <a:cxnSpLocks/>
              <a:stCxn id="6" idx="6"/>
              <a:endCxn id="39" idx="2"/>
            </p:cNvCxnSpPr>
            <p:nvPr/>
          </p:nvCxnSpPr>
          <p:spPr>
            <a:xfrm>
              <a:off x="2109499" y="1195902"/>
              <a:ext cx="10382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821AFA66-C7F4-8243-9C16-6D2816C4BCE3}"/>
                </a:ext>
              </a:extLst>
            </p:cNvPr>
            <p:cNvCxnSpPr>
              <a:cxnSpLocks/>
              <a:stCxn id="6" idx="6"/>
              <a:endCxn id="40" idx="2"/>
            </p:cNvCxnSpPr>
            <p:nvPr/>
          </p:nvCxnSpPr>
          <p:spPr>
            <a:xfrm>
              <a:off x="2109499" y="1195902"/>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9EC8B05-94D3-0889-D864-43F5338B05CC}"/>
                </a:ext>
              </a:extLst>
            </p:cNvPr>
            <p:cNvCxnSpPr>
              <a:cxnSpLocks/>
              <a:stCxn id="6" idx="6"/>
              <a:endCxn id="41" idx="2"/>
            </p:cNvCxnSpPr>
            <p:nvPr/>
          </p:nvCxnSpPr>
          <p:spPr>
            <a:xfrm>
              <a:off x="2109499" y="1195902"/>
              <a:ext cx="1038217" cy="115540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2AD99608-29DD-19EB-203E-FA7925A68645}"/>
                </a:ext>
              </a:extLst>
            </p:cNvPr>
            <p:cNvCxnSpPr>
              <a:cxnSpLocks/>
              <a:stCxn id="6" idx="6"/>
              <a:endCxn id="42" idx="2"/>
            </p:cNvCxnSpPr>
            <p:nvPr/>
          </p:nvCxnSpPr>
          <p:spPr>
            <a:xfrm>
              <a:off x="2109499" y="1195902"/>
              <a:ext cx="1038217"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ABA91CB-14DA-87B8-74BE-F2F84ADFE9D6}"/>
                </a:ext>
              </a:extLst>
            </p:cNvPr>
            <p:cNvCxnSpPr>
              <a:cxnSpLocks/>
              <a:stCxn id="6" idx="6"/>
              <a:endCxn id="43" idx="2"/>
            </p:cNvCxnSpPr>
            <p:nvPr/>
          </p:nvCxnSpPr>
          <p:spPr>
            <a:xfrm>
              <a:off x="2109499" y="1195902"/>
              <a:ext cx="1015445" cy="231080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131782CF-D1B9-5A04-3FD2-62B8F82C8D50}"/>
                </a:ext>
              </a:extLst>
            </p:cNvPr>
            <p:cNvCxnSpPr>
              <a:cxnSpLocks/>
              <a:stCxn id="7" idx="6"/>
              <a:endCxn id="39" idx="2"/>
            </p:cNvCxnSpPr>
            <p:nvPr/>
          </p:nvCxnSpPr>
          <p:spPr>
            <a:xfrm flipV="1">
              <a:off x="2109499" y="1195902"/>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3871DD5-1D0F-5BA0-FF3F-325FF3F289E1}"/>
                </a:ext>
              </a:extLst>
            </p:cNvPr>
            <p:cNvCxnSpPr>
              <a:cxnSpLocks/>
              <a:stCxn id="7" idx="6"/>
              <a:endCxn id="40" idx="2"/>
            </p:cNvCxnSpPr>
            <p:nvPr/>
          </p:nvCxnSpPr>
          <p:spPr>
            <a:xfrm>
              <a:off x="2109499" y="1773604"/>
              <a:ext cx="10382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5CD6449-1AE1-0DF1-AA31-921EB54BD0B5}"/>
                </a:ext>
              </a:extLst>
            </p:cNvPr>
            <p:cNvCxnSpPr>
              <a:cxnSpLocks/>
              <a:stCxn id="7" idx="6"/>
              <a:endCxn id="41" idx="2"/>
            </p:cNvCxnSpPr>
            <p:nvPr/>
          </p:nvCxnSpPr>
          <p:spPr>
            <a:xfrm>
              <a:off x="2109499" y="1773604"/>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907152A-DF72-116C-35B7-FB9F6CDA12FA}"/>
                </a:ext>
              </a:extLst>
            </p:cNvPr>
            <p:cNvCxnSpPr>
              <a:cxnSpLocks/>
              <a:stCxn id="7" idx="6"/>
              <a:endCxn id="42" idx="2"/>
            </p:cNvCxnSpPr>
            <p:nvPr/>
          </p:nvCxnSpPr>
          <p:spPr>
            <a:xfrm>
              <a:off x="2109499" y="1773604"/>
              <a:ext cx="1038217" cy="115540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A4E3183-15F8-4E42-D0E4-5FBF3B08FC5A}"/>
                </a:ext>
              </a:extLst>
            </p:cNvPr>
            <p:cNvCxnSpPr>
              <a:cxnSpLocks/>
              <a:stCxn id="7" idx="6"/>
              <a:endCxn id="43" idx="2"/>
            </p:cNvCxnSpPr>
            <p:nvPr/>
          </p:nvCxnSpPr>
          <p:spPr>
            <a:xfrm>
              <a:off x="2109499" y="1773604"/>
              <a:ext cx="1015445"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7D4BC7C5-896F-71C1-E94F-F0834EE20E7C}"/>
                </a:ext>
              </a:extLst>
            </p:cNvPr>
            <p:cNvSpPr/>
            <p:nvPr/>
          </p:nvSpPr>
          <p:spPr>
            <a:xfrm>
              <a:off x="1749499" y="2176933"/>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55" name="Straight Arrow Connector 54">
              <a:extLst>
                <a:ext uri="{FF2B5EF4-FFF2-40B4-BE49-F238E27FC236}">
                  <a16:creationId xmlns:a16="http://schemas.microsoft.com/office/drawing/2014/main" id="{0A0861E4-D85B-2FCF-9562-82A7C43EAAE8}"/>
                </a:ext>
              </a:extLst>
            </p:cNvPr>
            <p:cNvCxnSpPr>
              <a:cxnSpLocks/>
              <a:stCxn id="54" idx="6"/>
              <a:endCxn id="39" idx="2"/>
            </p:cNvCxnSpPr>
            <p:nvPr/>
          </p:nvCxnSpPr>
          <p:spPr>
            <a:xfrm flipV="1">
              <a:off x="2109499" y="1195902"/>
              <a:ext cx="1038217" cy="1161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64EDEEB-C412-0C2C-8184-2BFE388C1B89}"/>
                </a:ext>
              </a:extLst>
            </p:cNvPr>
            <p:cNvCxnSpPr>
              <a:cxnSpLocks/>
              <a:stCxn id="54" idx="6"/>
              <a:endCxn id="40" idx="2"/>
            </p:cNvCxnSpPr>
            <p:nvPr/>
          </p:nvCxnSpPr>
          <p:spPr>
            <a:xfrm flipV="1">
              <a:off x="2109499" y="1773604"/>
              <a:ext cx="1038217" cy="5833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EAFC8230-2DA0-B66C-D9A5-664628D1EBF2}"/>
                </a:ext>
              </a:extLst>
            </p:cNvPr>
            <p:cNvCxnSpPr>
              <a:cxnSpLocks/>
              <a:stCxn id="54" idx="6"/>
              <a:endCxn id="41" idx="2"/>
            </p:cNvCxnSpPr>
            <p:nvPr/>
          </p:nvCxnSpPr>
          <p:spPr>
            <a:xfrm flipV="1">
              <a:off x="2109499" y="2351306"/>
              <a:ext cx="1038217" cy="56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F7575852-4094-D59B-A4EB-3A6E4E107C0B}"/>
                </a:ext>
              </a:extLst>
            </p:cNvPr>
            <p:cNvCxnSpPr>
              <a:cxnSpLocks/>
              <a:stCxn id="54" idx="6"/>
              <a:endCxn id="42" idx="2"/>
            </p:cNvCxnSpPr>
            <p:nvPr/>
          </p:nvCxnSpPr>
          <p:spPr>
            <a:xfrm>
              <a:off x="2109499" y="2356933"/>
              <a:ext cx="1038217" cy="57207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D71C08F-5753-B343-A804-F8D5146CA0EC}"/>
                </a:ext>
              </a:extLst>
            </p:cNvPr>
            <p:cNvCxnSpPr>
              <a:cxnSpLocks/>
              <a:stCxn id="54" idx="6"/>
              <a:endCxn id="43" idx="2"/>
            </p:cNvCxnSpPr>
            <p:nvPr/>
          </p:nvCxnSpPr>
          <p:spPr>
            <a:xfrm>
              <a:off x="2109499" y="2356933"/>
              <a:ext cx="1015445" cy="114977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1496ACDD-6A4E-49AE-F1C2-D770E1D1D5D8}"/>
                </a:ext>
              </a:extLst>
            </p:cNvPr>
            <p:cNvCxnSpPr>
              <a:cxnSpLocks/>
              <a:stCxn id="8" idx="6"/>
              <a:endCxn id="39" idx="2"/>
            </p:cNvCxnSpPr>
            <p:nvPr/>
          </p:nvCxnSpPr>
          <p:spPr>
            <a:xfrm flipV="1">
              <a:off x="2109499" y="1195902"/>
              <a:ext cx="1038217"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E4B8209-3BCB-AD3D-7AD3-C3A5DAF473C0}"/>
                </a:ext>
              </a:extLst>
            </p:cNvPr>
            <p:cNvCxnSpPr>
              <a:cxnSpLocks/>
              <a:stCxn id="8" idx="6"/>
              <a:endCxn id="40" idx="2"/>
            </p:cNvCxnSpPr>
            <p:nvPr/>
          </p:nvCxnSpPr>
          <p:spPr>
            <a:xfrm flipV="1">
              <a:off x="2109499" y="1773604"/>
              <a:ext cx="1038217" cy="115540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6CDE4D20-EA08-473B-830E-DFD8DD944A63}"/>
                </a:ext>
              </a:extLst>
            </p:cNvPr>
            <p:cNvCxnSpPr>
              <a:cxnSpLocks/>
              <a:stCxn id="8" idx="6"/>
              <a:endCxn id="41" idx="2"/>
            </p:cNvCxnSpPr>
            <p:nvPr/>
          </p:nvCxnSpPr>
          <p:spPr>
            <a:xfrm flipV="1">
              <a:off x="2109499" y="2351306"/>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8B82FA44-379A-E7E7-D9BC-7BFC52BA0345}"/>
                </a:ext>
              </a:extLst>
            </p:cNvPr>
            <p:cNvCxnSpPr>
              <a:cxnSpLocks/>
              <a:stCxn id="8" idx="6"/>
              <a:endCxn id="42" idx="2"/>
            </p:cNvCxnSpPr>
            <p:nvPr/>
          </p:nvCxnSpPr>
          <p:spPr>
            <a:xfrm>
              <a:off x="2109499" y="2929008"/>
              <a:ext cx="10382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5B0BAA3E-19AC-22D3-FE0C-4531F877915A}"/>
                </a:ext>
              </a:extLst>
            </p:cNvPr>
            <p:cNvCxnSpPr>
              <a:cxnSpLocks/>
              <a:stCxn id="8" idx="6"/>
              <a:endCxn id="43" idx="2"/>
            </p:cNvCxnSpPr>
            <p:nvPr/>
          </p:nvCxnSpPr>
          <p:spPr>
            <a:xfrm>
              <a:off x="2109499" y="2929008"/>
              <a:ext cx="1015445"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1E6B0B9-F953-9B2C-BC4A-379A49722604}"/>
                </a:ext>
              </a:extLst>
            </p:cNvPr>
            <p:cNvCxnSpPr>
              <a:cxnSpLocks/>
              <a:stCxn id="9" idx="6"/>
              <a:endCxn id="39" idx="2"/>
            </p:cNvCxnSpPr>
            <p:nvPr/>
          </p:nvCxnSpPr>
          <p:spPr>
            <a:xfrm flipV="1">
              <a:off x="2086727" y="1195902"/>
              <a:ext cx="1060989" cy="231080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476F67E-C3F8-43EC-533F-012051E48F86}"/>
                </a:ext>
              </a:extLst>
            </p:cNvPr>
            <p:cNvCxnSpPr>
              <a:cxnSpLocks/>
              <a:stCxn id="9" idx="6"/>
              <a:endCxn id="40" idx="2"/>
            </p:cNvCxnSpPr>
            <p:nvPr/>
          </p:nvCxnSpPr>
          <p:spPr>
            <a:xfrm flipV="1">
              <a:off x="2086727" y="1773604"/>
              <a:ext cx="1060989"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8981055-67C7-F570-1697-4BB54281DF80}"/>
                </a:ext>
              </a:extLst>
            </p:cNvPr>
            <p:cNvCxnSpPr>
              <a:cxnSpLocks/>
              <a:stCxn id="9" idx="6"/>
              <a:endCxn id="41" idx="2"/>
            </p:cNvCxnSpPr>
            <p:nvPr/>
          </p:nvCxnSpPr>
          <p:spPr>
            <a:xfrm flipV="1">
              <a:off x="2086727" y="2351306"/>
              <a:ext cx="1060989" cy="115540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92480DA5-8539-0075-F3F1-C982F64B9024}"/>
                </a:ext>
              </a:extLst>
            </p:cNvPr>
            <p:cNvCxnSpPr>
              <a:cxnSpLocks/>
              <a:stCxn id="9" idx="6"/>
              <a:endCxn id="42" idx="2"/>
            </p:cNvCxnSpPr>
            <p:nvPr/>
          </p:nvCxnSpPr>
          <p:spPr>
            <a:xfrm flipV="1">
              <a:off x="2086727" y="2929008"/>
              <a:ext cx="1060989"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FFB11EC4-5F37-AAB9-30C6-34FA979F357B}"/>
                </a:ext>
              </a:extLst>
            </p:cNvPr>
            <p:cNvCxnSpPr>
              <a:cxnSpLocks/>
              <a:stCxn id="9" idx="6"/>
              <a:endCxn id="43" idx="2"/>
            </p:cNvCxnSpPr>
            <p:nvPr/>
          </p:nvCxnSpPr>
          <p:spPr>
            <a:xfrm>
              <a:off x="2086727" y="3506710"/>
              <a:ext cx="10382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E5E3C925-0987-DE84-6B08-43FB4FFFB0BD}"/>
                </a:ext>
              </a:extLst>
            </p:cNvPr>
            <p:cNvSpPr/>
            <p:nvPr/>
          </p:nvSpPr>
          <p:spPr>
            <a:xfrm>
              <a:off x="4394538" y="2176933"/>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71" name="Straight Arrow Connector 70">
              <a:extLst>
                <a:ext uri="{FF2B5EF4-FFF2-40B4-BE49-F238E27FC236}">
                  <a16:creationId xmlns:a16="http://schemas.microsoft.com/office/drawing/2014/main" id="{C5CEF327-115B-7339-DA5D-ACF5CE3BA91E}"/>
                </a:ext>
              </a:extLst>
            </p:cNvPr>
            <p:cNvCxnSpPr>
              <a:cxnSpLocks/>
              <a:stCxn id="39" idx="6"/>
              <a:endCxn id="70" idx="2"/>
            </p:cNvCxnSpPr>
            <p:nvPr/>
          </p:nvCxnSpPr>
          <p:spPr>
            <a:xfrm>
              <a:off x="3507716" y="1195902"/>
              <a:ext cx="886822" cy="1161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6FB8DDA1-256D-F307-28F3-D79C7FF32A47}"/>
                </a:ext>
              </a:extLst>
            </p:cNvPr>
            <p:cNvCxnSpPr>
              <a:cxnSpLocks/>
              <a:stCxn id="41" idx="6"/>
              <a:endCxn id="70" idx="2"/>
            </p:cNvCxnSpPr>
            <p:nvPr/>
          </p:nvCxnSpPr>
          <p:spPr>
            <a:xfrm>
              <a:off x="3507716" y="2351306"/>
              <a:ext cx="886822" cy="56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4765589-3303-D179-A231-945A2B36ED45}"/>
                </a:ext>
              </a:extLst>
            </p:cNvPr>
            <p:cNvCxnSpPr>
              <a:cxnSpLocks/>
              <a:stCxn id="40" idx="6"/>
              <a:endCxn id="70" idx="2"/>
            </p:cNvCxnSpPr>
            <p:nvPr/>
          </p:nvCxnSpPr>
          <p:spPr>
            <a:xfrm>
              <a:off x="3507716" y="1773604"/>
              <a:ext cx="886822" cy="5833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DFBE7A0-7350-B8CC-FE5D-A061FFA5E803}"/>
                </a:ext>
              </a:extLst>
            </p:cNvPr>
            <p:cNvCxnSpPr>
              <a:cxnSpLocks/>
              <a:stCxn id="42" idx="6"/>
              <a:endCxn id="70" idx="2"/>
            </p:cNvCxnSpPr>
            <p:nvPr/>
          </p:nvCxnSpPr>
          <p:spPr>
            <a:xfrm flipV="1">
              <a:off x="3507716" y="2356933"/>
              <a:ext cx="886822" cy="57207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F95983F2-25AB-BCEB-9980-7F3812CE3F02}"/>
                </a:ext>
              </a:extLst>
            </p:cNvPr>
            <p:cNvCxnSpPr>
              <a:cxnSpLocks/>
              <a:stCxn id="43" idx="6"/>
              <a:endCxn id="70" idx="2"/>
            </p:cNvCxnSpPr>
            <p:nvPr/>
          </p:nvCxnSpPr>
          <p:spPr>
            <a:xfrm flipV="1">
              <a:off x="3484944" y="2356933"/>
              <a:ext cx="909594" cy="114977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DB811531-3A5E-8A38-A1AF-A0EF651F625D}"/>
                </a:ext>
              </a:extLst>
            </p:cNvPr>
            <p:cNvSpPr txBox="1"/>
            <p:nvPr/>
          </p:nvSpPr>
          <p:spPr>
            <a:xfrm>
              <a:off x="428952" y="551904"/>
              <a:ext cx="248786"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i</a:t>
              </a:r>
            </a:p>
          </p:txBody>
        </p:sp>
        <p:sp>
          <p:nvSpPr>
            <p:cNvPr id="77" name="TextBox 76">
              <a:extLst>
                <a:ext uri="{FF2B5EF4-FFF2-40B4-BE49-F238E27FC236}">
                  <a16:creationId xmlns:a16="http://schemas.microsoft.com/office/drawing/2014/main" id="{ED6E0149-B66B-17B1-8D60-07525A0B9205}"/>
                </a:ext>
              </a:extLst>
            </p:cNvPr>
            <p:cNvSpPr txBox="1"/>
            <p:nvPr/>
          </p:nvSpPr>
          <p:spPr>
            <a:xfrm>
              <a:off x="1745605" y="548858"/>
              <a:ext cx="389850"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r>
                <a:rPr lang="en-JP" i="1" baseline="-25000">
                  <a:latin typeface="CMU SERIF ROMAN" panose="02000603000000000000" pitchFamily="2" charset="0"/>
                  <a:ea typeface="CMU SERIF ROMAN" panose="02000603000000000000" pitchFamily="2" charset="0"/>
                  <a:cs typeface="CMU SERIF ROMAN" panose="02000603000000000000" pitchFamily="2" charset="0"/>
                </a:rPr>
                <a:t>1</a:t>
              </a:r>
            </a:p>
          </p:txBody>
        </p:sp>
        <p:sp>
          <p:nvSpPr>
            <p:cNvPr id="78" name="TextBox 77">
              <a:extLst>
                <a:ext uri="{FF2B5EF4-FFF2-40B4-BE49-F238E27FC236}">
                  <a16:creationId xmlns:a16="http://schemas.microsoft.com/office/drawing/2014/main" id="{6EE6FF4C-3EC7-3E2B-16CE-C88F7770982B}"/>
                </a:ext>
              </a:extLst>
            </p:cNvPr>
            <p:cNvSpPr txBox="1"/>
            <p:nvPr/>
          </p:nvSpPr>
          <p:spPr>
            <a:xfrm>
              <a:off x="3131471" y="545391"/>
              <a:ext cx="389850"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r>
                <a:rPr lang="en-JP" i="1" baseline="-25000">
                  <a:latin typeface="CMU SERIF ROMAN" panose="02000603000000000000" pitchFamily="2" charset="0"/>
                  <a:ea typeface="CMU SERIF ROMAN" panose="02000603000000000000" pitchFamily="2" charset="0"/>
                  <a:cs typeface="CMU SERIF ROMAN" panose="02000603000000000000" pitchFamily="2" charset="0"/>
                </a:rPr>
                <a:t>2</a:t>
              </a:r>
            </a:p>
          </p:txBody>
        </p:sp>
        <p:sp>
          <p:nvSpPr>
            <p:cNvPr id="79" name="TextBox 78">
              <a:extLst>
                <a:ext uri="{FF2B5EF4-FFF2-40B4-BE49-F238E27FC236}">
                  <a16:creationId xmlns:a16="http://schemas.microsoft.com/office/drawing/2014/main" id="{30309851-61C1-E79C-7BD9-5A86CA7D277A}"/>
                </a:ext>
              </a:extLst>
            </p:cNvPr>
            <p:cNvSpPr txBox="1"/>
            <p:nvPr/>
          </p:nvSpPr>
          <p:spPr>
            <a:xfrm>
              <a:off x="4424497" y="551904"/>
              <a:ext cx="300082"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o</a:t>
              </a:r>
            </a:p>
          </p:txBody>
        </p:sp>
      </p:grpSp>
      <p:grpSp>
        <p:nvGrpSpPr>
          <p:cNvPr id="80" name="Group 79">
            <a:extLst>
              <a:ext uri="{FF2B5EF4-FFF2-40B4-BE49-F238E27FC236}">
                <a16:creationId xmlns:a16="http://schemas.microsoft.com/office/drawing/2014/main" id="{D65FB085-F99F-4995-3003-030A0C917000}"/>
              </a:ext>
            </a:extLst>
          </p:cNvPr>
          <p:cNvGrpSpPr/>
          <p:nvPr/>
        </p:nvGrpSpPr>
        <p:grpSpPr>
          <a:xfrm>
            <a:off x="5670700" y="1878775"/>
            <a:ext cx="3043937" cy="2203437"/>
            <a:chOff x="6280741" y="594508"/>
            <a:chExt cx="4381193" cy="3141319"/>
          </a:xfrm>
        </p:grpSpPr>
        <p:sp>
          <p:nvSpPr>
            <p:cNvPr id="81" name="Oval 80">
              <a:extLst>
                <a:ext uri="{FF2B5EF4-FFF2-40B4-BE49-F238E27FC236}">
                  <a16:creationId xmlns:a16="http://schemas.microsoft.com/office/drawing/2014/main" id="{9F3FB3C7-372C-BF70-9B15-F2B1FF193FF2}"/>
                </a:ext>
              </a:extLst>
            </p:cNvPr>
            <p:cNvSpPr/>
            <p:nvPr/>
          </p:nvSpPr>
          <p:spPr>
            <a:xfrm>
              <a:off x="6280741" y="1065019"/>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2" name="Oval 81">
              <a:extLst>
                <a:ext uri="{FF2B5EF4-FFF2-40B4-BE49-F238E27FC236}">
                  <a16:creationId xmlns:a16="http://schemas.microsoft.com/office/drawing/2014/main" id="{58235A3C-A9B8-B568-F393-7EDD3F9F20C5}"/>
                </a:ext>
              </a:extLst>
            </p:cNvPr>
            <p:cNvSpPr/>
            <p:nvPr/>
          </p:nvSpPr>
          <p:spPr>
            <a:xfrm>
              <a:off x="7656895" y="1065019"/>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3" name="Oval 82">
              <a:extLst>
                <a:ext uri="{FF2B5EF4-FFF2-40B4-BE49-F238E27FC236}">
                  <a16:creationId xmlns:a16="http://schemas.microsoft.com/office/drawing/2014/main" id="{E06535A3-A1C2-807D-28F8-B56C1112FEF9}"/>
                </a:ext>
              </a:extLst>
            </p:cNvPr>
            <p:cNvSpPr/>
            <p:nvPr/>
          </p:nvSpPr>
          <p:spPr>
            <a:xfrm>
              <a:off x="7656895" y="1642721"/>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4" name="Oval 83">
              <a:extLst>
                <a:ext uri="{FF2B5EF4-FFF2-40B4-BE49-F238E27FC236}">
                  <a16:creationId xmlns:a16="http://schemas.microsoft.com/office/drawing/2014/main" id="{469673B3-0A81-E804-5BD6-661DD14F56AA}"/>
                </a:ext>
              </a:extLst>
            </p:cNvPr>
            <p:cNvSpPr/>
            <p:nvPr/>
          </p:nvSpPr>
          <p:spPr>
            <a:xfrm>
              <a:off x="7656895" y="2798125"/>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5" name="Oval 84">
              <a:extLst>
                <a:ext uri="{FF2B5EF4-FFF2-40B4-BE49-F238E27FC236}">
                  <a16:creationId xmlns:a16="http://schemas.microsoft.com/office/drawing/2014/main" id="{503995BD-57A2-E115-EBF5-9B2CC15809BA}"/>
                </a:ext>
              </a:extLst>
            </p:cNvPr>
            <p:cNvSpPr/>
            <p:nvPr/>
          </p:nvSpPr>
          <p:spPr>
            <a:xfrm>
              <a:off x="7634123" y="3375827"/>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86" name="Straight Arrow Connector 85">
              <a:extLst>
                <a:ext uri="{FF2B5EF4-FFF2-40B4-BE49-F238E27FC236}">
                  <a16:creationId xmlns:a16="http://schemas.microsoft.com/office/drawing/2014/main" id="{C3A1904E-9168-7A19-1BB3-547CB580F54F}"/>
                </a:ext>
              </a:extLst>
            </p:cNvPr>
            <p:cNvCxnSpPr>
              <a:cxnSpLocks/>
              <a:stCxn id="81" idx="6"/>
              <a:endCxn id="83" idx="2"/>
            </p:cNvCxnSpPr>
            <p:nvPr/>
          </p:nvCxnSpPr>
          <p:spPr>
            <a:xfrm>
              <a:off x="6640741" y="1245019"/>
              <a:ext cx="1016154"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9D944E1-53E8-CE6D-B98C-3EDA659E7008}"/>
                </a:ext>
              </a:extLst>
            </p:cNvPr>
            <p:cNvCxnSpPr>
              <a:cxnSpLocks/>
              <a:stCxn id="81" idx="6"/>
              <a:endCxn id="85" idx="2"/>
            </p:cNvCxnSpPr>
            <p:nvPr/>
          </p:nvCxnSpPr>
          <p:spPr>
            <a:xfrm>
              <a:off x="6640741" y="1245019"/>
              <a:ext cx="993382" cy="231080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8" name="Oval 87">
              <a:extLst>
                <a:ext uri="{FF2B5EF4-FFF2-40B4-BE49-F238E27FC236}">
                  <a16:creationId xmlns:a16="http://schemas.microsoft.com/office/drawing/2014/main" id="{DB451CF3-BA4B-F618-648C-EC81F6F9E85B}"/>
                </a:ext>
              </a:extLst>
            </p:cNvPr>
            <p:cNvSpPr/>
            <p:nvPr/>
          </p:nvSpPr>
          <p:spPr>
            <a:xfrm>
              <a:off x="6281450" y="1648349"/>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9" name="Oval 88">
              <a:extLst>
                <a:ext uri="{FF2B5EF4-FFF2-40B4-BE49-F238E27FC236}">
                  <a16:creationId xmlns:a16="http://schemas.microsoft.com/office/drawing/2014/main" id="{AAF8B69C-B39E-5848-3AB3-81FADF9E3F7F}"/>
                </a:ext>
              </a:extLst>
            </p:cNvPr>
            <p:cNvSpPr/>
            <p:nvPr/>
          </p:nvSpPr>
          <p:spPr>
            <a:xfrm>
              <a:off x="6280741" y="2226050"/>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0" name="Oval 89">
              <a:extLst>
                <a:ext uri="{FF2B5EF4-FFF2-40B4-BE49-F238E27FC236}">
                  <a16:creationId xmlns:a16="http://schemas.microsoft.com/office/drawing/2014/main" id="{B0044917-31A6-1532-70DC-0EC35762DA8E}"/>
                </a:ext>
              </a:extLst>
            </p:cNvPr>
            <p:cNvSpPr/>
            <p:nvPr/>
          </p:nvSpPr>
          <p:spPr>
            <a:xfrm>
              <a:off x="6280741" y="2800938"/>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91" name="Straight Arrow Connector 90">
              <a:extLst>
                <a:ext uri="{FF2B5EF4-FFF2-40B4-BE49-F238E27FC236}">
                  <a16:creationId xmlns:a16="http://schemas.microsoft.com/office/drawing/2014/main" id="{E963E7C3-56C0-B29F-961F-526C744B456D}"/>
                </a:ext>
              </a:extLst>
            </p:cNvPr>
            <p:cNvCxnSpPr>
              <a:cxnSpLocks/>
              <a:stCxn id="90" idx="6"/>
              <a:endCxn id="83" idx="2"/>
            </p:cNvCxnSpPr>
            <p:nvPr/>
          </p:nvCxnSpPr>
          <p:spPr>
            <a:xfrm flipV="1">
              <a:off x="6640741" y="1822721"/>
              <a:ext cx="1016154" cy="115821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34C8F60-6001-F160-82B0-8D7C5AFBB9FF}"/>
                </a:ext>
              </a:extLst>
            </p:cNvPr>
            <p:cNvCxnSpPr>
              <a:cxnSpLocks/>
              <a:stCxn id="90" idx="6"/>
              <a:endCxn id="85" idx="2"/>
            </p:cNvCxnSpPr>
            <p:nvPr/>
          </p:nvCxnSpPr>
          <p:spPr>
            <a:xfrm>
              <a:off x="6640741" y="2980938"/>
              <a:ext cx="993382" cy="57488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3" name="Oval 92">
              <a:extLst>
                <a:ext uri="{FF2B5EF4-FFF2-40B4-BE49-F238E27FC236}">
                  <a16:creationId xmlns:a16="http://schemas.microsoft.com/office/drawing/2014/main" id="{E5124386-1DA3-A83B-4457-CE07F905D9A6}"/>
                </a:ext>
              </a:extLst>
            </p:cNvPr>
            <p:cNvSpPr/>
            <p:nvPr/>
          </p:nvSpPr>
          <p:spPr>
            <a:xfrm>
              <a:off x="6280741" y="3370199"/>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94" name="Straight Arrow Connector 93">
              <a:extLst>
                <a:ext uri="{FF2B5EF4-FFF2-40B4-BE49-F238E27FC236}">
                  <a16:creationId xmlns:a16="http://schemas.microsoft.com/office/drawing/2014/main" id="{E2DEDFA7-BF40-1ABA-17DE-7C2D7143AD6B}"/>
                </a:ext>
              </a:extLst>
            </p:cNvPr>
            <p:cNvCxnSpPr>
              <a:cxnSpLocks/>
              <a:stCxn id="93" idx="6"/>
              <a:endCxn id="83" idx="2"/>
            </p:cNvCxnSpPr>
            <p:nvPr/>
          </p:nvCxnSpPr>
          <p:spPr>
            <a:xfrm flipV="1">
              <a:off x="6640741" y="1822721"/>
              <a:ext cx="1016154" cy="172747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65949E1-DB5A-2453-44A5-76D4AD05AEA6}"/>
                </a:ext>
              </a:extLst>
            </p:cNvPr>
            <p:cNvCxnSpPr>
              <a:cxnSpLocks/>
              <a:stCxn id="93" idx="6"/>
              <a:endCxn id="85" idx="2"/>
            </p:cNvCxnSpPr>
            <p:nvPr/>
          </p:nvCxnSpPr>
          <p:spPr>
            <a:xfrm>
              <a:off x="6640741" y="3550199"/>
              <a:ext cx="993382" cy="562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96" name="Oval 95">
              <a:extLst>
                <a:ext uri="{FF2B5EF4-FFF2-40B4-BE49-F238E27FC236}">
                  <a16:creationId xmlns:a16="http://schemas.microsoft.com/office/drawing/2014/main" id="{D78B28B2-945E-5592-0DBB-598D6C04CE35}"/>
                </a:ext>
              </a:extLst>
            </p:cNvPr>
            <p:cNvSpPr/>
            <p:nvPr/>
          </p:nvSpPr>
          <p:spPr>
            <a:xfrm>
              <a:off x="9055112" y="1065019"/>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7" name="Oval 96">
              <a:extLst>
                <a:ext uri="{FF2B5EF4-FFF2-40B4-BE49-F238E27FC236}">
                  <a16:creationId xmlns:a16="http://schemas.microsoft.com/office/drawing/2014/main" id="{D167BD1A-18BC-B93E-110B-640D5E197279}"/>
                </a:ext>
              </a:extLst>
            </p:cNvPr>
            <p:cNvSpPr/>
            <p:nvPr/>
          </p:nvSpPr>
          <p:spPr>
            <a:xfrm>
              <a:off x="9055112" y="1642721"/>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8" name="Oval 97">
              <a:extLst>
                <a:ext uri="{FF2B5EF4-FFF2-40B4-BE49-F238E27FC236}">
                  <a16:creationId xmlns:a16="http://schemas.microsoft.com/office/drawing/2014/main" id="{FB4923D0-DF6C-3107-F85F-EDCBF662D57B}"/>
                </a:ext>
              </a:extLst>
            </p:cNvPr>
            <p:cNvSpPr/>
            <p:nvPr/>
          </p:nvSpPr>
          <p:spPr>
            <a:xfrm>
              <a:off x="9055112" y="2220423"/>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9" name="Oval 98">
              <a:extLst>
                <a:ext uri="{FF2B5EF4-FFF2-40B4-BE49-F238E27FC236}">
                  <a16:creationId xmlns:a16="http://schemas.microsoft.com/office/drawing/2014/main" id="{F697593F-0BA3-CB38-54A9-D38BB40960F3}"/>
                </a:ext>
              </a:extLst>
            </p:cNvPr>
            <p:cNvSpPr/>
            <p:nvPr/>
          </p:nvSpPr>
          <p:spPr>
            <a:xfrm>
              <a:off x="9055112" y="2798125"/>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 name="Oval 99">
              <a:extLst>
                <a:ext uri="{FF2B5EF4-FFF2-40B4-BE49-F238E27FC236}">
                  <a16:creationId xmlns:a16="http://schemas.microsoft.com/office/drawing/2014/main" id="{81F11790-AFF8-1261-6D10-BB91510D39D1}"/>
                </a:ext>
              </a:extLst>
            </p:cNvPr>
            <p:cNvSpPr/>
            <p:nvPr/>
          </p:nvSpPr>
          <p:spPr>
            <a:xfrm>
              <a:off x="9032340" y="3375827"/>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01" name="Straight Arrow Connector 100">
              <a:extLst>
                <a:ext uri="{FF2B5EF4-FFF2-40B4-BE49-F238E27FC236}">
                  <a16:creationId xmlns:a16="http://schemas.microsoft.com/office/drawing/2014/main" id="{329D1405-227E-E41F-1949-D1F6F2FD1E25}"/>
                </a:ext>
              </a:extLst>
            </p:cNvPr>
            <p:cNvCxnSpPr>
              <a:cxnSpLocks/>
              <a:stCxn id="83" idx="6"/>
              <a:endCxn id="96" idx="2"/>
            </p:cNvCxnSpPr>
            <p:nvPr/>
          </p:nvCxnSpPr>
          <p:spPr>
            <a:xfrm flipV="1">
              <a:off x="8016895" y="1245019"/>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9A871C3-0CB8-F1D6-32E7-C61CC3FF99C3}"/>
                </a:ext>
              </a:extLst>
            </p:cNvPr>
            <p:cNvCxnSpPr>
              <a:cxnSpLocks/>
              <a:stCxn id="83" idx="6"/>
              <a:endCxn id="98" idx="2"/>
            </p:cNvCxnSpPr>
            <p:nvPr/>
          </p:nvCxnSpPr>
          <p:spPr>
            <a:xfrm>
              <a:off x="8016895" y="1822721"/>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89BBBD75-FFAF-EF55-59BD-45CCCA9E075D}"/>
                </a:ext>
              </a:extLst>
            </p:cNvPr>
            <p:cNvCxnSpPr>
              <a:cxnSpLocks/>
              <a:stCxn id="83" idx="6"/>
              <a:endCxn id="100" idx="2"/>
            </p:cNvCxnSpPr>
            <p:nvPr/>
          </p:nvCxnSpPr>
          <p:spPr>
            <a:xfrm>
              <a:off x="8016895" y="1822721"/>
              <a:ext cx="1015445"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0369DE55-9950-194D-E08C-67F8E309D290}"/>
                </a:ext>
              </a:extLst>
            </p:cNvPr>
            <p:cNvSpPr/>
            <p:nvPr/>
          </p:nvSpPr>
          <p:spPr>
            <a:xfrm>
              <a:off x="7656895" y="2226050"/>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05" name="Straight Arrow Connector 104">
              <a:extLst>
                <a:ext uri="{FF2B5EF4-FFF2-40B4-BE49-F238E27FC236}">
                  <a16:creationId xmlns:a16="http://schemas.microsoft.com/office/drawing/2014/main" id="{454AA436-D00D-EC38-98E2-74C4150345AF}"/>
                </a:ext>
              </a:extLst>
            </p:cNvPr>
            <p:cNvCxnSpPr>
              <a:cxnSpLocks/>
              <a:stCxn id="85" idx="6"/>
              <a:endCxn id="96" idx="2"/>
            </p:cNvCxnSpPr>
            <p:nvPr/>
          </p:nvCxnSpPr>
          <p:spPr>
            <a:xfrm flipV="1">
              <a:off x="7994123" y="1245019"/>
              <a:ext cx="1060989" cy="231080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DE47CE03-A073-9277-8A72-E07CAE368F3A}"/>
                </a:ext>
              </a:extLst>
            </p:cNvPr>
            <p:cNvCxnSpPr>
              <a:cxnSpLocks/>
              <a:stCxn id="85" idx="6"/>
              <a:endCxn id="98" idx="2"/>
            </p:cNvCxnSpPr>
            <p:nvPr/>
          </p:nvCxnSpPr>
          <p:spPr>
            <a:xfrm flipV="1">
              <a:off x="7994123" y="2400423"/>
              <a:ext cx="1060989" cy="115540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4120460E-7410-240F-1474-3D059E3001B5}"/>
                </a:ext>
              </a:extLst>
            </p:cNvPr>
            <p:cNvCxnSpPr>
              <a:cxnSpLocks/>
              <a:stCxn id="85" idx="6"/>
              <a:endCxn id="100" idx="2"/>
            </p:cNvCxnSpPr>
            <p:nvPr/>
          </p:nvCxnSpPr>
          <p:spPr>
            <a:xfrm>
              <a:off x="7994123" y="3555827"/>
              <a:ext cx="10382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8" name="Oval 107">
              <a:extLst>
                <a:ext uri="{FF2B5EF4-FFF2-40B4-BE49-F238E27FC236}">
                  <a16:creationId xmlns:a16="http://schemas.microsoft.com/office/drawing/2014/main" id="{B77C57DC-DC0F-AE93-85CE-F4144633F8FE}"/>
                </a:ext>
              </a:extLst>
            </p:cNvPr>
            <p:cNvSpPr/>
            <p:nvPr/>
          </p:nvSpPr>
          <p:spPr>
            <a:xfrm>
              <a:off x="10301934" y="2226050"/>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09" name="Straight Arrow Connector 108">
              <a:extLst>
                <a:ext uri="{FF2B5EF4-FFF2-40B4-BE49-F238E27FC236}">
                  <a16:creationId xmlns:a16="http://schemas.microsoft.com/office/drawing/2014/main" id="{CF528D87-2147-DBD4-1766-17A2A037D326}"/>
                </a:ext>
              </a:extLst>
            </p:cNvPr>
            <p:cNvCxnSpPr>
              <a:cxnSpLocks/>
              <a:stCxn id="96" idx="6"/>
              <a:endCxn id="108" idx="2"/>
            </p:cNvCxnSpPr>
            <p:nvPr/>
          </p:nvCxnSpPr>
          <p:spPr>
            <a:xfrm>
              <a:off x="9415112" y="1245019"/>
              <a:ext cx="886822" cy="1161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433C2685-497C-D189-F592-E9DFCF422B1B}"/>
                </a:ext>
              </a:extLst>
            </p:cNvPr>
            <p:cNvCxnSpPr>
              <a:cxnSpLocks/>
              <a:stCxn id="98" idx="6"/>
              <a:endCxn id="108" idx="2"/>
            </p:cNvCxnSpPr>
            <p:nvPr/>
          </p:nvCxnSpPr>
          <p:spPr>
            <a:xfrm>
              <a:off x="9415112" y="2400423"/>
              <a:ext cx="886822" cy="56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B3411212-8817-F6FA-3EEB-3ABDBE7EB4B8}"/>
                </a:ext>
              </a:extLst>
            </p:cNvPr>
            <p:cNvCxnSpPr>
              <a:cxnSpLocks/>
              <a:stCxn id="100" idx="6"/>
              <a:endCxn id="108" idx="2"/>
            </p:cNvCxnSpPr>
            <p:nvPr/>
          </p:nvCxnSpPr>
          <p:spPr>
            <a:xfrm flipV="1">
              <a:off x="9392340" y="2406050"/>
              <a:ext cx="909594" cy="114977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72621845-EA03-E5DC-B26E-DEA9DCD1C96B}"/>
                </a:ext>
              </a:extLst>
            </p:cNvPr>
            <p:cNvSpPr txBox="1"/>
            <p:nvPr/>
          </p:nvSpPr>
          <p:spPr>
            <a:xfrm>
              <a:off x="6336348" y="601021"/>
              <a:ext cx="248786"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i</a:t>
              </a:r>
            </a:p>
          </p:txBody>
        </p:sp>
        <p:sp>
          <p:nvSpPr>
            <p:cNvPr id="113" name="TextBox 112">
              <a:extLst>
                <a:ext uri="{FF2B5EF4-FFF2-40B4-BE49-F238E27FC236}">
                  <a16:creationId xmlns:a16="http://schemas.microsoft.com/office/drawing/2014/main" id="{80FBB919-20AA-AF15-165E-BD9E3F2B3A49}"/>
                </a:ext>
              </a:extLst>
            </p:cNvPr>
            <p:cNvSpPr txBox="1"/>
            <p:nvPr/>
          </p:nvSpPr>
          <p:spPr>
            <a:xfrm>
              <a:off x="7653001" y="597975"/>
              <a:ext cx="389850"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r>
                <a:rPr lang="en-JP" i="1" baseline="-25000">
                  <a:latin typeface="CMU SERIF ROMAN" panose="02000603000000000000" pitchFamily="2" charset="0"/>
                  <a:ea typeface="CMU SERIF ROMAN" panose="02000603000000000000" pitchFamily="2" charset="0"/>
                  <a:cs typeface="CMU SERIF ROMAN" panose="02000603000000000000" pitchFamily="2" charset="0"/>
                </a:rPr>
                <a:t>1</a:t>
              </a:r>
            </a:p>
          </p:txBody>
        </p:sp>
        <p:sp>
          <p:nvSpPr>
            <p:cNvPr id="114" name="TextBox 113">
              <a:extLst>
                <a:ext uri="{FF2B5EF4-FFF2-40B4-BE49-F238E27FC236}">
                  <a16:creationId xmlns:a16="http://schemas.microsoft.com/office/drawing/2014/main" id="{35CBBDF5-9F52-B405-BA11-D5B745111615}"/>
                </a:ext>
              </a:extLst>
            </p:cNvPr>
            <p:cNvSpPr txBox="1"/>
            <p:nvPr/>
          </p:nvSpPr>
          <p:spPr>
            <a:xfrm>
              <a:off x="9038867" y="594508"/>
              <a:ext cx="389850"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r>
                <a:rPr lang="en-JP" i="1" baseline="-25000">
                  <a:latin typeface="CMU SERIF ROMAN" panose="02000603000000000000" pitchFamily="2" charset="0"/>
                  <a:ea typeface="CMU SERIF ROMAN" panose="02000603000000000000" pitchFamily="2" charset="0"/>
                  <a:cs typeface="CMU SERIF ROMAN" panose="02000603000000000000" pitchFamily="2" charset="0"/>
                </a:rPr>
                <a:t>2</a:t>
              </a:r>
            </a:p>
          </p:txBody>
        </p:sp>
        <p:sp>
          <p:nvSpPr>
            <p:cNvPr id="115" name="TextBox 114">
              <a:extLst>
                <a:ext uri="{FF2B5EF4-FFF2-40B4-BE49-F238E27FC236}">
                  <a16:creationId xmlns:a16="http://schemas.microsoft.com/office/drawing/2014/main" id="{7BEEFE58-1A63-5093-2EC2-1205D5270E58}"/>
                </a:ext>
              </a:extLst>
            </p:cNvPr>
            <p:cNvSpPr txBox="1"/>
            <p:nvPr/>
          </p:nvSpPr>
          <p:spPr>
            <a:xfrm>
              <a:off x="10331893" y="601021"/>
              <a:ext cx="300082"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o</a:t>
              </a:r>
            </a:p>
          </p:txBody>
        </p:sp>
        <p:cxnSp>
          <p:nvCxnSpPr>
            <p:cNvPr id="116" name="Straight Connector 115">
              <a:extLst>
                <a:ext uri="{FF2B5EF4-FFF2-40B4-BE49-F238E27FC236}">
                  <a16:creationId xmlns:a16="http://schemas.microsoft.com/office/drawing/2014/main" id="{3CB5D47C-EC93-43DA-9F3E-6D3E884FAE8A}"/>
                </a:ext>
              </a:extLst>
            </p:cNvPr>
            <p:cNvCxnSpPr>
              <a:cxnSpLocks/>
              <a:stCxn id="97" idx="1"/>
              <a:endCxn id="97" idx="5"/>
            </p:cNvCxnSpPr>
            <p:nvPr/>
          </p:nvCxnSpPr>
          <p:spPr>
            <a:xfrm>
              <a:off x="9107833" y="1695442"/>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A2C77D68-9FC0-B09D-ED8B-ABD77A606EE1}"/>
                </a:ext>
              </a:extLst>
            </p:cNvPr>
            <p:cNvCxnSpPr>
              <a:cxnSpLocks/>
              <a:stCxn id="97" idx="3"/>
              <a:endCxn id="97" idx="7"/>
            </p:cNvCxnSpPr>
            <p:nvPr/>
          </p:nvCxnSpPr>
          <p:spPr>
            <a:xfrm flipV="1">
              <a:off x="9107833" y="1695442"/>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5DA4BB6-56A9-1D06-17BF-A05374656535}"/>
                </a:ext>
              </a:extLst>
            </p:cNvPr>
            <p:cNvCxnSpPr>
              <a:cxnSpLocks/>
              <a:stCxn id="99" idx="1"/>
              <a:endCxn id="99" idx="5"/>
            </p:cNvCxnSpPr>
            <p:nvPr/>
          </p:nvCxnSpPr>
          <p:spPr>
            <a:xfrm>
              <a:off x="9107833" y="2850846"/>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4205D8E6-A8C0-9807-86C8-9C5204B43079}"/>
                </a:ext>
              </a:extLst>
            </p:cNvPr>
            <p:cNvCxnSpPr>
              <a:cxnSpLocks/>
              <a:stCxn id="99" idx="3"/>
              <a:endCxn id="99" idx="7"/>
            </p:cNvCxnSpPr>
            <p:nvPr/>
          </p:nvCxnSpPr>
          <p:spPr>
            <a:xfrm flipV="1">
              <a:off x="9107833" y="2850846"/>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43E4FEB-91E6-413F-F2B0-DBEDF97058A6}"/>
                </a:ext>
              </a:extLst>
            </p:cNvPr>
            <p:cNvCxnSpPr>
              <a:cxnSpLocks/>
              <a:stCxn id="88" idx="1"/>
              <a:endCxn id="88" idx="5"/>
            </p:cNvCxnSpPr>
            <p:nvPr/>
          </p:nvCxnSpPr>
          <p:spPr>
            <a:xfrm>
              <a:off x="6334171" y="1701070"/>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E9D625D-A003-5A60-B9FD-8BAE3BAEF963}"/>
                </a:ext>
              </a:extLst>
            </p:cNvPr>
            <p:cNvCxnSpPr>
              <a:cxnSpLocks/>
              <a:stCxn id="88" idx="3"/>
              <a:endCxn id="88" idx="7"/>
            </p:cNvCxnSpPr>
            <p:nvPr/>
          </p:nvCxnSpPr>
          <p:spPr>
            <a:xfrm flipV="1">
              <a:off x="6334171" y="1701070"/>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F3E6D88-865C-FAF8-7199-9BDA60D261E8}"/>
                </a:ext>
              </a:extLst>
            </p:cNvPr>
            <p:cNvCxnSpPr>
              <a:cxnSpLocks/>
              <a:stCxn id="89" idx="1"/>
              <a:endCxn id="89" idx="5"/>
            </p:cNvCxnSpPr>
            <p:nvPr/>
          </p:nvCxnSpPr>
          <p:spPr>
            <a:xfrm>
              <a:off x="6333462" y="2278771"/>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CA3972E-A808-7A35-E544-B1499E7190EC}"/>
                </a:ext>
              </a:extLst>
            </p:cNvPr>
            <p:cNvCxnSpPr>
              <a:cxnSpLocks/>
              <a:stCxn id="89" idx="3"/>
              <a:endCxn id="89" idx="7"/>
            </p:cNvCxnSpPr>
            <p:nvPr/>
          </p:nvCxnSpPr>
          <p:spPr>
            <a:xfrm flipV="1">
              <a:off x="6333462" y="2278771"/>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E6B88B6E-C3A4-EDCD-20E3-902075E18778}"/>
                </a:ext>
              </a:extLst>
            </p:cNvPr>
            <p:cNvCxnSpPr>
              <a:cxnSpLocks/>
              <a:stCxn id="82" idx="1"/>
              <a:endCxn id="82" idx="5"/>
            </p:cNvCxnSpPr>
            <p:nvPr/>
          </p:nvCxnSpPr>
          <p:spPr>
            <a:xfrm>
              <a:off x="7709616" y="1117740"/>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102B2F8-0760-1D40-0FDA-C885808ADEB9}"/>
                </a:ext>
              </a:extLst>
            </p:cNvPr>
            <p:cNvCxnSpPr>
              <a:cxnSpLocks/>
              <a:stCxn id="82" idx="3"/>
              <a:endCxn id="82" idx="7"/>
            </p:cNvCxnSpPr>
            <p:nvPr/>
          </p:nvCxnSpPr>
          <p:spPr>
            <a:xfrm flipV="1">
              <a:off x="7709616" y="1117740"/>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61FB60E-307F-100A-3DA1-C3ECAF648F73}"/>
                </a:ext>
              </a:extLst>
            </p:cNvPr>
            <p:cNvCxnSpPr>
              <a:cxnSpLocks/>
              <a:stCxn id="104" idx="1"/>
              <a:endCxn id="104" idx="5"/>
            </p:cNvCxnSpPr>
            <p:nvPr/>
          </p:nvCxnSpPr>
          <p:spPr>
            <a:xfrm>
              <a:off x="7709616" y="2278771"/>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F93D759-2335-EC2F-3FA5-C78E2B697795}"/>
                </a:ext>
              </a:extLst>
            </p:cNvPr>
            <p:cNvCxnSpPr>
              <a:cxnSpLocks/>
              <a:stCxn id="104" idx="3"/>
              <a:endCxn id="104" idx="7"/>
            </p:cNvCxnSpPr>
            <p:nvPr/>
          </p:nvCxnSpPr>
          <p:spPr>
            <a:xfrm flipV="1">
              <a:off x="7709616" y="2278771"/>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62EED6BC-D94C-C28A-B865-3B3AE6A5E87F}"/>
                </a:ext>
              </a:extLst>
            </p:cNvPr>
            <p:cNvCxnSpPr>
              <a:cxnSpLocks/>
              <a:stCxn id="84" idx="1"/>
              <a:endCxn id="84" idx="5"/>
            </p:cNvCxnSpPr>
            <p:nvPr/>
          </p:nvCxnSpPr>
          <p:spPr>
            <a:xfrm>
              <a:off x="7709616" y="2850846"/>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A8CA40C-EA71-2B6D-552E-4378287BC8DB}"/>
                </a:ext>
              </a:extLst>
            </p:cNvPr>
            <p:cNvCxnSpPr>
              <a:cxnSpLocks/>
              <a:stCxn id="84" idx="3"/>
              <a:endCxn id="84" idx="7"/>
            </p:cNvCxnSpPr>
            <p:nvPr/>
          </p:nvCxnSpPr>
          <p:spPr>
            <a:xfrm flipV="1">
              <a:off x="7709616" y="2850846"/>
              <a:ext cx="254558" cy="25455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31" name="Straight Connector 130">
            <a:extLst>
              <a:ext uri="{FF2B5EF4-FFF2-40B4-BE49-F238E27FC236}">
                <a16:creationId xmlns:a16="http://schemas.microsoft.com/office/drawing/2014/main" id="{D79527CD-C82E-91AA-A69D-EB4A7FBD7392}"/>
              </a:ext>
            </a:extLst>
          </p:cNvPr>
          <p:cNvCxnSpPr>
            <a:cxnSpLocks/>
          </p:cNvCxnSpPr>
          <p:nvPr/>
        </p:nvCxnSpPr>
        <p:spPr>
          <a:xfrm>
            <a:off x="3700130" y="3149458"/>
            <a:ext cx="1557670" cy="0"/>
          </a:xfrm>
          <a:prstGeom prst="line">
            <a:avLst/>
          </a:prstGeom>
          <a:ln>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138" name="TextBox 137">
            <a:extLst>
              <a:ext uri="{FF2B5EF4-FFF2-40B4-BE49-F238E27FC236}">
                <a16:creationId xmlns:a16="http://schemas.microsoft.com/office/drawing/2014/main" id="{D3C5835B-26C0-84A7-DDD1-C4648F33F3BB}"/>
              </a:ext>
            </a:extLst>
          </p:cNvPr>
          <p:cNvSpPr txBox="1"/>
          <p:nvPr/>
        </p:nvSpPr>
        <p:spPr>
          <a:xfrm>
            <a:off x="9371090" y="1732088"/>
            <a:ext cx="2741878" cy="2862322"/>
          </a:xfrm>
          <a:prstGeom prst="rect">
            <a:avLst/>
          </a:prstGeom>
          <a:noFill/>
        </p:spPr>
        <p:txBody>
          <a:bodyPr wrap="square">
            <a:spAutoFit/>
          </a:bodyPr>
          <a:lstStyle/>
          <a:p>
            <a:r>
              <a:rPr lang="en-JP" sz="2000">
                <a:latin typeface="CMU SANS SERIF" panose="02000603000000000000" pitchFamily="2" charset="0"/>
                <a:ea typeface="CMU SANS SERIF" panose="02000603000000000000" pitchFamily="2" charset="0"/>
                <a:cs typeface="CMU SANS SERIF" panose="02000603000000000000" pitchFamily="2" charset="0"/>
              </a:rPr>
              <a:t>“The key idea is to randomly drop units (along with their connections) from the neural network during training. This prevents units from co-adapting too much.” </a:t>
            </a:r>
            <a:r>
              <a:rPr lang="en-US" sz="2000" dirty="0">
                <a:latin typeface="CMU SANS SERIF" panose="02000603000000000000" pitchFamily="2" charset="0"/>
                <a:ea typeface="CMU SANS SERIF" panose="02000603000000000000" pitchFamily="2" charset="0"/>
                <a:cs typeface="CMU SANS SERIF" panose="02000603000000000000" pitchFamily="2" charset="0"/>
              </a:rPr>
              <a:t>(Srivastava et al. 2014)</a:t>
            </a:r>
          </a:p>
        </p:txBody>
      </p:sp>
      <p:sp>
        <p:nvSpPr>
          <p:cNvPr id="139" name="TextBox 138">
            <a:extLst>
              <a:ext uri="{FF2B5EF4-FFF2-40B4-BE49-F238E27FC236}">
                <a16:creationId xmlns:a16="http://schemas.microsoft.com/office/drawing/2014/main" id="{DD04103E-A84C-3EF6-FBC0-EDEDE94F9C7E}"/>
              </a:ext>
            </a:extLst>
          </p:cNvPr>
          <p:cNvSpPr txBox="1"/>
          <p:nvPr/>
        </p:nvSpPr>
        <p:spPr>
          <a:xfrm>
            <a:off x="706865" y="489098"/>
            <a:ext cx="2757486" cy="461665"/>
          </a:xfrm>
          <a:prstGeom prst="rect">
            <a:avLst/>
          </a:prstGeom>
          <a:noFill/>
        </p:spPr>
        <p:txBody>
          <a:bodyPr wrap="none" rtlCol="0">
            <a:spAutoFit/>
          </a:bodyPr>
          <a:lstStyle/>
          <a:p>
            <a:pPr marL="342900" indent="-342900">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Modify the depth</a:t>
            </a:r>
          </a:p>
        </p:txBody>
      </p:sp>
      <p:sp>
        <p:nvSpPr>
          <p:cNvPr id="140" name="TextBox 139">
            <a:extLst>
              <a:ext uri="{FF2B5EF4-FFF2-40B4-BE49-F238E27FC236}">
                <a16:creationId xmlns:a16="http://schemas.microsoft.com/office/drawing/2014/main" id="{5528CD0D-A18F-2180-EE42-1A56ABFF2DF5}"/>
              </a:ext>
            </a:extLst>
          </p:cNvPr>
          <p:cNvSpPr txBox="1"/>
          <p:nvPr/>
        </p:nvSpPr>
        <p:spPr>
          <a:xfrm>
            <a:off x="706865" y="1366159"/>
            <a:ext cx="1595309" cy="461665"/>
          </a:xfrm>
          <a:prstGeom prst="rect">
            <a:avLst/>
          </a:prstGeom>
          <a:noFill/>
        </p:spPr>
        <p:txBody>
          <a:bodyPr wrap="none" rtlCol="0">
            <a:spAutoFit/>
          </a:bodyPr>
          <a:lstStyle/>
          <a:p>
            <a:pPr marL="342900" indent="-342900">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Dropout</a:t>
            </a:r>
          </a:p>
        </p:txBody>
      </p:sp>
      <p:sp>
        <p:nvSpPr>
          <p:cNvPr id="141" name="TextBox 140">
            <a:extLst>
              <a:ext uri="{FF2B5EF4-FFF2-40B4-BE49-F238E27FC236}">
                <a16:creationId xmlns:a16="http://schemas.microsoft.com/office/drawing/2014/main" id="{67EDE9DF-515F-C1D4-CF3C-E84ADD5F59AB}"/>
              </a:ext>
            </a:extLst>
          </p:cNvPr>
          <p:cNvSpPr txBox="1"/>
          <p:nvPr/>
        </p:nvSpPr>
        <p:spPr>
          <a:xfrm>
            <a:off x="706865" y="5219214"/>
            <a:ext cx="3576620" cy="461665"/>
          </a:xfrm>
          <a:prstGeom prst="rect">
            <a:avLst/>
          </a:prstGeom>
          <a:noFill/>
        </p:spPr>
        <p:txBody>
          <a:bodyPr wrap="none" rtlCol="0">
            <a:spAutoFit/>
          </a:bodyPr>
          <a:lstStyle/>
          <a:p>
            <a:pPr marL="342900" indent="-342900">
              <a:buFont typeface="Wingdings" pitchFamily="2" charset="2"/>
              <a:buChar char="Ø"/>
            </a:pPr>
            <a:r>
              <a:rPr lang="en-JP" sz="2400" i="1">
                <a:latin typeface="CMU SANS SERIF" panose="02000603000000000000" pitchFamily="2" charset="0"/>
                <a:ea typeface="CMU SANS SERIF" panose="02000603000000000000" pitchFamily="2" charset="0"/>
                <a:cs typeface="CMU SANS SERIF" panose="02000603000000000000" pitchFamily="2" charset="0"/>
              </a:rPr>
              <a:t>L</a:t>
            </a:r>
            <a:r>
              <a:rPr lang="en-JP" sz="2400" baseline="-25000">
                <a:latin typeface="CMU SANS SERIF" panose="02000603000000000000" pitchFamily="2" charset="0"/>
                <a:ea typeface="CMU SANS SERIF" panose="02000603000000000000" pitchFamily="2" charset="0"/>
                <a:cs typeface="CMU SANS SERIF" panose="02000603000000000000" pitchFamily="2" charset="0"/>
              </a:rPr>
              <a:t>1</a:t>
            </a:r>
            <a:r>
              <a:rPr lang="en-JP" sz="2400">
                <a:latin typeface="CMU SANS SERIF" panose="02000603000000000000" pitchFamily="2" charset="0"/>
                <a:ea typeface="CMU SANS SERIF" panose="02000603000000000000" pitchFamily="2" charset="0"/>
                <a:cs typeface="CMU SANS SERIF" panose="02000603000000000000" pitchFamily="2" charset="0"/>
              </a:rPr>
              <a:t> and </a:t>
            </a:r>
            <a:r>
              <a:rPr lang="en-JP" sz="2400" i="1">
                <a:latin typeface="CMU SANS SERIF" panose="02000603000000000000" pitchFamily="2" charset="0"/>
                <a:ea typeface="CMU SANS SERIF" panose="02000603000000000000" pitchFamily="2" charset="0"/>
                <a:cs typeface="CMU SANS SERIF" panose="02000603000000000000" pitchFamily="2" charset="0"/>
              </a:rPr>
              <a:t>L</a:t>
            </a:r>
            <a:r>
              <a:rPr lang="en-JP" sz="2400" baseline="-25000">
                <a:latin typeface="CMU SANS SERIF" panose="02000603000000000000" pitchFamily="2" charset="0"/>
                <a:ea typeface="CMU SANS SERIF" panose="02000603000000000000" pitchFamily="2" charset="0"/>
                <a:cs typeface="CMU SANS SERIF" panose="02000603000000000000" pitchFamily="2" charset="0"/>
              </a:rPr>
              <a:t>2</a:t>
            </a:r>
            <a:r>
              <a:rPr lang="en-JP" sz="2400">
                <a:latin typeface="CMU SANS SERIF" panose="02000603000000000000" pitchFamily="2" charset="0"/>
                <a:ea typeface="CMU SANS SERIF" panose="02000603000000000000" pitchFamily="2" charset="0"/>
                <a:cs typeface="CMU SANS SERIF" panose="02000603000000000000" pitchFamily="2" charset="0"/>
              </a:rPr>
              <a:t> regularization</a:t>
            </a:r>
          </a:p>
        </p:txBody>
      </p:sp>
      <p:sp>
        <p:nvSpPr>
          <p:cNvPr id="144" name="TextBox 143">
            <a:extLst>
              <a:ext uri="{FF2B5EF4-FFF2-40B4-BE49-F238E27FC236}">
                <a16:creationId xmlns:a16="http://schemas.microsoft.com/office/drawing/2014/main" id="{4AEED7DB-6686-02E0-0A33-7799E2BEA52D}"/>
              </a:ext>
            </a:extLst>
          </p:cNvPr>
          <p:cNvSpPr txBox="1"/>
          <p:nvPr/>
        </p:nvSpPr>
        <p:spPr>
          <a:xfrm>
            <a:off x="4239758" y="5249991"/>
            <a:ext cx="3432350" cy="400110"/>
          </a:xfrm>
          <a:prstGeom prst="rect">
            <a:avLst/>
          </a:prstGeom>
          <a:noFill/>
        </p:spPr>
        <p:txBody>
          <a:bodyPr wrap="none">
            <a:spAutoFit/>
          </a:bodyPr>
          <a:lstStyle/>
          <a:p>
            <a:r>
              <a:rPr lang="en-US" sz="2000" dirty="0">
                <a:latin typeface="CMU SANS SERIF" panose="02000603000000000000" pitchFamily="2" charset="0"/>
                <a:ea typeface="CMU SANS SERIF" panose="02000603000000000000" pitchFamily="2" charset="0"/>
                <a:cs typeface="CMU SANS SERIF" panose="02000603000000000000" pitchFamily="2" charset="0"/>
              </a:rPr>
              <a:t>(Ng 2004; Schmidhuber 2015)</a:t>
            </a:r>
            <a:endParaRPr lang="en-JP" sz="2000" dirty="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47" name="TextBox 146">
            <a:extLst>
              <a:ext uri="{FF2B5EF4-FFF2-40B4-BE49-F238E27FC236}">
                <a16:creationId xmlns:a16="http://schemas.microsoft.com/office/drawing/2014/main" id="{68FE549E-4D57-A63F-2864-F534E416B6EB}"/>
              </a:ext>
            </a:extLst>
          </p:cNvPr>
          <p:cNvSpPr txBox="1"/>
          <p:nvPr/>
        </p:nvSpPr>
        <p:spPr>
          <a:xfrm>
            <a:off x="4183051" y="3149458"/>
            <a:ext cx="591829" cy="369332"/>
          </a:xfrm>
          <a:prstGeom prst="rect">
            <a:avLst/>
          </a:prstGeom>
          <a:noFill/>
        </p:spPr>
        <p:txBody>
          <a:bodyPr wrap="none" rtlCol="0">
            <a:spAutoFit/>
          </a:bodyPr>
          <a:lstStyle/>
          <a:p>
            <a:r>
              <a:rPr lang="en-JP"/>
              <a:t>~0.5</a:t>
            </a:r>
          </a:p>
        </p:txBody>
      </p:sp>
      <p:sp>
        <p:nvSpPr>
          <p:cNvPr id="148" name="TextBox 147">
            <a:extLst>
              <a:ext uri="{FF2B5EF4-FFF2-40B4-BE49-F238E27FC236}">
                <a16:creationId xmlns:a16="http://schemas.microsoft.com/office/drawing/2014/main" id="{2F322798-FDFC-AC0F-FF2A-4A52D3387109}"/>
              </a:ext>
            </a:extLst>
          </p:cNvPr>
          <p:cNvSpPr txBox="1"/>
          <p:nvPr/>
        </p:nvSpPr>
        <p:spPr>
          <a:xfrm>
            <a:off x="1105787" y="5730274"/>
            <a:ext cx="8244038" cy="1015663"/>
          </a:xfrm>
          <a:prstGeom prst="rect">
            <a:avLst/>
          </a:prstGeom>
          <a:noFill/>
        </p:spPr>
        <p:txBody>
          <a:bodyPr wrap="square" rtlCol="0">
            <a:spAutoFit/>
          </a:bodyPr>
          <a:lstStyle/>
          <a:p>
            <a:r>
              <a:rPr lang="en-US" sz="2000" dirty="0">
                <a:latin typeface="CMU SANS SERIF" panose="02000603000000000000" pitchFamily="2" charset="0"/>
                <a:ea typeface="CMU SANS SERIF" panose="02000603000000000000" pitchFamily="2" charset="0"/>
                <a:cs typeface="CMU SANS SERIF" panose="02000603000000000000" pitchFamily="2" charset="0"/>
              </a:rPr>
              <a:t>“Regularization is any modification we make to a learning algorithm that is intended to reduce its generalization error but not its training error” (Goodfellow et al. 2016)</a:t>
            </a:r>
            <a:endParaRPr lang="en-JP" sz="2000">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27365106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ctagon 2">
            <a:extLst>
              <a:ext uri="{FF2B5EF4-FFF2-40B4-BE49-F238E27FC236}">
                <a16:creationId xmlns:a16="http://schemas.microsoft.com/office/drawing/2014/main" id="{154951FC-394C-08B1-538F-EC3A56AE4777}"/>
              </a:ext>
            </a:extLst>
          </p:cNvPr>
          <p:cNvSpPr>
            <a:spLocks noChangeAspect="1"/>
          </p:cNvSpPr>
          <p:nvPr/>
        </p:nvSpPr>
        <p:spPr>
          <a:xfrm>
            <a:off x="5196000" y="2529000"/>
            <a:ext cx="1800000" cy="1800000"/>
          </a:xfrm>
          <a:prstGeom prst="octagon">
            <a:avLst/>
          </a:prstGeom>
          <a:solidFill>
            <a:srgbClr val="7A4AAA"/>
          </a:solidFill>
          <a:ln>
            <a:solidFill>
              <a:srgbClr val="7B4FD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Purpose</a:t>
            </a:r>
          </a:p>
        </p:txBody>
      </p:sp>
      <p:sp>
        <p:nvSpPr>
          <p:cNvPr id="22" name="TextBox 21">
            <a:extLst>
              <a:ext uri="{FF2B5EF4-FFF2-40B4-BE49-F238E27FC236}">
                <a16:creationId xmlns:a16="http://schemas.microsoft.com/office/drawing/2014/main" id="{CF98A50F-E150-8B17-89E9-3FAC1E2E257B}"/>
              </a:ext>
            </a:extLst>
          </p:cNvPr>
          <p:cNvSpPr txBox="1"/>
          <p:nvPr/>
        </p:nvSpPr>
        <p:spPr>
          <a:xfrm>
            <a:off x="881405" y="590636"/>
            <a:ext cx="2364750" cy="523220"/>
          </a:xfrm>
          <a:prstGeom prst="rect">
            <a:avLst/>
          </a:prstGeom>
          <a:noFill/>
          <a:ln>
            <a:solidFill>
              <a:schemeClr val="tx2">
                <a:lumMod val="25000"/>
              </a:schemeClr>
            </a:solidFill>
          </a:ln>
        </p:spPr>
        <p:txBody>
          <a:bodyPr wrap="none" anchor="ctr" anchorCtr="1">
            <a:spAutoFit/>
          </a:bodyPr>
          <a:lstStyle/>
          <a:p>
            <a:r>
              <a:rPr lang="en-US" sz="2800" dirty="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rPr>
              <a:t>Text Analytics</a:t>
            </a:r>
            <a:endParaRPr lang="en-JP" sz="280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24" name="Elbow Connector 23">
            <a:extLst>
              <a:ext uri="{FF2B5EF4-FFF2-40B4-BE49-F238E27FC236}">
                <a16:creationId xmlns:a16="http://schemas.microsoft.com/office/drawing/2014/main" id="{29F678F0-5EBF-BE63-90BD-90E0630BE904}"/>
              </a:ext>
            </a:extLst>
          </p:cNvPr>
          <p:cNvCxnSpPr>
            <a:cxnSpLocks/>
            <a:stCxn id="3" idx="6"/>
            <a:endCxn id="22" idx="3"/>
          </p:cNvCxnSpPr>
          <p:nvPr/>
        </p:nvCxnSpPr>
        <p:spPr>
          <a:xfrm rot="16200000" flipV="1">
            <a:off x="3646302" y="452099"/>
            <a:ext cx="1676754" cy="2477047"/>
          </a:xfrm>
          <a:prstGeom prst="bentConnector2">
            <a:avLst/>
          </a:prstGeom>
          <a:ln w="38100">
            <a:solidFill>
              <a:schemeClr val="tx2">
                <a:lumMod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2BC56D7B-9D5E-5CF1-0D53-8EC9AB40DDDD}"/>
              </a:ext>
            </a:extLst>
          </p:cNvPr>
          <p:cNvSpPr txBox="1"/>
          <p:nvPr/>
        </p:nvSpPr>
        <p:spPr>
          <a:xfrm>
            <a:off x="1480928" y="3913308"/>
            <a:ext cx="1765227" cy="523220"/>
          </a:xfrm>
          <a:prstGeom prst="rect">
            <a:avLst/>
          </a:prstGeom>
          <a:noFill/>
          <a:ln>
            <a:solidFill>
              <a:schemeClr val="tx1"/>
            </a:solidFill>
          </a:ln>
        </p:spPr>
        <p:txBody>
          <a:bodyPr wrap="none" anchor="ctr" anchorCtr="1">
            <a:spAutoFit/>
          </a:bodyPr>
          <a:lstStyle/>
          <a:p>
            <a:r>
              <a:rPr lang="en-US" sz="2800" dirty="0">
                <a:latin typeface="CMU SANS SERIF" panose="02000603000000000000" pitchFamily="2" charset="0"/>
                <a:ea typeface="CMU SANS SERIF" panose="02000603000000000000" pitchFamily="2" charset="0"/>
                <a:cs typeface="CMU SANS SERIF" panose="02000603000000000000" pitchFamily="2" charset="0"/>
              </a:rPr>
              <a:t>Regression</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28" name="TextBox 27">
            <a:extLst>
              <a:ext uri="{FF2B5EF4-FFF2-40B4-BE49-F238E27FC236}">
                <a16:creationId xmlns:a16="http://schemas.microsoft.com/office/drawing/2014/main" id="{9FAA9563-27D0-100D-273B-340E05C82A90}"/>
              </a:ext>
            </a:extLst>
          </p:cNvPr>
          <p:cNvSpPr txBox="1"/>
          <p:nvPr/>
        </p:nvSpPr>
        <p:spPr>
          <a:xfrm>
            <a:off x="179290" y="2251972"/>
            <a:ext cx="3066865" cy="523220"/>
          </a:xfrm>
          <a:prstGeom prst="rect">
            <a:avLst/>
          </a:prstGeom>
          <a:noFill/>
          <a:ln>
            <a:solidFill>
              <a:schemeClr val="tx2">
                <a:lumMod val="25000"/>
              </a:schemeClr>
            </a:solidFill>
          </a:ln>
        </p:spPr>
        <p:txBody>
          <a:bodyPr wrap="none" anchor="ctr" anchorCtr="1">
            <a:spAutoFit/>
          </a:bodyPr>
          <a:lstStyle/>
          <a:p>
            <a:r>
              <a:rPr lang="en-US" sz="2800" dirty="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rPr>
              <a:t>Anomaly Detection</a:t>
            </a:r>
            <a:endParaRPr lang="en-JP" sz="280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29" name="Elbow Connector 28">
            <a:extLst>
              <a:ext uri="{FF2B5EF4-FFF2-40B4-BE49-F238E27FC236}">
                <a16:creationId xmlns:a16="http://schemas.microsoft.com/office/drawing/2014/main" id="{6DB46D6B-F228-BA3E-4318-BDC0D310E590}"/>
              </a:ext>
            </a:extLst>
          </p:cNvPr>
          <p:cNvCxnSpPr>
            <a:cxnSpLocks/>
            <a:stCxn id="3" idx="4"/>
            <a:endCxn id="27" idx="3"/>
          </p:cNvCxnSpPr>
          <p:nvPr/>
        </p:nvCxnSpPr>
        <p:spPr>
          <a:xfrm rot="10800000" flipV="1">
            <a:off x="3246156" y="3801798"/>
            <a:ext cx="1949845" cy="373120"/>
          </a:xfrm>
          <a:prstGeom prst="bentConnector3">
            <a:avLst>
              <a:gd name="adj1" fmla="val 50000"/>
            </a:avLst>
          </a:prstGeom>
          <a:ln w="38100">
            <a:solidFill>
              <a:schemeClr val="tx2">
                <a:lumMod val="2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065D22AA-A926-D398-298A-7C220EE69543}"/>
              </a:ext>
            </a:extLst>
          </p:cNvPr>
          <p:cNvCxnSpPr>
            <a:cxnSpLocks/>
            <a:stCxn id="3" idx="5"/>
            <a:endCxn id="28" idx="3"/>
          </p:cNvCxnSpPr>
          <p:nvPr/>
        </p:nvCxnSpPr>
        <p:spPr>
          <a:xfrm rot="10800000">
            <a:off x="3246156" y="2513582"/>
            <a:ext cx="1949845" cy="542620"/>
          </a:xfrm>
          <a:prstGeom prst="bentConnector3">
            <a:avLst>
              <a:gd name="adj1" fmla="val 50000"/>
            </a:avLst>
          </a:prstGeom>
          <a:ln w="38100">
            <a:solidFill>
              <a:schemeClr val="tx2">
                <a:lumMod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B964EBB0-56B9-A42D-7F67-E52339B55292}"/>
              </a:ext>
            </a:extLst>
          </p:cNvPr>
          <p:cNvSpPr txBox="1"/>
          <p:nvPr/>
        </p:nvSpPr>
        <p:spPr>
          <a:xfrm>
            <a:off x="1557872" y="5574645"/>
            <a:ext cx="1688283" cy="523220"/>
          </a:xfrm>
          <a:prstGeom prst="rect">
            <a:avLst/>
          </a:prstGeom>
          <a:noFill/>
          <a:ln>
            <a:solidFill>
              <a:schemeClr val="tx1"/>
            </a:solidFill>
          </a:ln>
        </p:spPr>
        <p:txBody>
          <a:bodyPr wrap="none" anchor="ctr" anchorCtr="1">
            <a:spAutoFit/>
          </a:bodyPr>
          <a:lstStyle/>
          <a:p>
            <a:r>
              <a:rPr lang="en-US" sz="2800" dirty="0">
                <a:latin typeface="CMU SANS SERIF" panose="02000603000000000000" pitchFamily="2" charset="0"/>
                <a:ea typeface="CMU SANS SERIF" panose="02000603000000000000" pitchFamily="2" charset="0"/>
                <a:cs typeface="CMU SANS SERIF" panose="02000603000000000000" pitchFamily="2" charset="0"/>
              </a:rPr>
              <a:t>Clustering</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41" name="Elbow Connector 40">
            <a:extLst>
              <a:ext uri="{FF2B5EF4-FFF2-40B4-BE49-F238E27FC236}">
                <a16:creationId xmlns:a16="http://schemas.microsoft.com/office/drawing/2014/main" id="{9DE7C709-5BA1-B9DF-B82A-4BE999C904AE}"/>
              </a:ext>
            </a:extLst>
          </p:cNvPr>
          <p:cNvCxnSpPr>
            <a:cxnSpLocks/>
            <a:stCxn id="3" idx="3"/>
            <a:endCxn id="40" idx="3"/>
          </p:cNvCxnSpPr>
          <p:nvPr/>
        </p:nvCxnSpPr>
        <p:spPr>
          <a:xfrm rot="5400000">
            <a:off x="3731052" y="3844104"/>
            <a:ext cx="1507255" cy="2477047"/>
          </a:xfrm>
          <a:prstGeom prst="bentConnector2">
            <a:avLst/>
          </a:prstGeom>
          <a:ln w="38100">
            <a:solidFill>
              <a:schemeClr val="tx2">
                <a:lumMod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10D0F87-75E6-6D2D-2927-5279F9CC72EA}"/>
              </a:ext>
            </a:extLst>
          </p:cNvPr>
          <p:cNvSpPr txBox="1"/>
          <p:nvPr/>
        </p:nvSpPr>
        <p:spPr>
          <a:xfrm>
            <a:off x="8250142" y="2249573"/>
            <a:ext cx="2435282" cy="523220"/>
          </a:xfrm>
          <a:prstGeom prst="rect">
            <a:avLst/>
          </a:prstGeom>
          <a:noFill/>
          <a:ln>
            <a:solidFill>
              <a:schemeClr val="tx2">
                <a:lumMod val="25000"/>
              </a:schemeClr>
            </a:solidFill>
          </a:ln>
        </p:spPr>
        <p:txBody>
          <a:bodyPr wrap="none" anchor="ctr" anchorCtr="1">
            <a:spAutoFit/>
          </a:bodyPr>
          <a:lstStyle/>
          <a:p>
            <a:r>
              <a:rPr lang="en-US" sz="2800" dirty="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rPr>
              <a:t>Recommenders</a:t>
            </a:r>
            <a:endParaRPr lang="en-JP" sz="280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45" name="Elbow Connector 44">
            <a:extLst>
              <a:ext uri="{FF2B5EF4-FFF2-40B4-BE49-F238E27FC236}">
                <a16:creationId xmlns:a16="http://schemas.microsoft.com/office/drawing/2014/main" id="{94E41D33-9204-013C-F6C3-90478C748A3C}"/>
              </a:ext>
            </a:extLst>
          </p:cNvPr>
          <p:cNvCxnSpPr>
            <a:cxnSpLocks/>
            <a:stCxn id="3" idx="0"/>
            <a:endCxn id="44" idx="1"/>
          </p:cNvCxnSpPr>
          <p:nvPr/>
        </p:nvCxnSpPr>
        <p:spPr>
          <a:xfrm flipV="1">
            <a:off x="6996000" y="2511183"/>
            <a:ext cx="1254142" cy="545019"/>
          </a:xfrm>
          <a:prstGeom prst="bentConnector3">
            <a:avLst>
              <a:gd name="adj1" fmla="val 50000"/>
            </a:avLst>
          </a:prstGeom>
          <a:ln w="38100">
            <a:solidFill>
              <a:schemeClr val="tx2">
                <a:lumMod val="25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6782EC01-C3D9-F103-DE3E-AF21190034A3}"/>
              </a:ext>
            </a:extLst>
          </p:cNvPr>
          <p:cNvSpPr txBox="1"/>
          <p:nvPr/>
        </p:nvSpPr>
        <p:spPr>
          <a:xfrm>
            <a:off x="8250142" y="3912109"/>
            <a:ext cx="3762568" cy="523220"/>
          </a:xfrm>
          <a:prstGeom prst="rect">
            <a:avLst/>
          </a:prstGeom>
          <a:noFill/>
          <a:ln>
            <a:solidFill>
              <a:schemeClr val="tx2">
                <a:lumMod val="25000"/>
              </a:schemeClr>
            </a:solidFill>
          </a:ln>
        </p:spPr>
        <p:txBody>
          <a:bodyPr wrap="none" anchor="ctr" anchorCtr="1">
            <a:spAutoFit/>
          </a:bodyPr>
          <a:lstStyle/>
          <a:p>
            <a:r>
              <a:rPr lang="en-US" sz="2800" dirty="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rPr>
              <a:t>Multiclass Classification</a:t>
            </a:r>
            <a:endParaRPr lang="en-JP" sz="280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61" name="TextBox 60">
            <a:extLst>
              <a:ext uri="{FF2B5EF4-FFF2-40B4-BE49-F238E27FC236}">
                <a16:creationId xmlns:a16="http://schemas.microsoft.com/office/drawing/2014/main" id="{8783F9B9-BB7C-C420-6A9B-F317D55DA2E4}"/>
              </a:ext>
            </a:extLst>
          </p:cNvPr>
          <p:cNvSpPr txBox="1"/>
          <p:nvPr/>
        </p:nvSpPr>
        <p:spPr>
          <a:xfrm>
            <a:off x="8250142" y="5574645"/>
            <a:ext cx="3748142" cy="523220"/>
          </a:xfrm>
          <a:prstGeom prst="rect">
            <a:avLst/>
          </a:prstGeom>
          <a:noFill/>
          <a:ln>
            <a:solidFill>
              <a:schemeClr val="tx2">
                <a:lumMod val="25000"/>
              </a:schemeClr>
            </a:solidFill>
          </a:ln>
        </p:spPr>
        <p:txBody>
          <a:bodyPr wrap="none" anchor="ctr" anchorCtr="1">
            <a:spAutoFit/>
          </a:bodyPr>
          <a:lstStyle/>
          <a:p>
            <a:r>
              <a:rPr lang="en-US" sz="2800" dirty="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rPr>
              <a:t>Two-class Classification</a:t>
            </a:r>
            <a:endParaRPr lang="en-JP" sz="280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62" name="TextBox 61">
            <a:extLst>
              <a:ext uri="{FF2B5EF4-FFF2-40B4-BE49-F238E27FC236}">
                <a16:creationId xmlns:a16="http://schemas.microsoft.com/office/drawing/2014/main" id="{AFE39327-C52C-8475-5895-C91D6CD010F2}"/>
              </a:ext>
            </a:extLst>
          </p:cNvPr>
          <p:cNvSpPr txBox="1"/>
          <p:nvPr/>
        </p:nvSpPr>
        <p:spPr>
          <a:xfrm>
            <a:off x="8250142" y="587037"/>
            <a:ext cx="3161443" cy="523220"/>
          </a:xfrm>
          <a:prstGeom prst="rect">
            <a:avLst/>
          </a:prstGeom>
          <a:noFill/>
          <a:ln>
            <a:solidFill>
              <a:schemeClr val="tx2">
                <a:lumMod val="25000"/>
              </a:schemeClr>
            </a:solidFill>
          </a:ln>
        </p:spPr>
        <p:txBody>
          <a:bodyPr wrap="none" anchor="ctr" anchorCtr="1">
            <a:spAutoFit/>
          </a:bodyPr>
          <a:lstStyle/>
          <a:p>
            <a:r>
              <a:rPr lang="en-US" sz="2800" dirty="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rPr>
              <a:t>Image Classification</a:t>
            </a:r>
            <a:endParaRPr lang="en-JP" sz="2800">
              <a:solidFill>
                <a:schemeClr val="tx2">
                  <a:lumMod val="25000"/>
                </a:schemeClr>
              </a:solidFill>
              <a:latin typeface="CMU SANS SERIF" panose="02000603000000000000" pitchFamily="2" charset="0"/>
              <a:ea typeface="CMU SANS SERIF" panose="02000603000000000000" pitchFamily="2" charset="0"/>
              <a:cs typeface="CMU SANS SERIF" panose="02000603000000000000" pitchFamily="2" charset="0"/>
            </a:endParaRPr>
          </a:p>
        </p:txBody>
      </p:sp>
      <p:cxnSp>
        <p:nvCxnSpPr>
          <p:cNvPr id="63" name="Elbow Connector 62">
            <a:extLst>
              <a:ext uri="{FF2B5EF4-FFF2-40B4-BE49-F238E27FC236}">
                <a16:creationId xmlns:a16="http://schemas.microsoft.com/office/drawing/2014/main" id="{A453B67F-A875-0C46-C285-86C4C9F0FDF6}"/>
              </a:ext>
            </a:extLst>
          </p:cNvPr>
          <p:cNvCxnSpPr>
            <a:cxnSpLocks/>
            <a:stCxn id="3" idx="1"/>
            <a:endCxn id="60" idx="1"/>
          </p:cNvCxnSpPr>
          <p:nvPr/>
        </p:nvCxnSpPr>
        <p:spPr>
          <a:xfrm>
            <a:off x="6996000" y="3801798"/>
            <a:ext cx="1254142" cy="371921"/>
          </a:xfrm>
          <a:prstGeom prst="bentConnector3">
            <a:avLst>
              <a:gd name="adj1" fmla="val 50000"/>
            </a:avLst>
          </a:prstGeom>
          <a:ln w="38100">
            <a:solidFill>
              <a:schemeClr val="tx2">
                <a:lumMod val="2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Elbow Connector 63">
            <a:extLst>
              <a:ext uri="{FF2B5EF4-FFF2-40B4-BE49-F238E27FC236}">
                <a16:creationId xmlns:a16="http://schemas.microsoft.com/office/drawing/2014/main" id="{E869DA77-9ECA-C870-423D-94534421D0DA}"/>
              </a:ext>
            </a:extLst>
          </p:cNvPr>
          <p:cNvCxnSpPr>
            <a:cxnSpLocks/>
            <a:stCxn id="3" idx="2"/>
            <a:endCxn id="61" idx="1"/>
          </p:cNvCxnSpPr>
          <p:nvPr/>
        </p:nvCxnSpPr>
        <p:spPr>
          <a:xfrm rot="16200000" flipH="1">
            <a:off x="6605843" y="4191955"/>
            <a:ext cx="1507255" cy="1781344"/>
          </a:xfrm>
          <a:prstGeom prst="bentConnector2">
            <a:avLst/>
          </a:prstGeom>
          <a:ln w="38100">
            <a:solidFill>
              <a:schemeClr val="tx2">
                <a:lumMod val="25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Elbow Connector 64">
            <a:extLst>
              <a:ext uri="{FF2B5EF4-FFF2-40B4-BE49-F238E27FC236}">
                <a16:creationId xmlns:a16="http://schemas.microsoft.com/office/drawing/2014/main" id="{32CF006C-1A0B-6769-39BE-940AC85A82DE}"/>
              </a:ext>
            </a:extLst>
          </p:cNvPr>
          <p:cNvCxnSpPr>
            <a:cxnSpLocks/>
            <a:stCxn id="3" idx="7"/>
            <a:endCxn id="62" idx="1"/>
          </p:cNvCxnSpPr>
          <p:nvPr/>
        </p:nvCxnSpPr>
        <p:spPr>
          <a:xfrm rot="5400000" flipH="1" flipV="1">
            <a:off x="6519294" y="798152"/>
            <a:ext cx="1680353" cy="1781344"/>
          </a:xfrm>
          <a:prstGeom prst="bentConnector2">
            <a:avLst/>
          </a:prstGeom>
          <a:ln w="38100">
            <a:solidFill>
              <a:schemeClr val="tx2">
                <a:lumMod val="25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755122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F86283E-26B9-8F17-AD27-5FB3E6FA7E95}"/>
              </a:ext>
            </a:extLst>
          </p:cNvPr>
          <p:cNvPicPr>
            <a:picLocks noChangeAspect="1"/>
          </p:cNvPicPr>
          <p:nvPr/>
        </p:nvPicPr>
        <p:blipFill>
          <a:blip r:embed="rId2"/>
          <a:stretch>
            <a:fillRect/>
          </a:stretch>
        </p:blipFill>
        <p:spPr>
          <a:xfrm>
            <a:off x="2178488" y="457200"/>
            <a:ext cx="7835025" cy="5943600"/>
          </a:xfrm>
          <a:prstGeom prst="rect">
            <a:avLst/>
          </a:prstGeom>
        </p:spPr>
      </p:pic>
      <p:cxnSp>
        <p:nvCxnSpPr>
          <p:cNvPr id="9" name="Straight Arrow Connector 8">
            <a:extLst>
              <a:ext uri="{FF2B5EF4-FFF2-40B4-BE49-F238E27FC236}">
                <a16:creationId xmlns:a16="http://schemas.microsoft.com/office/drawing/2014/main" id="{4DBF01CC-B9FB-759E-A32D-0B0BB212B25E}"/>
              </a:ext>
            </a:extLst>
          </p:cNvPr>
          <p:cNvCxnSpPr>
            <a:cxnSpLocks/>
          </p:cNvCxnSpPr>
          <p:nvPr/>
        </p:nvCxnSpPr>
        <p:spPr>
          <a:xfrm>
            <a:off x="3479800" y="3924300"/>
            <a:ext cx="5218039" cy="1174751"/>
          </a:xfrm>
          <a:prstGeom prst="straightConnector1">
            <a:avLst/>
          </a:prstGeom>
          <a:ln w="38100">
            <a:solidFill>
              <a:srgbClr val="F8766D"/>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0BE0CDD-4F6A-09EF-E85F-CEE3662DD313}"/>
              </a:ext>
            </a:extLst>
          </p:cNvPr>
          <p:cNvCxnSpPr>
            <a:cxnSpLocks/>
          </p:cNvCxnSpPr>
          <p:nvPr/>
        </p:nvCxnSpPr>
        <p:spPr>
          <a:xfrm>
            <a:off x="3479800" y="3695700"/>
            <a:ext cx="5218039" cy="1174751"/>
          </a:xfrm>
          <a:prstGeom prst="straightConnector1">
            <a:avLst/>
          </a:prstGeom>
          <a:ln w="38100">
            <a:solidFill>
              <a:srgbClr val="00BFC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873BC94B-C578-AEB8-718D-897BE3DAA521}"/>
              </a:ext>
            </a:extLst>
          </p:cNvPr>
          <p:cNvCxnSpPr>
            <a:cxnSpLocks/>
          </p:cNvCxnSpPr>
          <p:nvPr/>
        </p:nvCxnSpPr>
        <p:spPr>
          <a:xfrm>
            <a:off x="3479800" y="1282700"/>
            <a:ext cx="5218039" cy="1174751"/>
          </a:xfrm>
          <a:prstGeom prst="straightConnector1">
            <a:avLst/>
          </a:prstGeom>
          <a:ln w="38100">
            <a:solidFill>
              <a:srgbClr val="F8766D"/>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2A73CB7-665D-1754-D4D8-8747113D7495}"/>
              </a:ext>
            </a:extLst>
          </p:cNvPr>
          <p:cNvCxnSpPr>
            <a:cxnSpLocks/>
          </p:cNvCxnSpPr>
          <p:nvPr/>
        </p:nvCxnSpPr>
        <p:spPr>
          <a:xfrm>
            <a:off x="3479800" y="1054100"/>
            <a:ext cx="5218039" cy="1174751"/>
          </a:xfrm>
          <a:prstGeom prst="straightConnector1">
            <a:avLst/>
          </a:prstGeom>
          <a:ln w="38100">
            <a:solidFill>
              <a:srgbClr val="00BFC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7730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a:extLst>
              <a:ext uri="{FF2B5EF4-FFF2-40B4-BE49-F238E27FC236}">
                <a16:creationId xmlns:a16="http://schemas.microsoft.com/office/drawing/2014/main" id="{8FE8DE82-020B-4008-89A1-38B046E9154E}"/>
              </a:ext>
            </a:extLst>
          </p:cNvPr>
          <p:cNvPicPr>
            <a:picLocks noChangeAspect="1"/>
          </p:cNvPicPr>
          <p:nvPr/>
        </p:nvPicPr>
        <p:blipFill rotWithShape="1">
          <a:blip r:embed="rId3"/>
          <a:srcRect l="44445" r="42539"/>
          <a:stretch/>
        </p:blipFill>
        <p:spPr>
          <a:xfrm>
            <a:off x="9301149" y="471772"/>
            <a:ext cx="1071345" cy="6243639"/>
          </a:xfrm>
          <a:prstGeom prst="rect">
            <a:avLst/>
          </a:prstGeom>
        </p:spPr>
      </p:pic>
      <p:pic>
        <p:nvPicPr>
          <p:cNvPr id="29" name="Picture 28">
            <a:extLst>
              <a:ext uri="{FF2B5EF4-FFF2-40B4-BE49-F238E27FC236}">
                <a16:creationId xmlns:a16="http://schemas.microsoft.com/office/drawing/2014/main" id="{090A035A-2D59-6DFB-101A-0525FCBCF78C}"/>
              </a:ext>
            </a:extLst>
          </p:cNvPr>
          <p:cNvPicPr>
            <a:picLocks noChangeAspect="1"/>
          </p:cNvPicPr>
          <p:nvPr/>
        </p:nvPicPr>
        <p:blipFill rotWithShape="1">
          <a:blip r:embed="rId4"/>
          <a:srcRect l="44464" r="42102"/>
          <a:stretch/>
        </p:blipFill>
        <p:spPr>
          <a:xfrm>
            <a:off x="7395810" y="471772"/>
            <a:ext cx="1105588" cy="6243639"/>
          </a:xfrm>
          <a:prstGeom prst="rect">
            <a:avLst/>
          </a:prstGeom>
        </p:spPr>
      </p:pic>
      <p:pic>
        <p:nvPicPr>
          <p:cNvPr id="25" name="Picture 24">
            <a:extLst>
              <a:ext uri="{FF2B5EF4-FFF2-40B4-BE49-F238E27FC236}">
                <a16:creationId xmlns:a16="http://schemas.microsoft.com/office/drawing/2014/main" id="{95EA6595-C48B-439C-3F45-0211B612AAE2}"/>
              </a:ext>
            </a:extLst>
          </p:cNvPr>
          <p:cNvPicPr>
            <a:picLocks noChangeAspect="1"/>
          </p:cNvPicPr>
          <p:nvPr/>
        </p:nvPicPr>
        <p:blipFill rotWithShape="1">
          <a:blip r:embed="rId5"/>
          <a:srcRect l="44484" r="42511"/>
          <a:stretch/>
        </p:blipFill>
        <p:spPr>
          <a:xfrm>
            <a:off x="3681837" y="471773"/>
            <a:ext cx="1070338" cy="6243638"/>
          </a:xfrm>
          <a:prstGeom prst="rect">
            <a:avLst/>
          </a:prstGeom>
        </p:spPr>
      </p:pic>
      <p:pic>
        <p:nvPicPr>
          <p:cNvPr id="27" name="Picture 26">
            <a:extLst>
              <a:ext uri="{FF2B5EF4-FFF2-40B4-BE49-F238E27FC236}">
                <a16:creationId xmlns:a16="http://schemas.microsoft.com/office/drawing/2014/main" id="{23BF89A1-540F-FBE0-0A28-F39EB17A2E81}"/>
              </a:ext>
            </a:extLst>
          </p:cNvPr>
          <p:cNvPicPr>
            <a:picLocks noChangeAspect="1"/>
          </p:cNvPicPr>
          <p:nvPr/>
        </p:nvPicPr>
        <p:blipFill rotWithShape="1">
          <a:blip r:embed="rId6"/>
          <a:srcRect l="44560" r="42754"/>
          <a:stretch/>
        </p:blipFill>
        <p:spPr>
          <a:xfrm>
            <a:off x="5551931" y="471773"/>
            <a:ext cx="1044125" cy="6243638"/>
          </a:xfrm>
          <a:prstGeom prst="rect">
            <a:avLst/>
          </a:prstGeom>
        </p:spPr>
      </p:pic>
      <p:pic>
        <p:nvPicPr>
          <p:cNvPr id="5" name="Picture 4">
            <a:extLst>
              <a:ext uri="{FF2B5EF4-FFF2-40B4-BE49-F238E27FC236}">
                <a16:creationId xmlns:a16="http://schemas.microsoft.com/office/drawing/2014/main" id="{73DD4131-7F8B-B5DE-B605-84D94BA43F27}"/>
              </a:ext>
            </a:extLst>
          </p:cNvPr>
          <p:cNvPicPr>
            <a:picLocks noChangeAspect="1"/>
          </p:cNvPicPr>
          <p:nvPr/>
        </p:nvPicPr>
        <p:blipFill rotWithShape="1">
          <a:blip r:embed="rId7"/>
          <a:srcRect l="35197" r="33511"/>
          <a:stretch/>
        </p:blipFill>
        <p:spPr>
          <a:xfrm>
            <a:off x="1006093" y="1319668"/>
            <a:ext cx="1875988" cy="4547848"/>
          </a:xfrm>
          <a:prstGeom prst="rect">
            <a:avLst/>
          </a:prstGeom>
        </p:spPr>
      </p:pic>
      <p:sp>
        <p:nvSpPr>
          <p:cNvPr id="33" name="TextBox 32">
            <a:extLst>
              <a:ext uri="{FF2B5EF4-FFF2-40B4-BE49-F238E27FC236}">
                <a16:creationId xmlns:a16="http://schemas.microsoft.com/office/drawing/2014/main" id="{1E0B600A-A68B-DF50-59F2-5FACA01CF35D}"/>
              </a:ext>
            </a:extLst>
          </p:cNvPr>
          <p:cNvSpPr txBox="1"/>
          <p:nvPr/>
        </p:nvSpPr>
        <p:spPr>
          <a:xfrm>
            <a:off x="626258" y="528819"/>
            <a:ext cx="2635658" cy="461665"/>
          </a:xfrm>
          <a:prstGeom prst="rect">
            <a:avLst/>
          </a:prstGeom>
          <a:noFill/>
        </p:spPr>
        <p:txBody>
          <a:bodyPr wrap="none">
            <a:spAutoFit/>
          </a:bodyPr>
          <a:lstStyle/>
          <a:p>
            <a:r>
              <a:rPr lang="en-JP" sz="2400" dirty="0">
                <a:latin typeface="CMU SANS SERIF" panose="02000603000000000000" pitchFamily="2" charset="0"/>
                <a:ea typeface="CMU SANS SERIF" panose="02000603000000000000" pitchFamily="2" charset="0"/>
                <a:cs typeface="CMU SANS SERIF" panose="02000603000000000000" pitchFamily="2" charset="0"/>
              </a:rPr>
              <a:t>DMI in 1961-09-01</a:t>
            </a:r>
          </a:p>
        </p:txBody>
      </p:sp>
      <p:cxnSp>
        <p:nvCxnSpPr>
          <p:cNvPr id="35" name="Straight Arrow Connector 34">
            <a:extLst>
              <a:ext uri="{FF2B5EF4-FFF2-40B4-BE49-F238E27FC236}">
                <a16:creationId xmlns:a16="http://schemas.microsoft.com/office/drawing/2014/main" id="{718BF6DC-1E58-331E-6515-D2BF022EF5B8}"/>
              </a:ext>
            </a:extLst>
          </p:cNvPr>
          <p:cNvCxnSpPr>
            <a:cxnSpLocks/>
            <a:stCxn id="5" idx="3"/>
            <a:endCxn id="25" idx="1"/>
          </p:cNvCxnSpPr>
          <p:nvPr/>
        </p:nvCxnSpPr>
        <p:spPr>
          <a:xfrm>
            <a:off x="2882081" y="3593592"/>
            <a:ext cx="799756"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BC92D05E-5581-3156-750F-D3DEB6870AFD}"/>
              </a:ext>
            </a:extLst>
          </p:cNvPr>
          <p:cNvCxnSpPr>
            <a:cxnSpLocks/>
            <a:endCxn id="27" idx="1"/>
          </p:cNvCxnSpPr>
          <p:nvPr/>
        </p:nvCxnSpPr>
        <p:spPr>
          <a:xfrm>
            <a:off x="4481588" y="3593592"/>
            <a:ext cx="1070343"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2536C062-94B8-6E20-566B-4E4CA1ACC692}"/>
              </a:ext>
            </a:extLst>
          </p:cNvPr>
          <p:cNvCxnSpPr>
            <a:cxnSpLocks/>
            <a:stCxn id="27" idx="3"/>
          </p:cNvCxnSpPr>
          <p:nvPr/>
        </p:nvCxnSpPr>
        <p:spPr>
          <a:xfrm flipV="1">
            <a:off x="6596056" y="3593591"/>
            <a:ext cx="799754" cy="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EB66CCD-FBD5-C1B9-DB5E-820F981FDE26}"/>
              </a:ext>
            </a:extLst>
          </p:cNvPr>
          <p:cNvCxnSpPr>
            <a:cxnSpLocks/>
            <a:stCxn id="29" idx="3"/>
            <a:endCxn id="31" idx="1"/>
          </p:cNvCxnSpPr>
          <p:nvPr/>
        </p:nvCxnSpPr>
        <p:spPr>
          <a:xfrm>
            <a:off x="8501398" y="3593592"/>
            <a:ext cx="799751"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D412A63-F077-78B4-47AA-64F5A72625FB}"/>
              </a:ext>
            </a:extLst>
          </p:cNvPr>
          <p:cNvSpPr txBox="1"/>
          <p:nvPr/>
        </p:nvSpPr>
        <p:spPr>
          <a:xfrm>
            <a:off x="3356834" y="5054"/>
            <a:ext cx="1720343"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Convolution</a:t>
            </a:r>
          </a:p>
        </p:txBody>
      </p:sp>
      <p:sp>
        <p:nvSpPr>
          <p:cNvPr id="48" name="TextBox 47">
            <a:extLst>
              <a:ext uri="{FF2B5EF4-FFF2-40B4-BE49-F238E27FC236}">
                <a16:creationId xmlns:a16="http://schemas.microsoft.com/office/drawing/2014/main" id="{64F0DC7F-3CCD-ED1C-59D2-9899525DC8B0}"/>
              </a:ext>
            </a:extLst>
          </p:cNvPr>
          <p:cNvSpPr txBox="1"/>
          <p:nvPr/>
        </p:nvSpPr>
        <p:spPr>
          <a:xfrm>
            <a:off x="5499156" y="5054"/>
            <a:ext cx="1149674"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Pooling</a:t>
            </a:r>
          </a:p>
        </p:txBody>
      </p:sp>
      <p:sp>
        <p:nvSpPr>
          <p:cNvPr id="49" name="TextBox 48">
            <a:extLst>
              <a:ext uri="{FF2B5EF4-FFF2-40B4-BE49-F238E27FC236}">
                <a16:creationId xmlns:a16="http://schemas.microsoft.com/office/drawing/2014/main" id="{43F4906D-3186-ABB7-DBDA-8416AA01DA73}"/>
              </a:ext>
            </a:extLst>
          </p:cNvPr>
          <p:cNvSpPr txBox="1"/>
          <p:nvPr/>
        </p:nvSpPr>
        <p:spPr>
          <a:xfrm>
            <a:off x="7088432" y="5054"/>
            <a:ext cx="1720343"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Convolution</a:t>
            </a:r>
          </a:p>
        </p:txBody>
      </p:sp>
      <p:sp>
        <p:nvSpPr>
          <p:cNvPr id="50" name="TextBox 49">
            <a:extLst>
              <a:ext uri="{FF2B5EF4-FFF2-40B4-BE49-F238E27FC236}">
                <a16:creationId xmlns:a16="http://schemas.microsoft.com/office/drawing/2014/main" id="{6FB1F329-B0B6-0781-B8CF-44A036CBAD1E}"/>
              </a:ext>
            </a:extLst>
          </p:cNvPr>
          <p:cNvSpPr txBox="1"/>
          <p:nvPr/>
        </p:nvSpPr>
        <p:spPr>
          <a:xfrm>
            <a:off x="9266734" y="5054"/>
            <a:ext cx="1149674"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Pooling</a:t>
            </a:r>
          </a:p>
        </p:txBody>
      </p:sp>
    </p:spTree>
    <p:extLst>
      <p:ext uri="{BB962C8B-B14F-4D97-AF65-F5344CB8AC3E}">
        <p14:creationId xmlns:p14="http://schemas.microsoft.com/office/powerpoint/2010/main" val="105591093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6266DE9-67A3-A48C-DD0E-DF914C87428A}"/>
              </a:ext>
            </a:extLst>
          </p:cNvPr>
          <p:cNvSpPr txBox="1"/>
          <p:nvPr/>
        </p:nvSpPr>
        <p:spPr>
          <a:xfrm>
            <a:off x="1722046" y="519422"/>
            <a:ext cx="8747908" cy="461665"/>
          </a:xfrm>
          <a:prstGeom prst="rect">
            <a:avLst/>
          </a:prstGeom>
          <a:noFill/>
        </p:spPr>
        <p:txBody>
          <a:bodyPr wrap="none">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Visual explanation of CNN with Grad-CAM (Selvaraju et al. 2020)</a:t>
            </a:r>
            <a:endParaRPr lang="en-JP" sz="2400" dirty="0">
              <a:latin typeface="CMU SANS SERIF" panose="02000603000000000000" pitchFamily="2" charset="0"/>
              <a:ea typeface="CMU SANS SERIF" panose="02000603000000000000" pitchFamily="2" charset="0"/>
              <a:cs typeface="CMU SANS SERIF" panose="02000603000000000000" pitchFamily="2" charset="0"/>
            </a:endParaRPr>
          </a:p>
        </p:txBody>
      </p:sp>
      <p:pic>
        <p:nvPicPr>
          <p:cNvPr id="10" name="Picture 9">
            <a:extLst>
              <a:ext uri="{FF2B5EF4-FFF2-40B4-BE49-F238E27FC236}">
                <a16:creationId xmlns:a16="http://schemas.microsoft.com/office/drawing/2014/main" id="{54CE8026-52F9-68E9-933C-D0FF66DAFE34}"/>
              </a:ext>
            </a:extLst>
          </p:cNvPr>
          <p:cNvPicPr>
            <a:picLocks noChangeAspect="1"/>
          </p:cNvPicPr>
          <p:nvPr/>
        </p:nvPicPr>
        <p:blipFill rotWithShape="1">
          <a:blip r:embed="rId3"/>
          <a:srcRect l="3236" t="27733" b="32000"/>
          <a:stretch/>
        </p:blipFill>
        <p:spPr>
          <a:xfrm>
            <a:off x="360617" y="1664208"/>
            <a:ext cx="11470767" cy="3621024"/>
          </a:xfrm>
          <a:prstGeom prst="rect">
            <a:avLst/>
          </a:prstGeom>
        </p:spPr>
      </p:pic>
    </p:spTree>
    <p:extLst>
      <p:ext uri="{BB962C8B-B14F-4D97-AF65-F5344CB8AC3E}">
        <p14:creationId xmlns:p14="http://schemas.microsoft.com/office/powerpoint/2010/main" val="12003270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Chart, line chart&#10;&#10;Description automatically generated">
            <a:extLst>
              <a:ext uri="{FF2B5EF4-FFF2-40B4-BE49-F238E27FC236}">
                <a16:creationId xmlns:a16="http://schemas.microsoft.com/office/drawing/2014/main" id="{F4F5D5D3-6B34-035A-09E9-F62654BC6DAC}"/>
              </a:ext>
            </a:extLst>
          </p:cNvPr>
          <p:cNvPicPr>
            <a:picLocks noChangeAspect="1"/>
          </p:cNvPicPr>
          <p:nvPr/>
        </p:nvPicPr>
        <p:blipFill>
          <a:blip r:embed="rId2"/>
          <a:stretch>
            <a:fillRect/>
          </a:stretch>
        </p:blipFill>
        <p:spPr>
          <a:xfrm>
            <a:off x="1324266" y="1172818"/>
            <a:ext cx="9543467" cy="3955150"/>
          </a:xfrm>
          <a:prstGeom prst="rect">
            <a:avLst/>
          </a:prstGeom>
        </p:spPr>
      </p:pic>
      <p:sp>
        <p:nvSpPr>
          <p:cNvPr id="3" name="TextBox 2">
            <a:extLst>
              <a:ext uri="{FF2B5EF4-FFF2-40B4-BE49-F238E27FC236}">
                <a16:creationId xmlns:a16="http://schemas.microsoft.com/office/drawing/2014/main" id="{41704872-E8D2-07F9-0BD2-0FE7839CD164}"/>
              </a:ext>
            </a:extLst>
          </p:cNvPr>
          <p:cNvSpPr txBox="1"/>
          <p:nvPr/>
        </p:nvSpPr>
        <p:spPr>
          <a:xfrm>
            <a:off x="2264663" y="5461303"/>
            <a:ext cx="7662672" cy="923330"/>
          </a:xfrm>
          <a:prstGeom prst="rect">
            <a:avLst/>
          </a:prstGeom>
          <a:noFill/>
        </p:spPr>
        <p:txBody>
          <a:bodyPr wrap="square">
            <a:spAutoFit/>
          </a:bodyPr>
          <a:lstStyle/>
          <a:p>
            <a:r>
              <a:rPr lang="en-US" dirty="0">
                <a:effectLst/>
                <a:latin typeface="CMU SANS SERIF" panose="02000603000000000000" pitchFamily="2" charset="0"/>
                <a:ea typeface="CMU SANS SERIF" panose="02000603000000000000" pitchFamily="2" charset="0"/>
                <a:cs typeface="CMU SANS SERIF" panose="02000603000000000000" pitchFamily="2" charset="0"/>
              </a:rPr>
              <a:t>Liu, J., Y. Tang, Y. Wu, T. Li, Q. Wang, and D. Chen, 2021: Forecasting the Indian Ocean Dipole With Deep Learning Techniques. </a:t>
            </a:r>
            <a:r>
              <a:rPr lang="en-US" i="1" dirty="0">
                <a:effectLst/>
                <a:latin typeface="CMU SANS SERIF" panose="02000603000000000000" pitchFamily="2" charset="0"/>
                <a:ea typeface="CMU SANS SERIF" panose="02000603000000000000" pitchFamily="2" charset="0"/>
                <a:cs typeface="CMU SANS SERIF" panose="02000603000000000000" pitchFamily="2" charset="0"/>
              </a:rPr>
              <a:t>Geophys Res Lett</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a:t>
            </a:r>
            <a:r>
              <a:rPr lang="en-US" b="1" dirty="0">
                <a:effectLst/>
                <a:latin typeface="CMU Sans Serif" panose="02000603000000000000" pitchFamily="2" charset="0"/>
                <a:ea typeface="CMU Sans Serif" panose="02000603000000000000" pitchFamily="2" charset="0"/>
                <a:cs typeface="CMU Sans Serif" panose="02000603000000000000" pitchFamily="2" charset="0"/>
              </a:rPr>
              <a:t>48</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a:t>
            </a:r>
            <a:r>
              <a:rPr lang="en-US" dirty="0">
                <a:effectLst/>
                <a:latin typeface="CMU SANS SERIF" panose="02000603000000000000" pitchFamily="2" charset="0"/>
                <a:ea typeface="CMU SANS SERIF" panose="02000603000000000000" pitchFamily="2" charset="0"/>
                <a:cs typeface="CMU SANS SERIF" panose="02000603000000000000" pitchFamily="2" charset="0"/>
                <a:hlinkClick r:id="rId3"/>
              </a:rPr>
              <a:t>https://doi.org/10.1029/2021GL094407</a:t>
            </a:r>
            <a:r>
              <a:rPr lang="en-US" dirty="0">
                <a:effectLst/>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3259673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able&#10;&#10;Description automatically generated">
            <a:extLst>
              <a:ext uri="{FF2B5EF4-FFF2-40B4-BE49-F238E27FC236}">
                <a16:creationId xmlns:a16="http://schemas.microsoft.com/office/drawing/2014/main" id="{45F9746B-2776-2081-26DA-062CBF4692BE}"/>
              </a:ext>
            </a:extLst>
          </p:cNvPr>
          <p:cNvPicPr>
            <a:picLocks noChangeAspect="1"/>
          </p:cNvPicPr>
          <p:nvPr/>
        </p:nvPicPr>
        <p:blipFill>
          <a:blip r:embed="rId2"/>
          <a:stretch>
            <a:fillRect/>
          </a:stretch>
        </p:blipFill>
        <p:spPr>
          <a:xfrm>
            <a:off x="120745" y="331840"/>
            <a:ext cx="4660191" cy="5057000"/>
          </a:xfrm>
          <a:prstGeom prst="rect">
            <a:avLst/>
          </a:prstGeom>
        </p:spPr>
      </p:pic>
      <p:pic>
        <p:nvPicPr>
          <p:cNvPr id="7" name="Picture 6" descr="Chart, line chart&#10;&#10;Description automatically generated">
            <a:extLst>
              <a:ext uri="{FF2B5EF4-FFF2-40B4-BE49-F238E27FC236}">
                <a16:creationId xmlns:a16="http://schemas.microsoft.com/office/drawing/2014/main" id="{E67C0886-4CCD-61FE-00DE-AD9B0E812B36}"/>
              </a:ext>
            </a:extLst>
          </p:cNvPr>
          <p:cNvPicPr>
            <a:picLocks noChangeAspect="1"/>
          </p:cNvPicPr>
          <p:nvPr/>
        </p:nvPicPr>
        <p:blipFill rotWithShape="1">
          <a:blip r:embed="rId3"/>
          <a:srcRect b="41315"/>
          <a:stretch/>
        </p:blipFill>
        <p:spPr>
          <a:xfrm>
            <a:off x="4972082" y="3302000"/>
            <a:ext cx="7099173" cy="2361381"/>
          </a:xfrm>
          <a:prstGeom prst="rect">
            <a:avLst/>
          </a:prstGeom>
        </p:spPr>
      </p:pic>
      <p:pic>
        <p:nvPicPr>
          <p:cNvPr id="9" name="Picture 8" descr="Chart&#10;&#10;Description automatically generated">
            <a:extLst>
              <a:ext uri="{FF2B5EF4-FFF2-40B4-BE49-F238E27FC236}">
                <a16:creationId xmlns:a16="http://schemas.microsoft.com/office/drawing/2014/main" id="{C25BCD01-4AA7-A56F-CD85-979B7B2CB43D}"/>
              </a:ext>
            </a:extLst>
          </p:cNvPr>
          <p:cNvPicPr>
            <a:picLocks noChangeAspect="1"/>
          </p:cNvPicPr>
          <p:nvPr/>
        </p:nvPicPr>
        <p:blipFill rotWithShape="1">
          <a:blip r:embed="rId4"/>
          <a:srcRect b="29228"/>
          <a:stretch/>
        </p:blipFill>
        <p:spPr>
          <a:xfrm>
            <a:off x="4972083" y="331840"/>
            <a:ext cx="4081666" cy="2839064"/>
          </a:xfrm>
          <a:prstGeom prst="rect">
            <a:avLst/>
          </a:prstGeom>
        </p:spPr>
      </p:pic>
      <p:sp>
        <p:nvSpPr>
          <p:cNvPr id="11" name="TextBox 10">
            <a:extLst>
              <a:ext uri="{FF2B5EF4-FFF2-40B4-BE49-F238E27FC236}">
                <a16:creationId xmlns:a16="http://schemas.microsoft.com/office/drawing/2014/main" id="{FD4E9C2D-7CBB-0417-27AB-E2E921CB33BD}"/>
              </a:ext>
            </a:extLst>
          </p:cNvPr>
          <p:cNvSpPr txBox="1"/>
          <p:nvPr/>
        </p:nvSpPr>
        <p:spPr>
          <a:xfrm>
            <a:off x="1371600" y="5794477"/>
            <a:ext cx="8568813" cy="923330"/>
          </a:xfrm>
          <a:prstGeom prst="rect">
            <a:avLst/>
          </a:prstGeom>
          <a:noFill/>
        </p:spPr>
        <p:txBody>
          <a:bodyPr wrap="square">
            <a:spAutoFit/>
          </a:bodyPr>
          <a:lstStyle/>
          <a:p>
            <a:r>
              <a:rPr lang="en-JP">
                <a:latin typeface="CMU SANS SERIF" panose="02000603000000000000" pitchFamily="2" charset="0"/>
                <a:ea typeface="CMU SANS SERIF" panose="02000603000000000000" pitchFamily="2" charset="0"/>
                <a:cs typeface="CMU SANS SERIF" panose="02000603000000000000" pitchFamily="2" charset="0"/>
              </a:rPr>
              <a:t>Patil, K. R., T. Doi, P. Oettli, J. V. Ratnam, and S. K. Behera, 2021: Improving long-lead predictions of ENSO using convolutional neural networks. CLIVAR Exchanges Special Issue: Advances in Climate Prediction Using Artificial Intelligence, 81, 8–11.</a:t>
            </a:r>
          </a:p>
        </p:txBody>
      </p:sp>
    </p:spTree>
    <p:extLst>
      <p:ext uri="{BB962C8B-B14F-4D97-AF65-F5344CB8AC3E}">
        <p14:creationId xmlns:p14="http://schemas.microsoft.com/office/powerpoint/2010/main" val="215553662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456A99-967F-BC96-0020-71FD2A78B898}"/>
              </a:ext>
            </a:extLst>
          </p:cNvPr>
          <p:cNvSpPr txBox="1"/>
          <p:nvPr/>
        </p:nvSpPr>
        <p:spPr>
          <a:xfrm>
            <a:off x="4142582" y="3013502"/>
            <a:ext cx="3906840" cy="769441"/>
          </a:xfrm>
          <a:prstGeom prst="rect">
            <a:avLst/>
          </a:prstGeom>
          <a:noFill/>
        </p:spPr>
        <p:txBody>
          <a:bodyPr wrap="none" rtlCol="0">
            <a:spAutoFit/>
          </a:bodyPr>
          <a:lstStyle/>
          <a:p>
            <a:pPr algn="ctr"/>
            <a:r>
              <a:rPr lang="en-JP" sz="4400" cap="small">
                <a:latin typeface="CMU Serif Roman" panose="02000603000000000000" pitchFamily="2" charset="0"/>
                <a:ea typeface="CMU Serif Roman" panose="02000603000000000000" pitchFamily="2" charset="0"/>
                <a:cs typeface="CMU Serif Roman" panose="02000603000000000000" pitchFamily="2" charset="0"/>
              </a:rPr>
              <a:t>Some Advices</a:t>
            </a:r>
          </a:p>
        </p:txBody>
      </p:sp>
    </p:spTree>
    <p:extLst>
      <p:ext uri="{BB962C8B-B14F-4D97-AF65-F5344CB8AC3E}">
        <p14:creationId xmlns:p14="http://schemas.microsoft.com/office/powerpoint/2010/main" val="167595014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EBAC65C-94AE-71C1-837E-39A88D2312A7}"/>
              </a:ext>
            </a:extLst>
          </p:cNvPr>
          <p:cNvSpPr txBox="1"/>
          <p:nvPr/>
        </p:nvSpPr>
        <p:spPr>
          <a:xfrm>
            <a:off x="866320" y="542864"/>
            <a:ext cx="8037778" cy="1569660"/>
          </a:xfrm>
          <a:prstGeom prst="rect">
            <a:avLst/>
          </a:prstGeom>
          <a:noFill/>
        </p:spPr>
        <p:txBody>
          <a:bodyPr wrap="none" rtlCol="0">
            <a:spAutoFit/>
          </a:bodyPr>
          <a:lstStyle/>
          <a:p>
            <a:pPr marL="342900" indent="-342900">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Splitting the data to improve the robustness of the model:</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Training subset</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Validation subset</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Evaluation subset</a:t>
            </a:r>
          </a:p>
        </p:txBody>
      </p:sp>
      <p:sp>
        <p:nvSpPr>
          <p:cNvPr id="8" name="TextBox 7">
            <a:extLst>
              <a:ext uri="{FF2B5EF4-FFF2-40B4-BE49-F238E27FC236}">
                <a16:creationId xmlns:a16="http://schemas.microsoft.com/office/drawing/2014/main" id="{FBCED5F5-5518-F2DC-F2D0-53F7F67E0376}"/>
              </a:ext>
            </a:extLst>
          </p:cNvPr>
          <p:cNvSpPr txBox="1"/>
          <p:nvPr/>
        </p:nvSpPr>
        <p:spPr>
          <a:xfrm>
            <a:off x="866320" y="2644169"/>
            <a:ext cx="11166840" cy="1938992"/>
          </a:xfrm>
          <a:prstGeom prst="rect">
            <a:avLst/>
          </a:prstGeom>
          <a:noFill/>
        </p:spPr>
        <p:txBody>
          <a:bodyPr wrap="none" rtlCol="0">
            <a:spAutoFit/>
          </a:bodyPr>
          <a:lstStyle/>
          <a:p>
            <a:pPr marL="342900" indent="-342900">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Modifying the learning strength to reduce the overfitting:</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Reduce the depth of the learner</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Dropout</a:t>
            </a:r>
          </a:p>
          <a:p>
            <a:pPr marL="800100" lvl="1" indent="-342900">
              <a:buFont typeface="Arial" panose="020B0604020202020204" pitchFamily="34" charset="0"/>
              <a:buChar char="•"/>
            </a:pPr>
            <a:r>
              <a:rPr lang="en-JP" sz="2400" i="1">
                <a:latin typeface="CMU SANS SERIF" panose="02000603000000000000" pitchFamily="2" charset="0"/>
                <a:ea typeface="CMU SANS SERIF" panose="02000603000000000000" pitchFamily="2" charset="0"/>
                <a:cs typeface="CMU SANS SERIF" panose="02000603000000000000" pitchFamily="2" charset="0"/>
              </a:rPr>
              <a:t>L</a:t>
            </a:r>
            <a:r>
              <a:rPr lang="en-JP" sz="2400" baseline="-25000">
                <a:latin typeface="CMU SANS SERIF" panose="02000603000000000000" pitchFamily="2" charset="0"/>
                <a:ea typeface="CMU SANS SERIF" panose="02000603000000000000" pitchFamily="2" charset="0"/>
                <a:cs typeface="CMU SANS SERIF" panose="02000603000000000000" pitchFamily="2" charset="0"/>
              </a:rPr>
              <a:t>1</a:t>
            </a:r>
            <a:r>
              <a:rPr lang="en-JP" sz="2400">
                <a:latin typeface="CMU SANS SERIF" panose="02000603000000000000" pitchFamily="2" charset="0"/>
                <a:ea typeface="CMU SANS SERIF" panose="02000603000000000000" pitchFamily="2" charset="0"/>
                <a:cs typeface="CMU SANS SERIF" panose="02000603000000000000" pitchFamily="2" charset="0"/>
              </a:rPr>
              <a:t> and/or </a:t>
            </a:r>
            <a:r>
              <a:rPr lang="en-JP" sz="2400" i="1">
                <a:latin typeface="CMU SANS SERIF" panose="02000603000000000000" pitchFamily="2" charset="0"/>
                <a:ea typeface="CMU SANS SERIF" panose="02000603000000000000" pitchFamily="2" charset="0"/>
                <a:cs typeface="CMU SANS SERIF" panose="02000603000000000000" pitchFamily="2" charset="0"/>
              </a:rPr>
              <a:t>L</a:t>
            </a:r>
            <a:r>
              <a:rPr lang="en-JP" sz="2400" baseline="-25000">
                <a:latin typeface="CMU SANS SERIF" panose="02000603000000000000" pitchFamily="2" charset="0"/>
                <a:ea typeface="CMU SANS SERIF" panose="02000603000000000000" pitchFamily="2" charset="0"/>
                <a:cs typeface="CMU SANS SERIF" panose="02000603000000000000" pitchFamily="2" charset="0"/>
              </a:rPr>
              <a:t>2</a:t>
            </a:r>
            <a:r>
              <a:rPr lang="en-JP" sz="2400">
                <a:latin typeface="CMU SANS SERIF" panose="02000603000000000000" pitchFamily="2" charset="0"/>
                <a:ea typeface="CMU SANS SERIF" panose="02000603000000000000" pitchFamily="2" charset="0"/>
                <a:cs typeface="CMU SANS SERIF" panose="02000603000000000000" pitchFamily="2" charset="0"/>
              </a:rPr>
              <a:t> </a:t>
            </a:r>
            <a:r>
              <a:rPr lang="en-US" sz="2400" dirty="0">
                <a:latin typeface="CMU SANS SERIF" panose="02000603000000000000" pitchFamily="2" charset="0"/>
                <a:ea typeface="CMU SANS SERIF" panose="02000603000000000000" pitchFamily="2" charset="0"/>
                <a:cs typeface="CMU SANS SERIF" panose="02000603000000000000" pitchFamily="2" charset="0"/>
              </a:rPr>
              <a:t>regularization</a:t>
            </a:r>
          </a:p>
          <a:p>
            <a:pPr marL="800100" lvl="1" indent="-342900">
              <a:buFont typeface="Arial" panose="020B0604020202020204" pitchFamily="34" charset="0"/>
              <a:buChar char="•"/>
            </a:pPr>
            <a:r>
              <a:rPr lang="en-US" sz="2400" dirty="0">
                <a:latin typeface="CMU SANS SERIF" panose="02000603000000000000" pitchFamily="2" charset="0"/>
                <a:ea typeface="CMU SANS SERIF" panose="02000603000000000000" pitchFamily="2" charset="0"/>
                <a:cs typeface="CMU SANS SERIF" panose="02000603000000000000" pitchFamily="2" charset="0"/>
              </a:rPr>
              <a:t>During training, comparing the metrics for both training and validation subsets</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5" name="TextBox 4">
            <a:extLst>
              <a:ext uri="{FF2B5EF4-FFF2-40B4-BE49-F238E27FC236}">
                <a16:creationId xmlns:a16="http://schemas.microsoft.com/office/drawing/2014/main" id="{E0C83969-E190-07A4-43FF-5E4D6D506C2D}"/>
              </a:ext>
            </a:extLst>
          </p:cNvPr>
          <p:cNvSpPr txBox="1"/>
          <p:nvPr/>
        </p:nvSpPr>
        <p:spPr>
          <a:xfrm>
            <a:off x="866320" y="5114807"/>
            <a:ext cx="6655989" cy="1200329"/>
          </a:xfrm>
          <a:prstGeom prst="rect">
            <a:avLst/>
          </a:prstGeom>
          <a:noFill/>
        </p:spPr>
        <p:txBody>
          <a:bodyPr wrap="none" rtlCol="0">
            <a:spAutoFit/>
          </a:bodyPr>
          <a:lstStyle/>
          <a:p>
            <a:pPr marL="342900" indent="-342900">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Modifying the hyperparameters:</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Number of filters in the convolution layer(s)</a:t>
            </a:r>
          </a:p>
          <a:p>
            <a:pPr marL="800100" lvl="1" indent="-342900">
              <a:buFont typeface="Arial" panose="020B0604020202020204" pitchFamily="34" charset="0"/>
              <a:buChar char="•"/>
            </a:pPr>
            <a:r>
              <a:rPr lang="en-US" sz="2400" dirty="0">
                <a:latin typeface="CMU SANS SERIF" panose="02000603000000000000" pitchFamily="2" charset="0"/>
                <a:ea typeface="CMU SANS SERIF" panose="02000603000000000000" pitchFamily="2" charset="0"/>
                <a:cs typeface="CMU SANS SERIF" panose="02000603000000000000" pitchFamily="2" charset="0"/>
              </a:rPr>
              <a:t>Number of nodes in the hidden layer(s)</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1591000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91AE00-C7C4-DEDE-D051-41246EFEDCB5}"/>
              </a:ext>
            </a:extLst>
          </p:cNvPr>
          <p:cNvSpPr txBox="1"/>
          <p:nvPr/>
        </p:nvSpPr>
        <p:spPr>
          <a:xfrm>
            <a:off x="4716455" y="3013501"/>
            <a:ext cx="2759090" cy="830997"/>
          </a:xfrm>
          <a:prstGeom prst="rect">
            <a:avLst/>
          </a:prstGeom>
          <a:noFill/>
          <a:ln>
            <a:solidFill>
              <a:schemeClr val="tx1"/>
            </a:solidFill>
          </a:ln>
        </p:spPr>
        <p:txBody>
          <a:bodyPr wrap="none" anchor="ctr" anchorCtr="1">
            <a:spAutoFit/>
          </a:bodyPr>
          <a:lstStyle/>
          <a:p>
            <a:pPr algn="ctr"/>
            <a:r>
              <a:rPr lang="en-US" sz="4800" dirty="0">
                <a:latin typeface="CMU SANS SERIF" panose="02000603000000000000" pitchFamily="2" charset="0"/>
                <a:ea typeface="CMU SANS SERIF" panose="02000603000000000000" pitchFamily="2" charset="0"/>
                <a:cs typeface="CMU SANS SERIF" panose="02000603000000000000" pitchFamily="2" charset="0"/>
              </a:rPr>
              <a:t>Clustering</a:t>
            </a:r>
            <a:endParaRPr lang="en-JP" sz="4800">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3395463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0D9888-19A8-827E-5260-C5487FAEB7B9}"/>
              </a:ext>
            </a:extLst>
          </p:cNvPr>
          <p:cNvSpPr txBox="1"/>
          <p:nvPr/>
        </p:nvSpPr>
        <p:spPr>
          <a:xfrm>
            <a:off x="356191" y="366623"/>
            <a:ext cx="11479618" cy="6124754"/>
          </a:xfrm>
          <a:prstGeom prst="rect">
            <a:avLst/>
          </a:prstGeom>
          <a:noFill/>
        </p:spPr>
        <p:txBody>
          <a:bodyPr wrap="square">
            <a:spAutoFit/>
          </a:bodyPr>
          <a:lstStyle/>
          <a:p>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Climate is characterized by nonlinearity and high dimensionality </a:t>
            </a:r>
          </a:p>
          <a:p>
            <a:endParaRPr lang="en-US" sz="2800" dirty="0">
              <a:effectLst/>
              <a:latin typeface="CMU SANS SERIF" panose="02000603000000000000" pitchFamily="2" charset="0"/>
              <a:ea typeface="CMU SANS SERIF" panose="02000603000000000000" pitchFamily="2" charset="0"/>
              <a:cs typeface="CMU SANS SERIF" panose="02000603000000000000" pitchFamily="2" charset="0"/>
            </a:endParaRPr>
          </a:p>
          <a:p>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Challenges: </a:t>
            </a:r>
          </a:p>
          <a:p>
            <a:pPr marL="457200" indent="-457200">
              <a:buFont typeface="Arial" panose="020B0604020202020204" pitchFamily="34" charset="0"/>
              <a:buChar char="•"/>
            </a:pPr>
            <a:r>
              <a:rPr lang="en-US" sz="2800" dirty="0">
                <a:latin typeface="CMU SANS SERIF" panose="02000603000000000000" pitchFamily="2" charset="0"/>
                <a:ea typeface="CMU SANS SERIF" panose="02000603000000000000" pitchFamily="2" charset="0"/>
                <a:cs typeface="CMU SANS SERIF" panose="02000603000000000000" pitchFamily="2" charset="0"/>
              </a:rPr>
              <a:t>reducing dimensionality of the system, </a:t>
            </a:r>
          </a:p>
          <a:p>
            <a:pPr marL="457200" indent="-457200">
              <a:buFont typeface="Arial" panose="020B0604020202020204" pitchFamily="34" charset="0"/>
              <a:buChar char="•"/>
            </a:pPr>
            <a:r>
              <a:rPr lang="en-US" sz="2800" dirty="0">
                <a:latin typeface="CMU SANS SERIF" panose="02000603000000000000" pitchFamily="2" charset="0"/>
                <a:ea typeface="CMU SANS SERIF" panose="02000603000000000000" pitchFamily="2" charset="0"/>
                <a:cs typeface="CMU SANS SERIF" panose="02000603000000000000" pitchFamily="2" charset="0"/>
              </a:rPr>
              <a:t>finding the most important patterns explaining the variations. </a:t>
            </a:r>
          </a:p>
          <a:p>
            <a:endParaRPr lang="en-US" sz="2800" dirty="0">
              <a:effectLst/>
              <a:latin typeface="CMU SANS SERIF" panose="02000603000000000000" pitchFamily="2" charset="0"/>
              <a:ea typeface="CMU SANS SERIF" panose="02000603000000000000" pitchFamily="2" charset="0"/>
              <a:cs typeface="CMU SANS SERIF" panose="02000603000000000000" pitchFamily="2" charset="0"/>
            </a:endParaRPr>
          </a:p>
          <a:p>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Techniques to extract coherent patterns:</a:t>
            </a:r>
          </a:p>
          <a:p>
            <a:pPr marL="457200" indent="-457200">
              <a:buFont typeface="Arial" panose="020B0604020202020204" pitchFamily="34" charset="0"/>
              <a:buChar char="•"/>
            </a:pPr>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Empirical Orthogonal Functions (EOF)</a:t>
            </a:r>
          </a:p>
          <a:p>
            <a:pPr marL="457200" indent="-457200">
              <a:buFont typeface="Arial" panose="020B0604020202020204" pitchFamily="34" charset="0"/>
              <a:buChar char="•"/>
            </a:pPr>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Singular Value Decomposition (SVD)</a:t>
            </a:r>
          </a:p>
          <a:p>
            <a:pPr marL="457200" indent="-457200">
              <a:buFont typeface="Arial" panose="020B0604020202020204" pitchFamily="34" charset="0"/>
              <a:buChar char="•"/>
            </a:pPr>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Canonical Correlation Analysis (CCA)</a:t>
            </a:r>
          </a:p>
          <a:p>
            <a:pPr marL="457200" indent="-457200">
              <a:buFont typeface="Arial" panose="020B0604020202020204" pitchFamily="34" charset="0"/>
              <a:buChar char="•"/>
            </a:pPr>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Independent Component Analysis (ICA)</a:t>
            </a:r>
          </a:p>
          <a:p>
            <a:pPr marL="457200" indent="-457200">
              <a:buFont typeface="Arial" panose="020B0604020202020204" pitchFamily="34" charset="0"/>
              <a:buChar char="•"/>
            </a:pPr>
            <a:r>
              <a:rPr lang="en-US" sz="2800" i="1" dirty="0">
                <a:latin typeface="CMU SANS SERIF" panose="02000603000000000000" pitchFamily="2" charset="0"/>
                <a:ea typeface="CMU SANS SERIF" panose="02000603000000000000" pitchFamily="2" charset="0"/>
                <a:cs typeface="CMU SANS SERIF" panose="02000603000000000000" pitchFamily="2" charset="0"/>
              </a:rPr>
              <a:t>k</a:t>
            </a:r>
            <a:r>
              <a:rPr lang="en-US" sz="2800" dirty="0">
                <a:latin typeface="CMU SANS SERIF" panose="02000603000000000000" pitchFamily="2" charset="0"/>
                <a:ea typeface="CMU SANS SERIF" panose="02000603000000000000" pitchFamily="2" charset="0"/>
                <a:cs typeface="CMU SANS SERIF" panose="02000603000000000000" pitchFamily="2" charset="0"/>
              </a:rPr>
              <a:t>-means</a:t>
            </a:r>
            <a:endParaRPr lang="en-US" sz="2800" dirty="0">
              <a:effectLst/>
              <a:latin typeface="CMU SANS SERIF" panose="02000603000000000000" pitchFamily="2" charset="0"/>
              <a:ea typeface="CMU SANS SERIF" panose="02000603000000000000" pitchFamily="2" charset="0"/>
              <a:cs typeface="CMU SANS SERIF" panose="02000603000000000000" pitchFamily="2" charset="0"/>
            </a:endParaRPr>
          </a:p>
          <a:p>
            <a:pPr marL="457200" indent="-457200">
              <a:buFont typeface="Arial" panose="020B0604020202020204" pitchFamily="34" charset="0"/>
              <a:buChar char="•"/>
            </a:pPr>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Self-Organizing Map (SOM)</a:t>
            </a:r>
          </a:p>
          <a:p>
            <a:pPr marL="457200" indent="-457200">
              <a:buFont typeface="Arial" panose="020B0604020202020204" pitchFamily="34" charset="0"/>
              <a:buChar char="•"/>
            </a:pPr>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18834155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0D9888-19A8-827E-5260-C5487FAEB7B9}"/>
              </a:ext>
            </a:extLst>
          </p:cNvPr>
          <p:cNvSpPr txBox="1"/>
          <p:nvPr/>
        </p:nvSpPr>
        <p:spPr>
          <a:xfrm>
            <a:off x="356191" y="366623"/>
            <a:ext cx="11479618" cy="6124754"/>
          </a:xfrm>
          <a:prstGeom prst="rect">
            <a:avLst/>
          </a:prstGeom>
          <a:noFill/>
        </p:spPr>
        <p:txBody>
          <a:bodyPr wrap="square">
            <a:spAutoFit/>
          </a:bodyPr>
          <a:lstStyle/>
          <a:p>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Climate is characterized by nonlinearity and high dimensionality </a:t>
            </a:r>
          </a:p>
          <a:p>
            <a:endParaRPr lang="en-US" sz="2800" dirty="0">
              <a:effectLst/>
              <a:latin typeface="CMU SANS SERIF" panose="02000603000000000000" pitchFamily="2" charset="0"/>
              <a:ea typeface="CMU SANS SERIF" panose="02000603000000000000" pitchFamily="2" charset="0"/>
              <a:cs typeface="CMU SANS SERIF" panose="02000603000000000000" pitchFamily="2" charset="0"/>
            </a:endParaRPr>
          </a:p>
          <a:p>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Challenges: </a:t>
            </a:r>
          </a:p>
          <a:p>
            <a:pPr marL="457200" indent="-457200">
              <a:buFont typeface="Arial" panose="020B0604020202020204" pitchFamily="34" charset="0"/>
              <a:buChar char="•"/>
            </a:pPr>
            <a:r>
              <a:rPr lang="en-US" sz="2800" dirty="0">
                <a:latin typeface="CMU SANS SERIF" panose="02000603000000000000" pitchFamily="2" charset="0"/>
                <a:ea typeface="CMU SANS SERIF" panose="02000603000000000000" pitchFamily="2" charset="0"/>
                <a:cs typeface="CMU SANS SERIF" panose="02000603000000000000" pitchFamily="2" charset="0"/>
              </a:rPr>
              <a:t>reducing dimensionality of the system, </a:t>
            </a:r>
          </a:p>
          <a:p>
            <a:pPr marL="457200" indent="-457200">
              <a:buFont typeface="Arial" panose="020B0604020202020204" pitchFamily="34" charset="0"/>
              <a:buChar char="•"/>
            </a:pPr>
            <a:r>
              <a:rPr lang="en-US" sz="2800" dirty="0">
                <a:latin typeface="CMU SANS SERIF" panose="02000603000000000000" pitchFamily="2" charset="0"/>
                <a:ea typeface="CMU SANS SERIF" panose="02000603000000000000" pitchFamily="2" charset="0"/>
                <a:cs typeface="CMU SANS SERIF" panose="02000603000000000000" pitchFamily="2" charset="0"/>
              </a:rPr>
              <a:t>finding the most important patterns explaining the variations. </a:t>
            </a:r>
          </a:p>
          <a:p>
            <a:endParaRPr lang="en-US" sz="2800" dirty="0">
              <a:effectLst/>
              <a:latin typeface="CMU SANS SERIF" panose="02000603000000000000" pitchFamily="2" charset="0"/>
              <a:ea typeface="CMU SANS SERIF" panose="02000603000000000000" pitchFamily="2" charset="0"/>
              <a:cs typeface="CMU SANS SERIF" panose="02000603000000000000" pitchFamily="2" charset="0"/>
            </a:endParaRPr>
          </a:p>
          <a:p>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Techniques to extract coherent patterns:</a:t>
            </a:r>
          </a:p>
          <a:p>
            <a:pPr marL="457200" indent="-457200">
              <a:buFont typeface="Arial" panose="020B0604020202020204" pitchFamily="34" charset="0"/>
              <a:buChar char="•"/>
            </a:pPr>
            <a:r>
              <a:rPr lang="en-US" sz="2800" dirty="0">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Empirical Orthogonal Functions (EOF)</a:t>
            </a:r>
          </a:p>
          <a:p>
            <a:pPr marL="457200" indent="-457200">
              <a:buFont typeface="Arial" panose="020B0604020202020204" pitchFamily="34" charset="0"/>
              <a:buChar char="•"/>
            </a:pPr>
            <a:r>
              <a:rPr lang="en-US" sz="2800" dirty="0">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Singular Value Decomposition (SVD)</a:t>
            </a:r>
          </a:p>
          <a:p>
            <a:pPr marL="457200" indent="-457200">
              <a:buFont typeface="Arial" panose="020B0604020202020204" pitchFamily="34" charset="0"/>
              <a:buChar char="•"/>
            </a:pPr>
            <a:r>
              <a:rPr lang="en-US" sz="2800" dirty="0">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Canonical Correlation Analysis (CCA)</a:t>
            </a:r>
          </a:p>
          <a:p>
            <a:pPr marL="457200" indent="-457200">
              <a:buFont typeface="Arial" panose="020B0604020202020204" pitchFamily="34" charset="0"/>
              <a:buChar char="•"/>
            </a:pPr>
            <a:r>
              <a:rPr lang="en-US" sz="2800" dirty="0">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Independent Component Analysis (ICA)</a:t>
            </a:r>
          </a:p>
          <a:p>
            <a:pPr marL="457200" indent="-457200">
              <a:buFont typeface="Arial" panose="020B0604020202020204" pitchFamily="34" charset="0"/>
              <a:buChar char="•"/>
            </a:pPr>
            <a:r>
              <a:rPr lang="en-US" sz="2800" i="1" dirty="0">
                <a:solidFill>
                  <a:schemeClr val="accent2"/>
                </a:solidFill>
                <a:latin typeface="CMU SANS SERIF" panose="02000603000000000000" pitchFamily="2" charset="0"/>
                <a:ea typeface="CMU SANS SERIF" panose="02000603000000000000" pitchFamily="2" charset="0"/>
                <a:cs typeface="CMU SANS SERIF" panose="02000603000000000000" pitchFamily="2" charset="0"/>
              </a:rPr>
              <a:t>k</a:t>
            </a:r>
            <a:r>
              <a:rPr lang="en-US" sz="2800" dirty="0">
                <a:solidFill>
                  <a:schemeClr val="accent2"/>
                </a:solidFill>
                <a:latin typeface="CMU SANS SERIF" panose="02000603000000000000" pitchFamily="2" charset="0"/>
                <a:ea typeface="CMU SANS SERIF" panose="02000603000000000000" pitchFamily="2" charset="0"/>
                <a:cs typeface="CMU SANS SERIF" panose="02000603000000000000" pitchFamily="2" charset="0"/>
              </a:rPr>
              <a:t>-means</a:t>
            </a:r>
            <a:endParaRPr lang="en-US" sz="2800" dirty="0">
              <a:solidFill>
                <a:schemeClr val="accent2"/>
              </a:solidFill>
              <a:effectLst/>
              <a:latin typeface="CMU SANS SERIF" panose="02000603000000000000" pitchFamily="2" charset="0"/>
              <a:ea typeface="CMU SANS SERIF" panose="02000603000000000000" pitchFamily="2" charset="0"/>
              <a:cs typeface="CMU SANS SERIF" panose="02000603000000000000" pitchFamily="2" charset="0"/>
            </a:endParaRPr>
          </a:p>
          <a:p>
            <a:pPr marL="457200" indent="-457200">
              <a:buFont typeface="Arial" panose="020B0604020202020204" pitchFamily="34" charset="0"/>
              <a:buChar char="•"/>
            </a:pPr>
            <a:r>
              <a:rPr lang="en-US" sz="2800" dirty="0">
                <a:solidFill>
                  <a:schemeClr val="accent2"/>
                </a:solidFill>
                <a:effectLst/>
                <a:latin typeface="CMU SANS SERIF" panose="02000603000000000000" pitchFamily="2" charset="0"/>
                <a:ea typeface="CMU SANS SERIF" panose="02000603000000000000" pitchFamily="2" charset="0"/>
                <a:cs typeface="CMU SANS SERIF" panose="02000603000000000000" pitchFamily="2" charset="0"/>
              </a:rPr>
              <a:t>Self-Organizing Map (SOM)</a:t>
            </a:r>
          </a:p>
          <a:p>
            <a:pPr marL="457200" indent="-457200">
              <a:buFont typeface="Arial" panose="020B0604020202020204" pitchFamily="34" charset="0"/>
              <a:buChar char="•"/>
            </a:pPr>
            <a:r>
              <a:rPr lang="en-US" sz="2800" dirty="0">
                <a:effectLst/>
                <a:latin typeface="CMU SANS SERIF" panose="02000603000000000000" pitchFamily="2" charset="0"/>
                <a:ea typeface="CMU SANS SERIF" panose="02000603000000000000" pitchFamily="2" charset="0"/>
                <a:cs typeface="CMU SANS SERIF" panose="02000603000000000000" pitchFamily="2" charset="0"/>
              </a:rPr>
              <a:t>...</a:t>
            </a:r>
          </a:p>
        </p:txBody>
      </p:sp>
      <p:sp>
        <p:nvSpPr>
          <p:cNvPr id="2" name="Right Brace 1">
            <a:extLst>
              <a:ext uri="{FF2B5EF4-FFF2-40B4-BE49-F238E27FC236}">
                <a16:creationId xmlns:a16="http://schemas.microsoft.com/office/drawing/2014/main" id="{EF8A34C5-EEC6-3077-DEB4-DE93E126E51E}"/>
              </a:ext>
            </a:extLst>
          </p:cNvPr>
          <p:cNvSpPr/>
          <p:nvPr/>
        </p:nvSpPr>
        <p:spPr>
          <a:xfrm>
            <a:off x="5381469" y="5156616"/>
            <a:ext cx="224852" cy="959371"/>
          </a:xfrm>
          <a:prstGeom prst="rightBrace">
            <a:avLst/>
          </a:pr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JP"/>
          </a:p>
        </p:txBody>
      </p:sp>
      <p:sp>
        <p:nvSpPr>
          <p:cNvPr id="3" name="TextBox 2">
            <a:extLst>
              <a:ext uri="{FF2B5EF4-FFF2-40B4-BE49-F238E27FC236}">
                <a16:creationId xmlns:a16="http://schemas.microsoft.com/office/drawing/2014/main" id="{BD2A4D8D-C081-DCE7-674F-C534A793013C}"/>
              </a:ext>
            </a:extLst>
          </p:cNvPr>
          <p:cNvSpPr txBox="1"/>
          <p:nvPr/>
        </p:nvSpPr>
        <p:spPr>
          <a:xfrm>
            <a:off x="5901128" y="5405468"/>
            <a:ext cx="2032929" cy="461665"/>
          </a:xfrm>
          <a:prstGeom prst="rect">
            <a:avLst/>
          </a:prstGeom>
          <a:noFill/>
        </p:spPr>
        <p:txBody>
          <a:bodyPr wrap="none" rtlCol="0">
            <a:spAutoFit/>
          </a:bodyPr>
          <a:lstStyle/>
          <a:p>
            <a:r>
              <a:rPr lang="en-JP" sz="2400" b="1">
                <a:solidFill>
                  <a:schemeClr val="accent2"/>
                </a:solidFill>
                <a:latin typeface="CMU Sans Serif" panose="02000603000000000000" pitchFamily="2" charset="0"/>
                <a:ea typeface="CMU Sans Serif" panose="02000603000000000000" pitchFamily="2" charset="0"/>
                <a:cs typeface="CMU Sans Serif" panose="02000603000000000000" pitchFamily="2" charset="0"/>
              </a:rPr>
              <a:t>Unsupervised</a:t>
            </a:r>
          </a:p>
        </p:txBody>
      </p:sp>
    </p:spTree>
    <p:extLst>
      <p:ext uri="{BB962C8B-B14F-4D97-AF65-F5344CB8AC3E}">
        <p14:creationId xmlns:p14="http://schemas.microsoft.com/office/powerpoint/2010/main" val="2757859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
            <a:extLst>
              <a:ext uri="{FF2B5EF4-FFF2-40B4-BE49-F238E27FC236}">
                <a16:creationId xmlns:a16="http://schemas.microsoft.com/office/drawing/2014/main" id="{43C13699-6609-81E9-AEB6-B128A4D3432D}"/>
              </a:ext>
            </a:extLst>
          </p:cNvPr>
          <p:cNvSpPr/>
          <p:nvPr/>
        </p:nvSpPr>
        <p:spPr>
          <a:xfrm>
            <a:off x="225237" y="0"/>
            <a:ext cx="11741526" cy="682712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1">
              <a:lnSpc>
                <a:spcPct val="100000"/>
              </a:lnSpc>
              <a:spcBef>
                <a:spcPts val="0"/>
              </a:spcBef>
              <a:spcAft>
                <a:spcPts val="598"/>
              </a:spcAft>
              <a:buNone/>
              <a:tabLst/>
            </a:pPr>
            <a:r>
              <a:rPr lang="en-US" sz="2400" b="0" i="0" u="sng" strike="noStrike" kern="1200" dirty="0">
                <a:ln>
                  <a:noFill/>
                </a:ln>
                <a:uFillTx/>
                <a:latin typeface="CMU SANS SERIF" panose="02000603000000000000" pitchFamily="2" charset="0"/>
                <a:ea typeface="CMU SANS SERIF" panose="02000603000000000000" pitchFamily="2" charset="0"/>
                <a:cs typeface="CMU SANS SERIF" panose="02000603000000000000" pitchFamily="2" charset="0"/>
              </a:rPr>
              <a:t>Input data</a:t>
            </a:r>
          </a:p>
          <a:p>
            <a:pPr marL="342900" marR="0" lvl="0" indent="-342900" algn="just" rtl="0" hangingPunct="1">
              <a:lnSpc>
                <a:spcPct val="100000"/>
              </a:lnSpc>
              <a:spcBef>
                <a:spcPts val="0"/>
              </a:spcBef>
              <a:spcAft>
                <a:spcPts val="298"/>
              </a:spcAft>
              <a:buFont typeface="Wingdings" pitchFamily="2" charset="2"/>
              <a:buChar char="Ø"/>
              <a:tabLst/>
            </a:pPr>
            <a:r>
              <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For the period 1980-2009, daily OLR (</a:t>
            </a:r>
            <a:r>
              <a:rPr lang="en-US" sz="2400" b="0" i="1"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Liebmann and Smith 1996</a:t>
            </a:r>
            <a:r>
              <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 filtered with a 20-100-day Lanczos bandpass filter (</a:t>
            </a:r>
            <a:r>
              <a:rPr lang="en-US" sz="2400" b="0" i="1"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Duchon 1979</a:t>
            </a:r>
            <a:r>
              <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 </a:t>
            </a:r>
            <a:r>
              <a:rPr lang="en-US" sz="2400" b="0" i="1"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CLIVAR MJO Workgroup 2009</a:t>
            </a:r>
            <a:r>
              <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 over the tropical region (0 – 360, 17.5°S – 22.5°N),</a:t>
            </a:r>
          </a:p>
          <a:p>
            <a:pPr marL="342900" marR="0" lvl="0" indent="-342900" algn="just" rtl="0" hangingPunct="1">
              <a:lnSpc>
                <a:spcPct val="100000"/>
              </a:lnSpc>
              <a:spcBef>
                <a:spcPts val="0"/>
              </a:spcBef>
              <a:spcAft>
                <a:spcPts val="298"/>
              </a:spcAft>
              <a:buFont typeface="Wingdings" pitchFamily="2" charset="2"/>
              <a:buChar char="Ø"/>
              <a:tabLst/>
            </a:pPr>
            <a:endPar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endParaRPr>
          </a:p>
          <a:p>
            <a:pPr marL="342900" marR="0" lvl="0" indent="-342900" algn="just" rtl="0" hangingPunct="1">
              <a:lnSpc>
                <a:spcPct val="100000"/>
              </a:lnSpc>
              <a:spcBef>
                <a:spcPts val="0"/>
              </a:spcBef>
              <a:spcAft>
                <a:spcPts val="298"/>
              </a:spcAft>
              <a:buFont typeface="Wingdings" pitchFamily="2" charset="2"/>
              <a:buChar char="Ø"/>
              <a:tabLst/>
            </a:pPr>
            <a:endParaRPr lang="en-US" sz="2400" dirty="0">
              <a:latin typeface="CMU SANS SERIF" panose="02000603000000000000" pitchFamily="2" charset="0"/>
              <a:ea typeface="CMU SANS SERIF" panose="02000603000000000000" pitchFamily="2" charset="0"/>
              <a:cs typeface="CMU SANS SERIF" panose="02000603000000000000" pitchFamily="2" charset="0"/>
            </a:endParaRPr>
          </a:p>
          <a:p>
            <a:pPr marL="342900" marR="0" lvl="0" indent="-342900" algn="just" rtl="0" hangingPunct="1">
              <a:lnSpc>
                <a:spcPct val="100000"/>
              </a:lnSpc>
              <a:spcBef>
                <a:spcPts val="0"/>
              </a:spcBef>
              <a:spcAft>
                <a:spcPts val="298"/>
              </a:spcAft>
              <a:buFont typeface="Wingdings" pitchFamily="2" charset="2"/>
              <a:buChar char="Ø"/>
              <a:tabLst/>
            </a:pPr>
            <a:endPar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endParaRPr>
          </a:p>
          <a:p>
            <a:pPr marL="342900" marR="0" lvl="0" indent="-342900" algn="just" rtl="0" hangingPunct="1">
              <a:lnSpc>
                <a:spcPct val="100000"/>
              </a:lnSpc>
              <a:spcBef>
                <a:spcPts val="0"/>
              </a:spcBef>
              <a:spcAft>
                <a:spcPts val="298"/>
              </a:spcAft>
              <a:buFont typeface="Wingdings" pitchFamily="2" charset="2"/>
              <a:buChar char="Ø"/>
              <a:tabLst/>
            </a:pPr>
            <a:endParaRPr lang="en-US" sz="2400" dirty="0">
              <a:latin typeface="CMU SANS SERIF" panose="02000603000000000000" pitchFamily="2" charset="0"/>
              <a:ea typeface="CMU SANS SERIF" panose="02000603000000000000" pitchFamily="2" charset="0"/>
              <a:cs typeface="CMU SANS SERIF" panose="02000603000000000000" pitchFamily="2" charset="0"/>
            </a:endParaRPr>
          </a:p>
          <a:p>
            <a:pPr marL="342900" marR="0" lvl="0" indent="-342900" algn="just" rtl="0" hangingPunct="1">
              <a:lnSpc>
                <a:spcPct val="100000"/>
              </a:lnSpc>
              <a:spcBef>
                <a:spcPts val="0"/>
              </a:spcBef>
              <a:spcAft>
                <a:spcPts val="298"/>
              </a:spcAft>
              <a:buFont typeface="Wingdings" pitchFamily="2" charset="2"/>
              <a:buChar char="Ø"/>
              <a:tabLst/>
            </a:pPr>
            <a:endPar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endParaRPr>
          </a:p>
          <a:p>
            <a:pPr marL="342900" marR="0" lvl="0" indent="-342900" algn="just" rtl="0" hangingPunct="1">
              <a:lnSpc>
                <a:spcPct val="100000"/>
              </a:lnSpc>
              <a:spcBef>
                <a:spcPts val="0"/>
              </a:spcBef>
              <a:spcAft>
                <a:spcPts val="298"/>
              </a:spcAft>
              <a:buFont typeface="Wingdings" pitchFamily="2" charset="2"/>
              <a:buChar char="Ø"/>
              <a:tabLst/>
            </a:pPr>
            <a:r>
              <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5-day anomalies from January to December (73 pentads) x 30 years,</a:t>
            </a:r>
          </a:p>
          <a:p>
            <a:pPr marL="342900" marR="0" lvl="0" indent="-342900" algn="just" rtl="0" hangingPunct="1">
              <a:lnSpc>
                <a:spcPct val="100000"/>
              </a:lnSpc>
              <a:spcBef>
                <a:spcPts val="0"/>
              </a:spcBef>
              <a:spcAft>
                <a:spcPts val="298"/>
              </a:spcAft>
              <a:buFont typeface="Wingdings" pitchFamily="2" charset="2"/>
              <a:buChar char="Ø"/>
              <a:tabLst/>
            </a:pPr>
            <a:endParaRPr lang="en-US" sz="2400" dirty="0">
              <a:latin typeface="CMU SANS SERIF" panose="02000603000000000000" pitchFamily="2" charset="0"/>
              <a:ea typeface="CMU SANS SERIF" panose="02000603000000000000" pitchFamily="2" charset="0"/>
              <a:cs typeface="CMU SANS SERIF" panose="02000603000000000000" pitchFamily="2" charset="0"/>
            </a:endParaRPr>
          </a:p>
          <a:p>
            <a:pPr marL="342900" marR="0" lvl="0" indent="-342900" algn="just" rtl="0" hangingPunct="1">
              <a:lnSpc>
                <a:spcPct val="100000"/>
              </a:lnSpc>
              <a:spcBef>
                <a:spcPts val="0"/>
              </a:spcBef>
              <a:spcAft>
                <a:spcPts val="298"/>
              </a:spcAft>
              <a:buFont typeface="Wingdings" pitchFamily="2" charset="2"/>
              <a:buChar char="Ø"/>
              <a:tabLst/>
            </a:pPr>
            <a:endPar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endParaRPr>
          </a:p>
          <a:p>
            <a:pPr marL="342900" marR="0" lvl="0" indent="-342900" algn="just" rtl="0" hangingPunct="1">
              <a:lnSpc>
                <a:spcPct val="100000"/>
              </a:lnSpc>
              <a:spcBef>
                <a:spcPts val="0"/>
              </a:spcBef>
              <a:spcAft>
                <a:spcPts val="298"/>
              </a:spcAft>
              <a:buFont typeface="Wingdings" pitchFamily="2" charset="2"/>
              <a:buChar char="Ø"/>
              <a:tabLst/>
            </a:pPr>
            <a:endParaRPr lang="en-US" sz="2400" dirty="0">
              <a:latin typeface="CMU SANS SERIF" panose="02000603000000000000" pitchFamily="2" charset="0"/>
              <a:ea typeface="CMU SANS SERIF" panose="02000603000000000000" pitchFamily="2" charset="0"/>
              <a:cs typeface="CMU SANS SERIF" panose="02000603000000000000" pitchFamily="2" charset="0"/>
            </a:endParaRPr>
          </a:p>
          <a:p>
            <a:pPr marR="0" lvl="0" algn="just" rtl="0" hangingPunct="1">
              <a:lnSpc>
                <a:spcPct val="100000"/>
              </a:lnSpc>
              <a:spcBef>
                <a:spcPts val="0"/>
              </a:spcBef>
              <a:spcAft>
                <a:spcPts val="298"/>
              </a:spcAft>
              <a:tabLst/>
            </a:pPr>
            <a:endPar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endParaRPr>
          </a:p>
          <a:p>
            <a:pPr marL="342900" lvl="0" indent="-342900" algn="just">
              <a:spcAft>
                <a:spcPts val="298"/>
              </a:spcAft>
              <a:buFont typeface="Wingdings" pitchFamily="2" charset="2"/>
              <a:buChar char="Ø"/>
            </a:pPr>
            <a:r>
              <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As a result, a matrix consisting of </a:t>
            </a:r>
            <a:r>
              <a:rPr lang="en-US" sz="2400" dirty="0">
                <a:latin typeface="CMU SANS SERIF" panose="02000603000000000000" pitchFamily="2" charset="0"/>
                <a:ea typeface="CMU SANS SERIF" panose="02000603000000000000" pitchFamily="2" charset="0"/>
                <a:cs typeface="CMU SANS SERIF" panose="02000603000000000000" pitchFamily="2" charset="0"/>
              </a:rPr>
              <a:t>2190 pentads of data and 2448 </a:t>
            </a:r>
            <a:r>
              <a:rPr lang="en-US" sz="24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grid points.</a:t>
            </a:r>
          </a:p>
        </p:txBody>
      </p:sp>
      <p:pic>
        <p:nvPicPr>
          <p:cNvPr id="7" name="Picture 1">
            <a:extLst>
              <a:ext uri="{FF2B5EF4-FFF2-40B4-BE49-F238E27FC236}">
                <a16:creationId xmlns:a16="http://schemas.microsoft.com/office/drawing/2014/main" id="{1919CE32-8811-2651-4727-FB6DDFEAE641}"/>
              </a:ext>
            </a:extLst>
          </p:cNvPr>
          <p:cNvPicPr>
            <a:picLocks noChangeAspect="1"/>
          </p:cNvPicPr>
          <p:nvPr/>
        </p:nvPicPr>
        <p:blipFill>
          <a:blip r:embed="rId3">
            <a:lum/>
            <a:alphaModFix/>
          </a:blip>
          <a:srcRect/>
          <a:stretch>
            <a:fillRect/>
          </a:stretch>
        </p:blipFill>
        <p:spPr>
          <a:xfrm>
            <a:off x="124865" y="1892595"/>
            <a:ext cx="11942270" cy="1635405"/>
          </a:xfrm>
          <a:prstGeom prst="rect">
            <a:avLst/>
          </a:prstGeom>
          <a:noFill/>
          <a:ln>
            <a:noFill/>
          </a:ln>
        </p:spPr>
      </p:pic>
      <p:pic>
        <p:nvPicPr>
          <p:cNvPr id="8" name="Picture 7">
            <a:extLst>
              <a:ext uri="{FF2B5EF4-FFF2-40B4-BE49-F238E27FC236}">
                <a16:creationId xmlns:a16="http://schemas.microsoft.com/office/drawing/2014/main" id="{1289BEAB-5653-5A43-4C78-6C89906276DE}"/>
              </a:ext>
            </a:extLst>
          </p:cNvPr>
          <p:cNvPicPr>
            <a:picLocks noChangeAspect="1"/>
          </p:cNvPicPr>
          <p:nvPr/>
        </p:nvPicPr>
        <p:blipFill>
          <a:blip r:embed="rId4">
            <a:lum/>
            <a:alphaModFix/>
          </a:blip>
          <a:srcRect/>
          <a:stretch>
            <a:fillRect/>
          </a:stretch>
        </p:blipFill>
        <p:spPr>
          <a:xfrm>
            <a:off x="1191000" y="4586298"/>
            <a:ext cx="9810000" cy="1634400"/>
          </a:xfrm>
          <a:prstGeom prst="rect">
            <a:avLst/>
          </a:prstGeom>
          <a:noFill/>
          <a:ln>
            <a:noFill/>
          </a:ln>
        </p:spPr>
      </p:pic>
    </p:spTree>
    <p:extLst>
      <p:ext uri="{BB962C8B-B14F-4D97-AF65-F5344CB8AC3E}">
        <p14:creationId xmlns:p14="http://schemas.microsoft.com/office/powerpoint/2010/main" val="303301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1DC07F-5A6C-AFEC-F087-2D7DEBE28B74}"/>
              </a:ext>
            </a:extLst>
          </p:cNvPr>
          <p:cNvSpPr txBox="1"/>
          <p:nvPr/>
        </p:nvSpPr>
        <p:spPr>
          <a:xfrm>
            <a:off x="291214" y="2044006"/>
            <a:ext cx="11609572" cy="2769989"/>
          </a:xfrm>
          <a:prstGeom prst="rect">
            <a:avLst/>
          </a:prstGeom>
          <a:noFill/>
        </p:spPr>
        <p:txBody>
          <a:bodyPr wrap="square">
            <a:spAutoFit/>
          </a:bodyPr>
          <a:lstStyle/>
          <a:p>
            <a:pPr marL="457200" indent="-457200">
              <a:spcAft>
                <a:spcPts val="1200"/>
              </a:spcAft>
              <a:buFont typeface="Wingdings" pitchFamily="2" charset="2"/>
              <a:buChar char="Ø"/>
            </a:pP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Unsupervised vector quantization, used to produce a low-dimensional representation of high-dimensional datasets</a:t>
            </a:r>
          </a:p>
          <a:p>
            <a:pPr marL="457200" indent="-457200">
              <a:spcAft>
                <a:spcPts val="1200"/>
              </a:spcAft>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rPr>
              <a:t>Several description of an algorithmic clustering </a:t>
            </a: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in the 1950’s by different independent researches</a:t>
            </a:r>
          </a:p>
          <a:p>
            <a:pPr marL="457200" indent="-457200">
              <a:spcAft>
                <a:spcPts val="1200"/>
              </a:spcAft>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rPr>
              <a:t>Official first</a:t>
            </a: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 description by </a:t>
            </a:r>
            <a:r>
              <a:rPr lang="en-US" sz="2400" i="1" dirty="0">
                <a:effectLst/>
                <a:latin typeface="CMU SANS SERIF" panose="02000603000000000000" pitchFamily="2" charset="0"/>
                <a:ea typeface="CMU SANS SERIF" panose="02000603000000000000" pitchFamily="2" charset="0"/>
                <a:cs typeface="CMU SANS SERIF" panose="02000603000000000000" pitchFamily="2" charset="0"/>
              </a:rPr>
              <a:t>H. Steinhaus</a:t>
            </a: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 in 1956</a:t>
            </a:r>
          </a:p>
          <a:p>
            <a:pPr marL="457200" indent="-457200">
              <a:spcAft>
                <a:spcPts val="1200"/>
              </a:spcAft>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rPr>
              <a:t>Term ”</a:t>
            </a:r>
            <a:r>
              <a:rPr lang="en-US" sz="2400" i="1" dirty="0">
                <a:latin typeface="CMU SANS SERIF" panose="02000603000000000000" pitchFamily="2" charset="0"/>
                <a:ea typeface="CMU SANS SERIF" panose="02000603000000000000" pitchFamily="2" charset="0"/>
                <a:cs typeface="CMU SANS SERIF" panose="02000603000000000000" pitchFamily="2" charset="0"/>
              </a:rPr>
              <a:t>k</a:t>
            </a:r>
            <a:r>
              <a:rPr lang="en-US" sz="2400" dirty="0">
                <a:latin typeface="CMU SANS SERIF" panose="02000603000000000000" pitchFamily="2" charset="0"/>
                <a:ea typeface="CMU SANS SERIF" panose="02000603000000000000" pitchFamily="2" charset="0"/>
                <a:cs typeface="CMU SANS SERIF" panose="02000603000000000000" pitchFamily="2" charset="0"/>
              </a:rPr>
              <a:t>-means” coined in 196</a:t>
            </a:r>
            <a:r>
              <a:rPr lang="en-US" altLang="ja-JP" sz="2400" dirty="0">
                <a:latin typeface="CMU SANS SERIF" panose="02000603000000000000" pitchFamily="2" charset="0"/>
                <a:ea typeface="CMU SANS SERIF" panose="02000603000000000000" pitchFamily="2" charset="0"/>
                <a:cs typeface="CMU SANS SERIF" panose="02000603000000000000" pitchFamily="2" charset="0"/>
              </a:rPr>
              <a:t>7 by </a:t>
            </a:r>
            <a:r>
              <a:rPr lang="en-US" altLang="ja-JP" sz="2400" i="1" dirty="0">
                <a:latin typeface="CMU SANS SERIF" panose="02000603000000000000" pitchFamily="2" charset="0"/>
                <a:ea typeface="CMU SANS SERIF" panose="02000603000000000000" pitchFamily="2" charset="0"/>
                <a:cs typeface="CMU SANS SERIF" panose="02000603000000000000" pitchFamily="2" charset="0"/>
              </a:rPr>
              <a:t>J. MacQueen</a:t>
            </a:r>
            <a:endParaRPr lang="en-US" sz="2400" i="1" dirty="0">
              <a:effectLst/>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23310445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46CF4C44-235B-2446-C4E9-F605ABB104C8}"/>
              </a:ext>
            </a:extLst>
          </p:cNvPr>
          <p:cNvSpPr/>
          <p:nvPr/>
        </p:nvSpPr>
        <p:spPr>
          <a:xfrm>
            <a:off x="476476" y="181726"/>
            <a:ext cx="10159361" cy="134100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0">
            <a:spAutoFit/>
          </a:bodyPr>
          <a:lstStyle/>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Deciding the number of classes,</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Initializing to random centers,</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dirty="0">
                <a:latin typeface="CMU Sans Serif" pitchFamily="34"/>
                <a:ea typeface="Arial Unicode MS" pitchFamily="2"/>
                <a:cs typeface="Arial Unicode MS" pitchFamily="2"/>
              </a:rPr>
              <a:t>Minimizing the intra-class variance and maximizing the inter-class variance</a:t>
            </a:r>
            <a:endParaRPr lang="en-US" sz="2400" b="0" i="0" u="none" strike="noStrike" kern="1200" dirty="0">
              <a:ln>
                <a:noFill/>
              </a:ln>
              <a:latin typeface="CMU Sans Serif" pitchFamily="34"/>
              <a:ea typeface="Arial Unicode MS" pitchFamily="2"/>
              <a:cs typeface="Arial Unicode MS" pitchFamily="2"/>
            </a:endParaRPr>
          </a:p>
        </p:txBody>
      </p:sp>
      <p:pic>
        <p:nvPicPr>
          <p:cNvPr id="3" name="Picture 2">
            <a:extLst>
              <a:ext uri="{FF2B5EF4-FFF2-40B4-BE49-F238E27FC236}">
                <a16:creationId xmlns:a16="http://schemas.microsoft.com/office/drawing/2014/main" id="{B4E69F56-2388-D00B-8562-CF53A0688CAE}"/>
              </a:ext>
            </a:extLst>
          </p:cNvPr>
          <p:cNvPicPr>
            <a:picLocks noChangeAspect="1"/>
          </p:cNvPicPr>
          <p:nvPr/>
        </p:nvPicPr>
        <p:blipFill>
          <a:blip r:embed="rId3"/>
          <a:stretch>
            <a:fillRect/>
          </a:stretch>
        </p:blipFill>
        <p:spPr>
          <a:xfrm>
            <a:off x="1672073" y="1682818"/>
            <a:ext cx="3757394" cy="2850336"/>
          </a:xfrm>
          <a:prstGeom prst="rect">
            <a:avLst/>
          </a:prstGeom>
        </p:spPr>
      </p:pic>
      <p:pic>
        <p:nvPicPr>
          <p:cNvPr id="6" name="Picture 5">
            <a:extLst>
              <a:ext uri="{FF2B5EF4-FFF2-40B4-BE49-F238E27FC236}">
                <a16:creationId xmlns:a16="http://schemas.microsoft.com/office/drawing/2014/main" id="{955EB9BE-E92A-4CE9-D785-5FB4FB4C18BA}"/>
              </a:ext>
            </a:extLst>
          </p:cNvPr>
          <p:cNvPicPr>
            <a:picLocks noChangeAspect="1"/>
          </p:cNvPicPr>
          <p:nvPr/>
        </p:nvPicPr>
        <p:blipFill>
          <a:blip r:embed="rId4"/>
          <a:stretch>
            <a:fillRect/>
          </a:stretch>
        </p:blipFill>
        <p:spPr>
          <a:xfrm>
            <a:off x="6802470" y="1682818"/>
            <a:ext cx="3757395" cy="2850336"/>
          </a:xfrm>
          <a:prstGeom prst="rect">
            <a:avLst/>
          </a:prstGeom>
        </p:spPr>
      </p:pic>
      <p:cxnSp>
        <p:nvCxnSpPr>
          <p:cNvPr id="8" name="Straight Arrow Connector 7">
            <a:extLst>
              <a:ext uri="{FF2B5EF4-FFF2-40B4-BE49-F238E27FC236}">
                <a16:creationId xmlns:a16="http://schemas.microsoft.com/office/drawing/2014/main" id="{3886484D-ECDB-D008-12E4-A8599C646600}"/>
              </a:ext>
            </a:extLst>
          </p:cNvPr>
          <p:cNvCxnSpPr>
            <a:cxnSpLocks/>
            <a:stCxn id="3" idx="3"/>
            <a:endCxn id="6" idx="1"/>
          </p:cNvCxnSpPr>
          <p:nvPr/>
        </p:nvCxnSpPr>
        <p:spPr>
          <a:xfrm>
            <a:off x="5429467" y="3107986"/>
            <a:ext cx="1373003"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9" name="Table 4">
            <a:extLst>
              <a:ext uri="{FF2B5EF4-FFF2-40B4-BE49-F238E27FC236}">
                <a16:creationId xmlns:a16="http://schemas.microsoft.com/office/drawing/2014/main" id="{B13CFC84-C5A6-D930-5916-6B7BAD3D7D51}"/>
              </a:ext>
            </a:extLst>
          </p:cNvPr>
          <p:cNvGraphicFramePr>
            <a:graphicFrameLocks noGrp="1"/>
          </p:cNvGraphicFramePr>
          <p:nvPr>
            <p:extLst>
              <p:ext uri="{D42A27DB-BD31-4B8C-83A1-F6EECF244321}">
                <p14:modId xmlns:p14="http://schemas.microsoft.com/office/powerpoint/2010/main" val="3096851161"/>
              </p:ext>
            </p:extLst>
          </p:nvPr>
        </p:nvGraphicFramePr>
        <p:xfrm>
          <a:off x="3305657" y="4677739"/>
          <a:ext cx="5580686" cy="2016760"/>
        </p:xfrm>
        <a:graphic>
          <a:graphicData uri="http://schemas.openxmlformats.org/drawingml/2006/table">
            <a:tbl>
              <a:tblPr firstRow="1" bandRow="1">
                <a:tableStyleId>{21E4AEA4-8DFA-4A89-87EB-49C32662AFE0}</a:tableStyleId>
              </a:tblPr>
              <a:tblGrid>
                <a:gridCol w="1582826">
                  <a:extLst>
                    <a:ext uri="{9D8B030D-6E8A-4147-A177-3AD203B41FA5}">
                      <a16:colId xmlns:a16="http://schemas.microsoft.com/office/drawing/2014/main" val="4032195393"/>
                    </a:ext>
                  </a:extLst>
                </a:gridCol>
                <a:gridCol w="3997860">
                  <a:extLst>
                    <a:ext uri="{9D8B030D-6E8A-4147-A177-3AD203B41FA5}">
                      <a16:colId xmlns:a16="http://schemas.microsoft.com/office/drawing/2014/main" val="781801590"/>
                    </a:ext>
                  </a:extLst>
                </a:gridCol>
              </a:tblGrid>
              <a:tr h="370840">
                <a:tc>
                  <a:txBody>
                    <a:bodyPr/>
                    <a:lstStyle/>
                    <a:p>
                      <a:endParaRPr lang="en-JP" dirty="0"/>
                    </a:p>
                  </a:txBody>
                  <a:tcPr/>
                </a:tc>
                <a:tc>
                  <a:txBody>
                    <a:bodyPr/>
                    <a:lstStyle/>
                    <a:p>
                      <a:endParaRPr lang="en-JP"/>
                    </a:p>
                  </a:txBody>
                  <a:tcPr/>
                </a:tc>
                <a:extLst>
                  <a:ext uri="{0D108BD9-81ED-4DB2-BD59-A6C34878D82A}">
                    <a16:rowId xmlns:a16="http://schemas.microsoft.com/office/drawing/2014/main" val="1295427383"/>
                  </a:ext>
                </a:extLst>
              </a:tr>
              <a:tr h="370840">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Algorithm</a:t>
                      </a:r>
                    </a:p>
                  </a:txBody>
                  <a:tcPr/>
                </a:tc>
                <a:tc>
                  <a:txBody>
                    <a:bodyPr/>
                    <a:lstStyle/>
                    <a:p>
                      <a:pPr marL="285750" indent="-285750">
                        <a:buFont typeface="Arial" panose="020B0604020202020204" pitchFamily="34" charset="0"/>
                        <a:buChar char="•"/>
                      </a:pPr>
                      <a:r>
                        <a:rPr lang="en-US" sz="2400" kern="1200" dirty="0">
                          <a:solidFill>
                            <a:schemeClr val="dk1"/>
                          </a:solidFill>
                          <a:effectLst/>
                          <a:latin typeface="CMU SANS SERIF" panose="02000603000000000000" pitchFamily="2" charset="0"/>
                          <a:ea typeface="CMU SANS SERIF" panose="02000603000000000000" pitchFamily="2" charset="0"/>
                          <a:cs typeface="CMU SANS SERIF" panose="02000603000000000000" pitchFamily="2" charset="0"/>
                        </a:rPr>
                        <a:t>Lloyd/Forgy</a:t>
                      </a:r>
                    </a:p>
                    <a:p>
                      <a:pPr marL="285750" indent="-285750">
                        <a:buFont typeface="Arial" panose="020B0604020202020204" pitchFamily="34" charset="0"/>
                        <a:buChar char="•"/>
                      </a:pPr>
                      <a:r>
                        <a:rPr lang="en-US" sz="2400" kern="1200" dirty="0">
                          <a:solidFill>
                            <a:schemeClr val="dk1"/>
                          </a:solidFill>
                          <a:effectLst/>
                          <a:latin typeface="CMU SANS SERIF" panose="02000603000000000000" pitchFamily="2" charset="0"/>
                          <a:ea typeface="CMU SANS SERIF" panose="02000603000000000000" pitchFamily="2" charset="0"/>
                          <a:cs typeface="CMU SANS SERIF" panose="02000603000000000000" pitchFamily="2" charset="0"/>
                        </a:rPr>
                        <a:t>MacQueen</a:t>
                      </a:r>
                    </a:p>
                    <a:p>
                      <a:pPr marL="285750" indent="-285750">
                        <a:buFont typeface="Arial" panose="020B0604020202020204" pitchFamily="34" charset="0"/>
                        <a:buChar char="•"/>
                      </a:pPr>
                      <a:r>
                        <a:rPr lang="en-US" sz="2400" kern="1200" dirty="0">
                          <a:solidFill>
                            <a:schemeClr val="dk1"/>
                          </a:solidFill>
                          <a:effectLst/>
                          <a:latin typeface="CMU SANS SERIF" panose="02000603000000000000" pitchFamily="2" charset="0"/>
                          <a:ea typeface="CMU SANS SERIF" panose="02000603000000000000" pitchFamily="2" charset="0"/>
                          <a:cs typeface="CMU SANS SERIF" panose="02000603000000000000" pitchFamily="2" charset="0"/>
                        </a:rPr>
                        <a:t>Hartigan-Wong</a:t>
                      </a:r>
                      <a:r>
                        <a:rPr lang="en-US" sz="2400" dirty="0">
                          <a:latin typeface="CMU SANS SERIF" panose="02000603000000000000" pitchFamily="2" charset="0"/>
                          <a:ea typeface="CMU SANS SERIF" panose="02000603000000000000" pitchFamily="2" charset="0"/>
                          <a:cs typeface="CMU SANS SERIF" panose="02000603000000000000" pitchFamily="2" charset="0"/>
                        </a:rPr>
                        <a:t> </a:t>
                      </a:r>
                      <a:endParaRPr lang="en-JP" sz="2400" dirty="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3176353238"/>
                  </a:ext>
                </a:extLst>
              </a:tr>
              <a:tr h="370840">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k</a:t>
                      </a:r>
                    </a:p>
                  </a:txBody>
                  <a:tcPr/>
                </a:tc>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Number of clusters</a:t>
                      </a:r>
                    </a:p>
                  </a:txBody>
                  <a:tcPr/>
                </a:tc>
                <a:extLst>
                  <a:ext uri="{0D108BD9-81ED-4DB2-BD59-A6C34878D82A}">
                    <a16:rowId xmlns:a16="http://schemas.microsoft.com/office/drawing/2014/main" val="3932434874"/>
                  </a:ext>
                </a:extLst>
              </a:tr>
            </a:tbl>
          </a:graphicData>
        </a:graphic>
      </p:graphicFrame>
    </p:spTree>
    <p:extLst>
      <p:ext uri="{BB962C8B-B14F-4D97-AF65-F5344CB8AC3E}">
        <p14:creationId xmlns:p14="http://schemas.microsoft.com/office/powerpoint/2010/main" val="2372919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46CF4C44-235B-2446-C4E9-F605ABB104C8}"/>
              </a:ext>
            </a:extLst>
          </p:cNvPr>
          <p:cNvSpPr/>
          <p:nvPr/>
        </p:nvSpPr>
        <p:spPr>
          <a:xfrm>
            <a:off x="476476" y="181726"/>
            <a:ext cx="10159361" cy="134100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0">
            <a:spAutoFit/>
          </a:bodyPr>
          <a:lstStyle/>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Deciding the number of classes,</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Initializing to random centers,</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dirty="0">
                <a:latin typeface="CMU Sans Serif" pitchFamily="34"/>
                <a:ea typeface="Arial Unicode MS" pitchFamily="2"/>
                <a:cs typeface="Arial Unicode MS" pitchFamily="2"/>
              </a:rPr>
              <a:t>Minimizing the intra-class variance and maximizing the inter-class variance</a:t>
            </a:r>
            <a:endParaRPr lang="en-US" sz="2400" b="0" i="0" u="none" strike="noStrike" kern="1200" dirty="0">
              <a:ln>
                <a:noFill/>
              </a:ln>
              <a:latin typeface="CMU Sans Serif" pitchFamily="34"/>
              <a:ea typeface="Arial Unicode MS" pitchFamily="2"/>
              <a:cs typeface="Arial Unicode MS" pitchFamily="2"/>
            </a:endParaRPr>
          </a:p>
        </p:txBody>
      </p:sp>
      <p:sp>
        <p:nvSpPr>
          <p:cNvPr id="2" name="Rectangle 1">
            <a:extLst>
              <a:ext uri="{FF2B5EF4-FFF2-40B4-BE49-F238E27FC236}">
                <a16:creationId xmlns:a16="http://schemas.microsoft.com/office/drawing/2014/main" id="{E2EF056A-6806-9CD3-240C-42C499E98CB4}"/>
              </a:ext>
            </a:extLst>
          </p:cNvPr>
          <p:cNvSpPr/>
          <p:nvPr/>
        </p:nvSpPr>
        <p:spPr>
          <a:xfrm>
            <a:off x="1046380" y="2634717"/>
            <a:ext cx="10099240" cy="2031325"/>
          </a:xfrm>
          <a:prstGeom prst="rect">
            <a:avLst/>
          </a:prstGeom>
          <a:noFill/>
          <a:ln>
            <a:noFill/>
          </a:ln>
        </p:spPr>
        <p:txBody>
          <a:bodyPr wrap="none">
            <a:spAutoFit/>
          </a:bodyPr>
          <a:lstStyle/>
          <a:p>
            <a:r>
              <a:rPr lang="en-JP">
                <a:latin typeface="Fira Code" pitchFamily="49" charset="0"/>
                <a:ea typeface="Fira Code" pitchFamily="49" charset="0"/>
                <a:cs typeface="Fira Code" pitchFamily="49" charset="0"/>
              </a:rPr>
              <a:t>km.out &lt;- kmeans(</a:t>
            </a:r>
          </a:p>
          <a:p>
            <a:r>
              <a:rPr lang="en-JP">
                <a:latin typeface="Fira Code" pitchFamily="49" charset="0"/>
                <a:ea typeface="Fira Code" pitchFamily="49" charset="0"/>
                <a:cs typeface="Fira Code" pitchFamily="49" charset="0"/>
              </a:rPr>
              <a:t>	x = OLR, 								</a:t>
            </a:r>
            <a:r>
              <a:rPr lang="en-JP">
                <a:latin typeface="CMU SANS SERIF" panose="02000603000000000000" pitchFamily="2" charset="0"/>
                <a:ea typeface="CMU SANS SERIF" panose="02000603000000000000" pitchFamily="2" charset="0"/>
                <a:cs typeface="CMU SANS SERIF" panose="02000603000000000000" pitchFamily="2" charset="0"/>
              </a:rPr>
              <a:t># Matrix of data to cluster (time x space)</a:t>
            </a:r>
          </a:p>
          <a:p>
            <a:r>
              <a:rPr lang="en-JP">
                <a:latin typeface="Fira Code" pitchFamily="49" charset="0"/>
                <a:ea typeface="Fira Code" pitchFamily="49" charset="0"/>
                <a:cs typeface="Fira Code" pitchFamily="49" charset="0"/>
              </a:rPr>
              <a:t>	centers = n.centers,				</a:t>
            </a:r>
            <a:r>
              <a:rPr lang="en-JP">
                <a:latin typeface="CMU SANS SERIF" panose="02000603000000000000" pitchFamily="2" charset="0"/>
                <a:ea typeface="CMU SANS SERIF" panose="02000603000000000000" pitchFamily="2" charset="0"/>
                <a:cs typeface="CMU SANS SERIF" panose="02000603000000000000" pitchFamily="2" charset="0"/>
              </a:rPr>
              <a:t># Number of centers/clusters</a:t>
            </a:r>
          </a:p>
          <a:p>
            <a:r>
              <a:rPr lang="en-JP">
                <a:latin typeface="Fira Code" pitchFamily="49" charset="0"/>
                <a:ea typeface="Fira Code" pitchFamily="49" charset="0"/>
                <a:cs typeface="Fira Code" pitchFamily="49" charset="0"/>
              </a:rPr>
              <a:t>	iter.max = 500, 						</a:t>
            </a:r>
            <a:r>
              <a:rPr lang="en-JP">
                <a:latin typeface="CMU SANS SERIF" panose="02000603000000000000" pitchFamily="2" charset="0"/>
                <a:ea typeface="CMU SANS SERIF" panose="02000603000000000000" pitchFamily="2" charset="0"/>
                <a:cs typeface="CMU SANS SERIF" panose="02000603000000000000" pitchFamily="2" charset="0"/>
              </a:rPr>
              <a:t># Maximum number of iterations for convergence</a:t>
            </a:r>
          </a:p>
          <a:p>
            <a:r>
              <a:rPr lang="en-JP">
                <a:latin typeface="Fira Code" pitchFamily="49" charset="0"/>
                <a:ea typeface="Fira Code" pitchFamily="49" charset="0"/>
                <a:cs typeface="Fira Code" pitchFamily="49" charset="0"/>
              </a:rPr>
              <a:t>	nstart = 10, 						</a:t>
            </a:r>
            <a:r>
              <a:rPr lang="en-JP">
                <a:latin typeface="CMU SANS SERIF" panose="02000603000000000000" pitchFamily="2" charset="0"/>
                <a:ea typeface="CMU SANS SERIF" panose="02000603000000000000" pitchFamily="2" charset="0"/>
                <a:cs typeface="CMU SANS SERIF" panose="02000603000000000000" pitchFamily="2" charset="0"/>
              </a:rPr>
              <a:t># Number of random sets </a:t>
            </a:r>
          </a:p>
          <a:p>
            <a:r>
              <a:rPr lang="en-JP">
                <a:latin typeface="Fira Code" pitchFamily="49" charset="0"/>
                <a:ea typeface="Fira Code" pitchFamily="49" charset="0"/>
                <a:cs typeface="Fira Code" pitchFamily="49" charset="0"/>
              </a:rPr>
              <a:t>	algorithm = "Hartigan-Wong”		</a:t>
            </a:r>
            <a:r>
              <a:rPr lang="en-JP">
                <a:latin typeface="CMU SANS SERIF" panose="02000603000000000000" pitchFamily="2" charset="0"/>
                <a:ea typeface="CMU SANS SERIF" panose="02000603000000000000" pitchFamily="2" charset="0"/>
                <a:cs typeface="CMU SANS SERIF" panose="02000603000000000000" pitchFamily="2" charset="0"/>
              </a:rPr>
              <a:t># Algorithm (see previous table)</a:t>
            </a:r>
          </a:p>
          <a:p>
            <a:r>
              <a:rPr lang="en-JP">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322457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BF85CB-74FC-B46D-E656-E53921409764}"/>
              </a:ext>
            </a:extLst>
          </p:cNvPr>
          <p:cNvSpPr txBox="1"/>
          <p:nvPr/>
        </p:nvSpPr>
        <p:spPr>
          <a:xfrm>
            <a:off x="3238845" y="6296209"/>
            <a:ext cx="5586786"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How to choose the optimal number for </a:t>
            </a:r>
            <a:r>
              <a:rPr lang="en-JP" sz="2400" i="1">
                <a:latin typeface="CMU SANS SERIF" panose="02000603000000000000" pitchFamily="2" charset="0"/>
                <a:ea typeface="CMU SANS SERIF" panose="02000603000000000000" pitchFamily="2" charset="0"/>
                <a:cs typeface="CMU SANS SERIF" panose="02000603000000000000" pitchFamily="2" charset="0"/>
              </a:rPr>
              <a:t>k</a:t>
            </a:r>
            <a:r>
              <a:rPr lang="en-JP" sz="2400">
                <a:latin typeface="CMU SANS SERIF" panose="02000603000000000000" pitchFamily="2" charset="0"/>
                <a:ea typeface="CMU SANS SERIF" panose="02000603000000000000" pitchFamily="2" charset="0"/>
                <a:cs typeface="CMU SANS SERIF" panose="02000603000000000000" pitchFamily="2" charset="0"/>
              </a:rPr>
              <a:t>?</a:t>
            </a:r>
          </a:p>
        </p:txBody>
      </p:sp>
      <p:pic>
        <p:nvPicPr>
          <p:cNvPr id="4" name="Picture 3">
            <a:extLst>
              <a:ext uri="{FF2B5EF4-FFF2-40B4-BE49-F238E27FC236}">
                <a16:creationId xmlns:a16="http://schemas.microsoft.com/office/drawing/2014/main" id="{94456DC9-EC42-4A10-D508-CAB05AB3BD90}"/>
              </a:ext>
            </a:extLst>
          </p:cNvPr>
          <p:cNvPicPr>
            <a:picLocks noChangeAspect="1"/>
          </p:cNvPicPr>
          <p:nvPr/>
        </p:nvPicPr>
        <p:blipFill rotWithShape="1">
          <a:blip r:embed="rId3"/>
          <a:srcRect t="14052" b="16543"/>
          <a:stretch/>
        </p:blipFill>
        <p:spPr>
          <a:xfrm>
            <a:off x="1016852" y="1945862"/>
            <a:ext cx="10158295" cy="4184010"/>
          </a:xfrm>
          <a:prstGeom prst="rect">
            <a:avLst/>
          </a:prstGeom>
        </p:spPr>
      </p:pic>
      <p:pic>
        <p:nvPicPr>
          <p:cNvPr id="7" name="Picture 6">
            <a:extLst>
              <a:ext uri="{FF2B5EF4-FFF2-40B4-BE49-F238E27FC236}">
                <a16:creationId xmlns:a16="http://schemas.microsoft.com/office/drawing/2014/main" id="{C697CFB7-B00F-B393-B742-7A5BA2943FBD}"/>
              </a:ext>
            </a:extLst>
          </p:cNvPr>
          <p:cNvPicPr>
            <a:picLocks noChangeAspect="1"/>
          </p:cNvPicPr>
          <p:nvPr/>
        </p:nvPicPr>
        <p:blipFill rotWithShape="1">
          <a:blip r:embed="rId4"/>
          <a:srcRect t="36795" b="39012"/>
          <a:stretch/>
        </p:blipFill>
        <p:spPr>
          <a:xfrm>
            <a:off x="1016852" y="285679"/>
            <a:ext cx="10158295" cy="1458456"/>
          </a:xfrm>
          <a:prstGeom prst="rect">
            <a:avLst/>
          </a:prstGeom>
        </p:spPr>
      </p:pic>
    </p:spTree>
    <p:extLst>
      <p:ext uri="{BB962C8B-B14F-4D97-AF65-F5344CB8AC3E}">
        <p14:creationId xmlns:p14="http://schemas.microsoft.com/office/powerpoint/2010/main" val="1135146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05DB7711-51C2-E545-476D-57E0E3851AD6}"/>
              </a:ext>
            </a:extLst>
          </p:cNvPr>
          <p:cNvGrpSpPr/>
          <p:nvPr/>
        </p:nvGrpSpPr>
        <p:grpSpPr>
          <a:xfrm>
            <a:off x="1199405" y="690542"/>
            <a:ext cx="3075709" cy="5294322"/>
            <a:chOff x="1223158" y="581891"/>
            <a:chExt cx="3075709" cy="4857006"/>
          </a:xfrm>
        </p:grpSpPr>
        <p:sp>
          <p:nvSpPr>
            <p:cNvPr id="5" name="Oval 4">
              <a:extLst>
                <a:ext uri="{FF2B5EF4-FFF2-40B4-BE49-F238E27FC236}">
                  <a16:creationId xmlns:a16="http://schemas.microsoft.com/office/drawing/2014/main" id="{47842E02-3D82-4A81-C26B-AD6C5B1CF8CD}"/>
                </a:ext>
              </a:extLst>
            </p:cNvPr>
            <p:cNvSpPr/>
            <p:nvPr/>
          </p:nvSpPr>
          <p:spPr>
            <a:xfrm>
              <a:off x="1223158" y="581891"/>
              <a:ext cx="3075709" cy="4857006"/>
            </a:xfrm>
            <a:prstGeom prst="ellipse">
              <a:avLst/>
            </a:prstGeom>
            <a:solidFill>
              <a:srgbClr val="7B4FD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a:p>
              <a:pPr algn="ctr"/>
              <a:endParaRPr lang="en-JP"/>
            </a:p>
            <a:p>
              <a:pPr algn="ctr"/>
              <a:endParaRPr lang="en-JP"/>
            </a:p>
            <a:p>
              <a:pPr algn="ctr"/>
              <a:endParaRPr lang="en-JP"/>
            </a:p>
            <a:p>
              <a:pPr algn="ctr"/>
              <a:endParaRPr lang="en-JP"/>
            </a:p>
            <a:p>
              <a:pPr algn="ctr"/>
              <a:endParaRPr lang="en-JP"/>
            </a:p>
            <a:p>
              <a:pPr algn="ctr"/>
              <a:endParaRPr lang="en-JP"/>
            </a:p>
            <a:p>
              <a:pPr algn="ctr"/>
              <a:endParaRPr lang="en-JP"/>
            </a:p>
            <a:p>
              <a:pPr algn="ctr"/>
              <a:endParaRPr lang="en-JP"/>
            </a:p>
            <a:p>
              <a:pPr algn="ctr"/>
              <a:endParaRPr lang="en-JP"/>
            </a:p>
            <a:p>
              <a:pPr algn="ctr"/>
              <a:endParaRPr lang="en-JP"/>
            </a:p>
          </p:txBody>
        </p:sp>
        <p:sp>
          <p:nvSpPr>
            <p:cNvPr id="8" name="TextBox 7">
              <a:extLst>
                <a:ext uri="{FF2B5EF4-FFF2-40B4-BE49-F238E27FC236}">
                  <a16:creationId xmlns:a16="http://schemas.microsoft.com/office/drawing/2014/main" id="{3AA3645C-1F17-4205-CE41-9CEC6ED6FF40}"/>
                </a:ext>
              </a:extLst>
            </p:cNvPr>
            <p:cNvSpPr txBox="1"/>
            <p:nvPr/>
          </p:nvSpPr>
          <p:spPr>
            <a:xfrm>
              <a:off x="2131620" y="805446"/>
              <a:ext cx="1258784" cy="646331"/>
            </a:xfrm>
            <a:prstGeom prst="rect">
              <a:avLst/>
            </a:prstGeom>
            <a:noFill/>
          </p:spPr>
          <p:txBody>
            <a:bodyPr wrap="square" rtlCol="0">
              <a:spAutoFit/>
            </a:bodyPr>
            <a:lstStyle/>
            <a:p>
              <a:pPr algn="ctr"/>
              <a:r>
                <a:rPr lang="en-JP">
                  <a:latin typeface="CMU SANS SERIF" panose="02000603000000000000" pitchFamily="2" charset="0"/>
                  <a:ea typeface="CMU SANS SERIF" panose="02000603000000000000" pitchFamily="2" charset="0"/>
                  <a:cs typeface="CMU SANS SERIF" panose="02000603000000000000" pitchFamily="2" charset="0"/>
                </a:rPr>
                <a:t>Artificial</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Intelligence</a:t>
              </a:r>
            </a:p>
          </p:txBody>
        </p:sp>
      </p:grpSp>
      <p:grpSp>
        <p:nvGrpSpPr>
          <p:cNvPr id="12" name="Group 11">
            <a:extLst>
              <a:ext uri="{FF2B5EF4-FFF2-40B4-BE49-F238E27FC236}">
                <a16:creationId xmlns:a16="http://schemas.microsoft.com/office/drawing/2014/main" id="{0EC280A3-1D28-12A4-097F-4C4FB06A32F7}"/>
              </a:ext>
            </a:extLst>
          </p:cNvPr>
          <p:cNvGrpSpPr/>
          <p:nvPr/>
        </p:nvGrpSpPr>
        <p:grpSpPr>
          <a:xfrm>
            <a:off x="1477483" y="1834935"/>
            <a:ext cx="2519548" cy="4149929"/>
            <a:chOff x="1501238" y="1840675"/>
            <a:chExt cx="2519548" cy="3598222"/>
          </a:xfrm>
        </p:grpSpPr>
        <p:sp>
          <p:nvSpPr>
            <p:cNvPr id="6" name="Oval 5">
              <a:extLst>
                <a:ext uri="{FF2B5EF4-FFF2-40B4-BE49-F238E27FC236}">
                  <a16:creationId xmlns:a16="http://schemas.microsoft.com/office/drawing/2014/main" id="{8D5D5B40-B890-3A95-EEF1-982947E032BD}"/>
                </a:ext>
              </a:extLst>
            </p:cNvPr>
            <p:cNvSpPr/>
            <p:nvPr/>
          </p:nvSpPr>
          <p:spPr>
            <a:xfrm>
              <a:off x="1501238" y="1840675"/>
              <a:ext cx="2519548" cy="3598222"/>
            </a:xfrm>
            <a:prstGeom prst="ellipse">
              <a:avLst/>
            </a:prstGeom>
            <a:solidFill>
              <a:srgbClr val="7A4AA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a:p>
              <a:pPr algn="ctr"/>
              <a:endParaRPr lang="en-JP"/>
            </a:p>
            <a:p>
              <a:pPr algn="ctr"/>
              <a:endParaRPr lang="en-JP"/>
            </a:p>
            <a:p>
              <a:pPr algn="ctr"/>
              <a:endParaRPr lang="en-JP"/>
            </a:p>
            <a:p>
              <a:pPr algn="ctr"/>
              <a:endParaRPr lang="en-JP"/>
            </a:p>
            <a:p>
              <a:pPr algn="ctr"/>
              <a:endParaRPr lang="en-JP"/>
            </a:p>
            <a:p>
              <a:pPr algn="ctr"/>
              <a:endParaRPr lang="en-JP"/>
            </a:p>
            <a:p>
              <a:pPr algn="ctr"/>
              <a:endParaRPr lang="en-JP"/>
            </a:p>
          </p:txBody>
        </p:sp>
        <p:sp>
          <p:nvSpPr>
            <p:cNvPr id="10" name="TextBox 9">
              <a:extLst>
                <a:ext uri="{FF2B5EF4-FFF2-40B4-BE49-F238E27FC236}">
                  <a16:creationId xmlns:a16="http://schemas.microsoft.com/office/drawing/2014/main" id="{FCC722DF-E14E-B42D-FAAA-F4D70CF840B4}"/>
                </a:ext>
              </a:extLst>
            </p:cNvPr>
            <p:cNvSpPr txBox="1"/>
            <p:nvPr/>
          </p:nvSpPr>
          <p:spPr>
            <a:xfrm>
              <a:off x="2226621" y="2063034"/>
              <a:ext cx="1068781" cy="646331"/>
            </a:xfrm>
            <a:prstGeom prst="rect">
              <a:avLst/>
            </a:prstGeom>
            <a:noFill/>
          </p:spPr>
          <p:txBody>
            <a:bodyPr wrap="square" rtlCol="0">
              <a:spAutoFit/>
            </a:bodyPr>
            <a:lstStyle/>
            <a:p>
              <a:pPr algn="ctr"/>
              <a:r>
                <a:rPr lang="en-JP">
                  <a:latin typeface="CMU SANS SERIF" panose="02000603000000000000" pitchFamily="2" charset="0"/>
                  <a:ea typeface="CMU SANS SERIF" panose="02000603000000000000" pitchFamily="2" charset="0"/>
                  <a:cs typeface="CMU SANS SERIF" panose="02000603000000000000" pitchFamily="2" charset="0"/>
                </a:rPr>
                <a:t>Machine</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Learning</a:t>
              </a:r>
            </a:p>
          </p:txBody>
        </p:sp>
      </p:grpSp>
      <p:sp>
        <p:nvSpPr>
          <p:cNvPr id="14" name="TextBox 13">
            <a:extLst>
              <a:ext uri="{FF2B5EF4-FFF2-40B4-BE49-F238E27FC236}">
                <a16:creationId xmlns:a16="http://schemas.microsoft.com/office/drawing/2014/main" id="{45A01C8A-FADC-AC96-1450-6167570E61F0}"/>
              </a:ext>
            </a:extLst>
          </p:cNvPr>
          <p:cNvSpPr txBox="1"/>
          <p:nvPr/>
        </p:nvSpPr>
        <p:spPr>
          <a:xfrm>
            <a:off x="973031" y="5984864"/>
            <a:ext cx="3552206" cy="646331"/>
          </a:xfrm>
          <a:prstGeom prst="rect">
            <a:avLst/>
          </a:prstGeom>
          <a:noFill/>
        </p:spPr>
        <p:txBody>
          <a:bodyPr wrap="square" rtlCol="0">
            <a:spAutoFit/>
          </a:bodyPr>
          <a:lstStyle/>
          <a:p>
            <a:pPr algn="ctr"/>
            <a:r>
              <a:rPr lang="en-JP">
                <a:latin typeface="CMU Serif Roman" panose="02000603000000000000" pitchFamily="2" charset="0"/>
                <a:ea typeface="CMU Serif Roman" panose="02000603000000000000" pitchFamily="2" charset="0"/>
                <a:cs typeface="CMU Serif Roman" panose="02000603000000000000" pitchFamily="2" charset="0"/>
              </a:rPr>
              <a:t>An Euler diagram of the common imbrication of concepts</a:t>
            </a:r>
          </a:p>
        </p:txBody>
      </p:sp>
      <p:sp>
        <p:nvSpPr>
          <p:cNvPr id="15" name="TextBox 14">
            <a:extLst>
              <a:ext uri="{FF2B5EF4-FFF2-40B4-BE49-F238E27FC236}">
                <a16:creationId xmlns:a16="http://schemas.microsoft.com/office/drawing/2014/main" id="{482E1E4F-A0EC-8A8E-974F-F0231E3A617A}"/>
              </a:ext>
            </a:extLst>
          </p:cNvPr>
          <p:cNvSpPr txBox="1"/>
          <p:nvPr/>
        </p:nvSpPr>
        <p:spPr>
          <a:xfrm>
            <a:off x="6377049" y="1280775"/>
            <a:ext cx="5213268" cy="3877985"/>
          </a:xfrm>
          <a:prstGeom prst="rect">
            <a:avLst/>
          </a:prstGeom>
          <a:noFill/>
        </p:spPr>
        <p:txBody>
          <a:bodyPr wrap="square" rtlCol="0">
            <a:spAutoFit/>
          </a:bodyPr>
          <a:lstStyle/>
          <a:p>
            <a:pPr marL="342900" indent="-342900">
              <a:spcBef>
                <a:spcPts val="1800"/>
              </a:spcBef>
              <a:buFont typeface="Wingdings" pitchFamily="2" charset="2"/>
              <a:buChar char="Ø"/>
            </a:pPr>
            <a:r>
              <a:rPr lang="en-JP" sz="2400" b="1">
                <a:solidFill>
                  <a:srgbClr val="7B4FD6"/>
                </a:solidFill>
                <a:latin typeface="CMU Sans Serif" panose="02000603000000000000" pitchFamily="2" charset="0"/>
                <a:ea typeface="CMU Sans Serif" panose="02000603000000000000" pitchFamily="2" charset="0"/>
                <a:cs typeface="CMU Sans Serif" panose="02000603000000000000" pitchFamily="2" charset="0"/>
              </a:rPr>
              <a:t>Artificial Intelligence (AI)</a:t>
            </a:r>
            <a:r>
              <a:rPr lang="en-JP" sz="2400">
                <a:latin typeface="CMU SANS SERIF" panose="02000603000000000000" pitchFamily="2" charset="0"/>
                <a:ea typeface="CMU SANS SERIF" panose="02000603000000000000" pitchFamily="2" charset="0"/>
                <a:cs typeface="CMU SANS SERIF" panose="02000603000000000000" pitchFamily="2" charset="0"/>
              </a:rPr>
              <a:t>: creating an artificial brain capable of doing as a human brain;</a:t>
            </a:r>
          </a:p>
          <a:p>
            <a:pPr marL="342900" indent="-342900">
              <a:spcBef>
                <a:spcPts val="1800"/>
              </a:spcBef>
              <a:buFont typeface="Wingdings" pitchFamily="2" charset="2"/>
              <a:buChar char="Ø"/>
            </a:pPr>
            <a:r>
              <a:rPr lang="en-JP" sz="2400" b="1">
                <a:solidFill>
                  <a:srgbClr val="7A4AAA"/>
                </a:solidFill>
                <a:latin typeface="CMU Sans Serif" panose="02000603000000000000" pitchFamily="2" charset="0"/>
                <a:ea typeface="CMU Sans Serif" panose="02000603000000000000" pitchFamily="2" charset="0"/>
                <a:cs typeface="CMU Sans Serif" panose="02000603000000000000" pitchFamily="2" charset="0"/>
              </a:rPr>
              <a:t>Machine Learning (ML)</a:t>
            </a:r>
            <a:r>
              <a:rPr lang="en-JP" sz="2400">
                <a:latin typeface="CMU SANS SERIF" panose="02000603000000000000" pitchFamily="2" charset="0"/>
                <a:ea typeface="CMU SANS SERIF" panose="02000603000000000000" pitchFamily="2" charset="0"/>
                <a:cs typeface="CMU SANS SERIF" panose="02000603000000000000" pitchFamily="2" charset="0"/>
              </a:rPr>
              <a:t>: automatically learning rules from the data;</a:t>
            </a:r>
          </a:p>
          <a:p>
            <a:pPr marL="342900" indent="-342900">
              <a:spcBef>
                <a:spcPts val="1800"/>
              </a:spcBef>
              <a:buFont typeface="Wingdings" pitchFamily="2" charset="2"/>
              <a:buChar char="Ø"/>
            </a:pPr>
            <a:r>
              <a:rPr lang="en-JP" sz="2400" b="1">
                <a:solidFill>
                  <a:srgbClr val="431479"/>
                </a:solidFill>
                <a:latin typeface="CMU Sans Serif" panose="02000603000000000000" pitchFamily="2" charset="0"/>
                <a:ea typeface="CMU Sans Serif" panose="02000603000000000000" pitchFamily="2" charset="0"/>
                <a:cs typeface="CMU Sans Serif" panose="02000603000000000000" pitchFamily="2" charset="0"/>
              </a:rPr>
              <a:t>Deep Learning (DL)</a:t>
            </a:r>
            <a:r>
              <a:rPr lang="en-JP" sz="2400">
                <a:latin typeface="CMU SANS SERIF" panose="02000603000000000000" pitchFamily="2" charset="0"/>
                <a:ea typeface="CMU SANS SERIF" panose="02000603000000000000" pitchFamily="2" charset="0"/>
                <a:cs typeface="CMU SANS SERIF" panose="02000603000000000000" pitchFamily="2" charset="0"/>
              </a:rPr>
              <a:t>: improving the learning by succesively layering the representation of the data;</a:t>
            </a:r>
          </a:p>
        </p:txBody>
      </p:sp>
      <p:sp>
        <p:nvSpPr>
          <p:cNvPr id="20" name="Oval 19">
            <a:extLst>
              <a:ext uri="{FF2B5EF4-FFF2-40B4-BE49-F238E27FC236}">
                <a16:creationId xmlns:a16="http://schemas.microsoft.com/office/drawing/2014/main" id="{C53D674F-05D6-473D-11F9-CE3ED661D2B2}"/>
              </a:ext>
            </a:extLst>
          </p:cNvPr>
          <p:cNvSpPr/>
          <p:nvPr/>
        </p:nvSpPr>
        <p:spPr>
          <a:xfrm>
            <a:off x="1652151" y="2994491"/>
            <a:ext cx="2170209" cy="2985058"/>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a:p>
            <a:pPr algn="ctr"/>
            <a:endParaRPr lang="en-JP"/>
          </a:p>
          <a:p>
            <a:pPr algn="ctr"/>
            <a:endParaRPr lang="en-JP"/>
          </a:p>
          <a:p>
            <a:pPr algn="ctr"/>
            <a:endParaRPr lang="en-JP"/>
          </a:p>
          <a:p>
            <a:pPr algn="ctr"/>
            <a:endParaRPr lang="en-JP"/>
          </a:p>
          <a:p>
            <a:pPr algn="ctr"/>
            <a:endParaRPr lang="en-JP"/>
          </a:p>
          <a:p>
            <a:pPr algn="ctr"/>
            <a:endParaRPr lang="en-JP"/>
          </a:p>
          <a:p>
            <a:pPr algn="ctr"/>
            <a:endParaRPr lang="en-JP"/>
          </a:p>
        </p:txBody>
      </p:sp>
      <p:sp>
        <p:nvSpPr>
          <p:cNvPr id="21" name="TextBox 20">
            <a:extLst>
              <a:ext uri="{FF2B5EF4-FFF2-40B4-BE49-F238E27FC236}">
                <a16:creationId xmlns:a16="http://schemas.microsoft.com/office/drawing/2014/main" id="{E4E6ADFE-BA50-0407-0B35-96E286458745}"/>
              </a:ext>
            </a:extLst>
          </p:cNvPr>
          <p:cNvSpPr txBox="1"/>
          <p:nvPr/>
        </p:nvSpPr>
        <p:spPr>
          <a:xfrm>
            <a:off x="2196933" y="3219768"/>
            <a:ext cx="1074714" cy="646331"/>
          </a:xfrm>
          <a:prstGeom prst="rect">
            <a:avLst/>
          </a:prstGeom>
          <a:noFill/>
          <a:ln>
            <a:noFill/>
            <a:prstDash val="solid"/>
          </a:ln>
        </p:spPr>
        <p:txBody>
          <a:bodyPr wrap="square" rtlCol="0">
            <a:spAutoFit/>
          </a:bodyPr>
          <a:lstStyle/>
          <a:p>
            <a:pPr algn="ctr"/>
            <a:r>
              <a:rPr lang="en-JP" i="1">
                <a:latin typeface="CMU SANS SERIF" panose="02000603000000000000" pitchFamily="2" charset="0"/>
                <a:ea typeface="CMU SANS SERIF" panose="02000603000000000000" pitchFamily="2" charset="0"/>
                <a:cs typeface="CMU SANS SERIF" panose="02000603000000000000" pitchFamily="2" charset="0"/>
              </a:rPr>
              <a:t>Feature</a:t>
            </a:r>
            <a:br>
              <a:rPr lang="en-JP" i="1">
                <a:latin typeface="CMU SANS SERIF" panose="02000603000000000000" pitchFamily="2" charset="0"/>
                <a:ea typeface="CMU SANS SERIF" panose="02000603000000000000" pitchFamily="2" charset="0"/>
                <a:cs typeface="CMU SANS SERIF" panose="02000603000000000000" pitchFamily="2" charset="0"/>
              </a:rPr>
            </a:br>
            <a:r>
              <a:rPr lang="en-JP" i="1">
                <a:latin typeface="CMU SANS SERIF" panose="02000603000000000000" pitchFamily="2" charset="0"/>
                <a:ea typeface="CMU SANS SERIF" panose="02000603000000000000" pitchFamily="2" charset="0"/>
                <a:cs typeface="CMU SANS SERIF" panose="02000603000000000000" pitchFamily="2" charset="0"/>
              </a:rPr>
              <a:t>Learning</a:t>
            </a:r>
          </a:p>
        </p:txBody>
      </p:sp>
      <p:grpSp>
        <p:nvGrpSpPr>
          <p:cNvPr id="13" name="Group 12">
            <a:extLst>
              <a:ext uri="{FF2B5EF4-FFF2-40B4-BE49-F238E27FC236}">
                <a16:creationId xmlns:a16="http://schemas.microsoft.com/office/drawing/2014/main" id="{15212497-41E0-5606-2F73-0550F5313A01}"/>
              </a:ext>
            </a:extLst>
          </p:cNvPr>
          <p:cNvGrpSpPr/>
          <p:nvPr/>
        </p:nvGrpSpPr>
        <p:grpSpPr>
          <a:xfrm>
            <a:off x="1825827" y="3948869"/>
            <a:ext cx="1816926" cy="2030680"/>
            <a:chOff x="1772392" y="3408217"/>
            <a:chExt cx="2039588" cy="2030680"/>
          </a:xfrm>
          <a:solidFill>
            <a:srgbClr val="431479"/>
          </a:solidFill>
        </p:grpSpPr>
        <p:sp>
          <p:nvSpPr>
            <p:cNvPr id="7" name="Oval 6">
              <a:extLst>
                <a:ext uri="{FF2B5EF4-FFF2-40B4-BE49-F238E27FC236}">
                  <a16:creationId xmlns:a16="http://schemas.microsoft.com/office/drawing/2014/main" id="{DBAD1873-A345-3C4F-952A-6B8FEE809F0C}"/>
                </a:ext>
              </a:extLst>
            </p:cNvPr>
            <p:cNvSpPr/>
            <p:nvPr/>
          </p:nvSpPr>
          <p:spPr>
            <a:xfrm>
              <a:off x="1772392" y="3408217"/>
              <a:ext cx="2039588" cy="203068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a:p>
              <a:pPr algn="ctr"/>
              <a:endParaRPr lang="en-JP"/>
            </a:p>
            <a:p>
              <a:pPr algn="ctr"/>
              <a:endParaRPr lang="en-JP"/>
            </a:p>
            <a:p>
              <a:pPr algn="ctr"/>
              <a:endParaRPr lang="en-JP"/>
            </a:p>
            <a:p>
              <a:pPr algn="ctr"/>
              <a:endParaRPr lang="en-JP"/>
            </a:p>
          </p:txBody>
        </p:sp>
        <p:sp>
          <p:nvSpPr>
            <p:cNvPr id="11" name="TextBox 10">
              <a:extLst>
                <a:ext uri="{FF2B5EF4-FFF2-40B4-BE49-F238E27FC236}">
                  <a16:creationId xmlns:a16="http://schemas.microsoft.com/office/drawing/2014/main" id="{E708E250-4D65-205C-3884-C4368EF561D7}"/>
                </a:ext>
              </a:extLst>
            </p:cNvPr>
            <p:cNvSpPr txBox="1"/>
            <p:nvPr/>
          </p:nvSpPr>
          <p:spPr>
            <a:xfrm>
              <a:off x="2145838" y="3681234"/>
              <a:ext cx="1292699" cy="646331"/>
            </a:xfrm>
            <a:prstGeom prst="rect">
              <a:avLst/>
            </a:prstGeom>
            <a:grpFill/>
          </p:spPr>
          <p:txBody>
            <a:bodyPr wrap="square" rtlCol="0">
              <a:spAutoFit/>
            </a:bodyPr>
            <a:lstStyle/>
            <a:p>
              <a:pPr algn="ctr"/>
              <a:r>
                <a:rPr lang="en-JP">
                  <a:latin typeface="CMU SANS SERIF" panose="02000603000000000000" pitchFamily="2" charset="0"/>
                  <a:ea typeface="CMU SANS SERIF" panose="02000603000000000000" pitchFamily="2" charset="0"/>
                  <a:cs typeface="CMU SANS SERIF" panose="02000603000000000000" pitchFamily="2" charset="0"/>
                </a:rPr>
                <a:t>Deep</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Learning</a:t>
              </a:r>
            </a:p>
          </p:txBody>
        </p:sp>
      </p:grpSp>
    </p:spTree>
    <p:extLst>
      <p:ext uri="{BB962C8B-B14F-4D97-AF65-F5344CB8AC3E}">
        <p14:creationId xmlns:p14="http://schemas.microsoft.com/office/powerpoint/2010/main" val="2980661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515E3ECA-36B5-63EC-F355-AFEEEF8E033F}"/>
              </a:ext>
            </a:extLst>
          </p:cNvPr>
          <p:cNvGraphicFramePr>
            <a:graphicFrameLocks noGrp="1"/>
          </p:cNvGraphicFramePr>
          <p:nvPr>
            <p:extLst>
              <p:ext uri="{D42A27DB-BD31-4B8C-83A1-F6EECF244321}">
                <p14:modId xmlns:p14="http://schemas.microsoft.com/office/powerpoint/2010/main" val="212678903"/>
              </p:ext>
            </p:extLst>
          </p:nvPr>
        </p:nvGraphicFramePr>
        <p:xfrm>
          <a:off x="1316196" y="476479"/>
          <a:ext cx="9559608" cy="3657600"/>
        </p:xfrm>
        <a:graphic>
          <a:graphicData uri="http://schemas.openxmlformats.org/drawingml/2006/table">
            <a:tbl>
              <a:tblPr firstRow="1" bandRow="1">
                <a:tableStyleId>{21E4AEA4-8DFA-4A89-87EB-49C32662AFE0}</a:tableStyleId>
              </a:tblPr>
              <a:tblGrid>
                <a:gridCol w="3723584">
                  <a:extLst>
                    <a:ext uri="{9D8B030D-6E8A-4147-A177-3AD203B41FA5}">
                      <a16:colId xmlns:a16="http://schemas.microsoft.com/office/drawing/2014/main" val="3425213864"/>
                    </a:ext>
                  </a:extLst>
                </a:gridCol>
                <a:gridCol w="5836024">
                  <a:extLst>
                    <a:ext uri="{9D8B030D-6E8A-4147-A177-3AD203B41FA5}">
                      <a16:colId xmlns:a16="http://schemas.microsoft.com/office/drawing/2014/main" val="3771179435"/>
                    </a:ext>
                  </a:extLst>
                </a:gridCol>
              </a:tblGrid>
              <a:tr h="370840">
                <a:tc>
                  <a:txBody>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Technique</a:t>
                      </a:r>
                    </a:p>
                  </a:txBody>
                  <a:tcPr/>
                </a:tc>
                <a:tc>
                  <a:txBody>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Description</a:t>
                      </a:r>
                    </a:p>
                  </a:txBody>
                  <a:tcPr/>
                </a:tc>
                <a:extLst>
                  <a:ext uri="{0D108BD9-81ED-4DB2-BD59-A6C34878D82A}">
                    <a16:rowId xmlns:a16="http://schemas.microsoft.com/office/drawing/2014/main" val="229019245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latin typeface="CMU SANS SERIF" panose="02000603000000000000" pitchFamily="2" charset="0"/>
                          <a:ea typeface="CMU SANS SERIF" panose="02000603000000000000" pitchFamily="2" charset="0"/>
                          <a:cs typeface="CMU SANS SERIF" panose="02000603000000000000" pitchFamily="2" charset="0"/>
                        </a:rPr>
                        <a:t>average silhouette width</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latin typeface="CMU SANS SERIF" panose="02000603000000000000" pitchFamily="2" charset="0"/>
                          <a:ea typeface="CMU SANS SERIF" panose="02000603000000000000" pitchFamily="2" charset="0"/>
                          <a:cs typeface="CMU SANS SERIF" panose="02000603000000000000" pitchFamily="2" charset="0"/>
                        </a:rPr>
                        <a:t>Measures of how similar an object is to its own cluster (cohesion) compared to other clusters (separation). Closer to +1 is better</a:t>
                      </a:r>
                    </a:p>
                  </a:txBody>
                  <a:tcPr/>
                </a:tc>
                <a:extLst>
                  <a:ext uri="{0D108BD9-81ED-4DB2-BD59-A6C34878D82A}">
                    <a16:rowId xmlns:a16="http://schemas.microsoft.com/office/drawing/2014/main" val="390286881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latin typeface="CMU SANS SERIF" panose="02000603000000000000" pitchFamily="2" charset="0"/>
                          <a:ea typeface="CMU SANS SERIF" panose="02000603000000000000" pitchFamily="2" charset="0"/>
                          <a:cs typeface="CMU SANS SERIF" panose="02000603000000000000" pitchFamily="2" charset="0"/>
                        </a:rPr>
                        <a:t>total within sum of square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latin typeface="CMU SANS SERIF" panose="02000603000000000000" pitchFamily="2" charset="0"/>
                          <a:ea typeface="CMU SANS SERIF" panose="02000603000000000000" pitchFamily="2" charset="0"/>
                          <a:cs typeface="CMU SANS SERIF" panose="02000603000000000000" pitchFamily="2" charset="0"/>
                        </a:rPr>
                        <a:t>measures the total variability of the observations within each cluster. Smaller is better</a:t>
                      </a:r>
                    </a:p>
                  </a:txBody>
                  <a:tcPr/>
                </a:tc>
                <a:extLst>
                  <a:ext uri="{0D108BD9-81ED-4DB2-BD59-A6C34878D82A}">
                    <a16:rowId xmlns:a16="http://schemas.microsoft.com/office/drawing/2014/main" val="40511104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latin typeface="CMU SANS SERIF" panose="02000603000000000000" pitchFamily="2" charset="0"/>
                          <a:ea typeface="CMU SANS SERIF" panose="02000603000000000000" pitchFamily="2" charset="0"/>
                          <a:cs typeface="CMU SANS SERIF" panose="02000603000000000000" pitchFamily="2" charset="0"/>
                        </a:rPr>
                        <a:t>gap statistics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latin typeface="CMU SANS SERIF" panose="02000603000000000000" pitchFamily="2" charset="0"/>
                          <a:ea typeface="CMU SANS SERIF" panose="02000603000000000000" pitchFamily="2" charset="0"/>
                          <a:cs typeface="CMU SANS SERIF" panose="02000603000000000000" pitchFamily="2" charset="0"/>
                        </a:rPr>
                        <a:t>Indicates where the biggest jump in within-cluster distance occurred</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4109457494"/>
                  </a:ext>
                </a:extLst>
              </a:tr>
            </a:tbl>
          </a:graphicData>
        </a:graphic>
      </p:graphicFrame>
      <p:sp>
        <p:nvSpPr>
          <p:cNvPr id="2" name="Rectangle 1">
            <a:extLst>
              <a:ext uri="{FF2B5EF4-FFF2-40B4-BE49-F238E27FC236}">
                <a16:creationId xmlns:a16="http://schemas.microsoft.com/office/drawing/2014/main" id="{01BFE728-E467-AE08-8DBA-EC2C742EBF9F}"/>
              </a:ext>
            </a:extLst>
          </p:cNvPr>
          <p:cNvSpPr/>
          <p:nvPr/>
        </p:nvSpPr>
        <p:spPr>
          <a:xfrm>
            <a:off x="2579653" y="4886868"/>
            <a:ext cx="7032694" cy="1200329"/>
          </a:xfrm>
          <a:prstGeom prst="rect">
            <a:avLst/>
          </a:prstGeom>
        </p:spPr>
        <p:txBody>
          <a:bodyPr wrap="none">
            <a:spAutoFit/>
          </a:bodyPr>
          <a:lstStyle/>
          <a:p>
            <a:r>
              <a:rPr lang="en-US" dirty="0">
                <a:latin typeface="Fira Code" pitchFamily="49" charset="0"/>
                <a:ea typeface="Fira Code" pitchFamily="49" charset="0"/>
                <a:cs typeface="Fira Code" pitchFamily="49" charset="0"/>
              </a:rPr>
              <a:t>l</a:t>
            </a:r>
            <a:r>
              <a:rPr lang="en-JP">
                <a:latin typeface="Fira Code" pitchFamily="49" charset="0"/>
                <a:ea typeface="Fira Code" pitchFamily="49" charset="0"/>
                <a:cs typeface="Fira Code" pitchFamily="49" charset="0"/>
              </a:rPr>
              <a:t>ibrary(factoextra)</a:t>
            </a:r>
          </a:p>
          <a:p>
            <a:r>
              <a:rPr lang="en-JP">
                <a:latin typeface="Fira Code" pitchFamily="49" charset="0"/>
                <a:ea typeface="Fira Code" pitchFamily="49" charset="0"/>
                <a:cs typeface="Fira Code" pitchFamily="49" charset="0"/>
              </a:rPr>
              <a:t>fviz_nbclust(OLR, kmeans, method = ”silhouette")</a:t>
            </a:r>
          </a:p>
          <a:p>
            <a:r>
              <a:rPr lang="en-JP">
                <a:latin typeface="Fira Code" pitchFamily="49" charset="0"/>
                <a:ea typeface="Fira Code" pitchFamily="49" charset="0"/>
                <a:cs typeface="Fira Code" pitchFamily="49" charset="0"/>
              </a:rPr>
              <a:t>fviz_nbclust(OLR, kmeans, method = ”wss")</a:t>
            </a:r>
          </a:p>
          <a:p>
            <a:r>
              <a:rPr lang="en-JP">
                <a:latin typeface="Fira Code" pitchFamily="49" charset="0"/>
                <a:ea typeface="Fira Code" pitchFamily="49" charset="0"/>
                <a:cs typeface="Fira Code" pitchFamily="49" charset="0"/>
              </a:rPr>
              <a:t>fviz_nbclust(OLR, kmeans, method = "gap_stat")</a:t>
            </a:r>
          </a:p>
        </p:txBody>
      </p:sp>
    </p:spTree>
    <p:extLst>
      <p:ext uri="{BB962C8B-B14F-4D97-AF65-F5344CB8AC3E}">
        <p14:creationId xmlns:p14="http://schemas.microsoft.com/office/powerpoint/2010/main" val="2329450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7AF36-8A04-E58B-7AFA-00AD3EF17072}"/>
              </a:ext>
            </a:extLst>
          </p:cNvPr>
          <p:cNvSpPr txBox="1"/>
          <p:nvPr/>
        </p:nvSpPr>
        <p:spPr>
          <a:xfrm>
            <a:off x="0" y="2705725"/>
            <a:ext cx="12192000" cy="1446550"/>
          </a:xfrm>
          <a:prstGeom prst="rect">
            <a:avLst/>
          </a:prstGeom>
          <a:noFill/>
        </p:spPr>
        <p:txBody>
          <a:bodyPr wrap="square" rtlCol="0">
            <a:spAutoFit/>
          </a:bodyPr>
          <a:lstStyle/>
          <a:p>
            <a:pPr algn="ctr"/>
            <a:r>
              <a:rPr lang="en-JP" sz="4400" cap="small">
                <a:latin typeface="CMU Serif Roman" panose="02000603000000000000" pitchFamily="2" charset="0"/>
                <a:ea typeface="CMU Serif Roman" panose="02000603000000000000" pitchFamily="2" charset="0"/>
                <a:cs typeface="CMU Serif Roman" panose="02000603000000000000" pitchFamily="2" charset="0"/>
              </a:rPr>
              <a:t>Example of Application in</a:t>
            </a:r>
            <a:br>
              <a:rPr lang="en-JP" sz="4400" cap="small">
                <a:latin typeface="CMU Serif Roman" panose="02000603000000000000" pitchFamily="2" charset="0"/>
                <a:ea typeface="CMU Serif Roman" panose="02000603000000000000" pitchFamily="2" charset="0"/>
                <a:cs typeface="CMU Serif Roman" panose="02000603000000000000" pitchFamily="2" charset="0"/>
              </a:rPr>
            </a:br>
            <a:r>
              <a:rPr lang="en-JP" sz="4400" cap="small">
                <a:latin typeface="CMU Serif Roman" panose="02000603000000000000" pitchFamily="2" charset="0"/>
                <a:ea typeface="CMU Serif Roman" panose="02000603000000000000" pitchFamily="2" charset="0"/>
                <a:cs typeface="CMU Serif Roman" panose="02000603000000000000" pitchFamily="2" charset="0"/>
              </a:rPr>
              <a:t>Earth Sciences</a:t>
            </a:r>
          </a:p>
        </p:txBody>
      </p:sp>
    </p:spTree>
    <p:extLst>
      <p:ext uri="{BB962C8B-B14F-4D97-AF65-F5344CB8AC3E}">
        <p14:creationId xmlns:p14="http://schemas.microsoft.com/office/powerpoint/2010/main" val="1333061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6631835-73AA-45D8-1458-8763624A7532}"/>
              </a:ext>
            </a:extLst>
          </p:cNvPr>
          <p:cNvSpPr txBox="1"/>
          <p:nvPr/>
        </p:nvSpPr>
        <p:spPr>
          <a:xfrm>
            <a:off x="6485860" y="2305615"/>
            <a:ext cx="5208662" cy="2246769"/>
          </a:xfrm>
          <a:prstGeom prst="rect">
            <a:avLst/>
          </a:prstGeom>
          <a:noFill/>
        </p:spPr>
        <p:txBody>
          <a:bodyPr wrap="square">
            <a:spAutoFit/>
          </a:bodyPr>
          <a:lstStyle/>
          <a:p>
            <a:r>
              <a:rPr lang="en-JP" sz="2000">
                <a:latin typeface="CMU SANS SERIF" panose="02000603000000000000" pitchFamily="2" charset="0"/>
                <a:ea typeface="CMU SANS SERIF" panose="02000603000000000000" pitchFamily="2" charset="0"/>
                <a:cs typeface="CMU SANS SERIF" panose="02000603000000000000" pitchFamily="2" charset="0"/>
              </a:rPr>
              <a:t>Fauchereau, N., B. Pohl, C. J. C. Reason, M. Rouault, and Y. Richard, 2009: Recurrent daily OLR patterns in the Southern Africa/Southwest Indian Ocean region, implications for South African rainfall and teleconnections. Clim. Dyn., 32, 575–591, </a:t>
            </a:r>
            <a:r>
              <a:rPr lang="en-JP" sz="2000">
                <a:latin typeface="CMU SANS SERIF" panose="02000603000000000000" pitchFamily="2" charset="0"/>
                <a:ea typeface="CMU SANS SERIF" panose="02000603000000000000" pitchFamily="2" charset="0"/>
                <a:cs typeface="CMU SANS SERIF" panose="02000603000000000000" pitchFamily="2" charset="0"/>
                <a:hlinkClick r:id="rId2"/>
              </a:rPr>
              <a:t>https://doi.org/10.1007/s00382-008-0426-2</a:t>
            </a:r>
            <a:r>
              <a:rPr lang="en-JP" sz="2000">
                <a:latin typeface="CMU SANS SERIF" panose="02000603000000000000" pitchFamily="2" charset="0"/>
                <a:ea typeface="CMU SANS SERIF" panose="02000603000000000000" pitchFamily="2" charset="0"/>
                <a:cs typeface="CMU SANS SERIF" panose="02000603000000000000" pitchFamily="2" charset="0"/>
              </a:rPr>
              <a:t>.</a:t>
            </a:r>
          </a:p>
        </p:txBody>
      </p:sp>
      <p:pic>
        <p:nvPicPr>
          <p:cNvPr id="9" name="Picture 8">
            <a:extLst>
              <a:ext uri="{FF2B5EF4-FFF2-40B4-BE49-F238E27FC236}">
                <a16:creationId xmlns:a16="http://schemas.microsoft.com/office/drawing/2014/main" id="{3955A6A5-284D-CB95-F456-A16FB8FA94F7}"/>
              </a:ext>
            </a:extLst>
          </p:cNvPr>
          <p:cNvPicPr>
            <a:picLocks noChangeAspect="1"/>
          </p:cNvPicPr>
          <p:nvPr/>
        </p:nvPicPr>
        <p:blipFill>
          <a:blip r:embed="rId3"/>
          <a:stretch>
            <a:fillRect/>
          </a:stretch>
        </p:blipFill>
        <p:spPr>
          <a:xfrm>
            <a:off x="497478" y="175436"/>
            <a:ext cx="5801165" cy="6507126"/>
          </a:xfrm>
          <a:prstGeom prst="rect">
            <a:avLst/>
          </a:prstGeom>
        </p:spPr>
      </p:pic>
    </p:spTree>
    <p:extLst>
      <p:ext uri="{BB962C8B-B14F-4D97-AF65-F5344CB8AC3E}">
        <p14:creationId xmlns:p14="http://schemas.microsoft.com/office/powerpoint/2010/main" val="2281064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ap&#10;&#10;Description automatically generated">
            <a:extLst>
              <a:ext uri="{FF2B5EF4-FFF2-40B4-BE49-F238E27FC236}">
                <a16:creationId xmlns:a16="http://schemas.microsoft.com/office/drawing/2014/main" id="{AA167835-A675-B98C-9831-9664BEC145E3}"/>
              </a:ext>
            </a:extLst>
          </p:cNvPr>
          <p:cNvPicPr>
            <a:picLocks noChangeAspect="1"/>
          </p:cNvPicPr>
          <p:nvPr/>
        </p:nvPicPr>
        <p:blipFill>
          <a:blip r:embed="rId2"/>
          <a:stretch>
            <a:fillRect/>
          </a:stretch>
        </p:blipFill>
        <p:spPr>
          <a:xfrm>
            <a:off x="1994647" y="299774"/>
            <a:ext cx="8202706" cy="4536345"/>
          </a:xfrm>
          <a:prstGeom prst="rect">
            <a:avLst/>
          </a:prstGeom>
        </p:spPr>
      </p:pic>
      <p:sp>
        <p:nvSpPr>
          <p:cNvPr id="7" name="TextBox 6">
            <a:extLst>
              <a:ext uri="{FF2B5EF4-FFF2-40B4-BE49-F238E27FC236}">
                <a16:creationId xmlns:a16="http://schemas.microsoft.com/office/drawing/2014/main" id="{7EAF4E5A-14BF-A195-0310-2E53CB81E4BD}"/>
              </a:ext>
            </a:extLst>
          </p:cNvPr>
          <p:cNvSpPr txBox="1"/>
          <p:nvPr/>
        </p:nvSpPr>
        <p:spPr>
          <a:xfrm>
            <a:off x="1994646" y="5080898"/>
            <a:ext cx="8202705" cy="1631216"/>
          </a:xfrm>
          <a:prstGeom prst="rect">
            <a:avLst/>
          </a:prstGeom>
          <a:noFill/>
        </p:spPr>
        <p:txBody>
          <a:bodyPr wrap="square">
            <a:spAutoFit/>
          </a:bodyPr>
          <a:lstStyle/>
          <a:p>
            <a:r>
              <a:rPr lang="en-JP" sz="2000">
                <a:latin typeface="CMU SANS SERIF" panose="02000603000000000000" pitchFamily="2" charset="0"/>
                <a:ea typeface="CMU SANS SERIF" panose="02000603000000000000" pitchFamily="2" charset="0"/>
                <a:cs typeface="CMU SANS SERIF" panose="02000603000000000000" pitchFamily="2" charset="0"/>
              </a:rPr>
              <a:t>Carvalho, M. J., P. Melo-Gonçalves, J. C. Teixeira, and A. Rocha, 2016: Regionalization of Europe based on a K-Means Cluster Analysis of the climate change of temperatures and precipitation. Physics and Chemistry of the Earth, Parts A/B/C, 94, 22–28, </a:t>
            </a:r>
            <a:r>
              <a:rPr lang="en-JP" sz="2000">
                <a:latin typeface="CMU SANS SERIF" panose="02000603000000000000" pitchFamily="2" charset="0"/>
                <a:ea typeface="CMU SANS SERIF" panose="02000603000000000000" pitchFamily="2" charset="0"/>
                <a:cs typeface="CMU SANS SERIF" panose="02000603000000000000" pitchFamily="2" charset="0"/>
                <a:hlinkClick r:id="rId3"/>
              </a:rPr>
              <a:t>https://doi.org/10.1016/j.pce.2016.05.001</a:t>
            </a:r>
            <a:r>
              <a:rPr lang="en-JP" sz="2000">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680003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AF9C6C1-A550-F7FA-BD66-FF140A9EB3ED}"/>
              </a:ext>
            </a:extLst>
          </p:cNvPr>
          <p:cNvPicPr>
            <a:picLocks noChangeAspect="1"/>
          </p:cNvPicPr>
          <p:nvPr/>
        </p:nvPicPr>
        <p:blipFill>
          <a:blip r:embed="rId2"/>
          <a:stretch>
            <a:fillRect/>
          </a:stretch>
        </p:blipFill>
        <p:spPr>
          <a:xfrm>
            <a:off x="2488946" y="355973"/>
            <a:ext cx="7214107" cy="4404285"/>
          </a:xfrm>
          <a:prstGeom prst="rect">
            <a:avLst/>
          </a:prstGeom>
        </p:spPr>
      </p:pic>
      <p:sp>
        <p:nvSpPr>
          <p:cNvPr id="7" name="TextBox 6">
            <a:extLst>
              <a:ext uri="{FF2B5EF4-FFF2-40B4-BE49-F238E27FC236}">
                <a16:creationId xmlns:a16="http://schemas.microsoft.com/office/drawing/2014/main" id="{89DC72E1-276B-750C-7968-98EA259070AF}"/>
              </a:ext>
            </a:extLst>
          </p:cNvPr>
          <p:cNvSpPr txBox="1"/>
          <p:nvPr/>
        </p:nvSpPr>
        <p:spPr>
          <a:xfrm>
            <a:off x="2488946" y="5024699"/>
            <a:ext cx="7214106" cy="1631216"/>
          </a:xfrm>
          <a:prstGeom prst="rect">
            <a:avLst/>
          </a:prstGeom>
          <a:noFill/>
        </p:spPr>
        <p:txBody>
          <a:bodyPr wrap="square">
            <a:spAutoFit/>
          </a:bodyPr>
          <a:lstStyle/>
          <a:p>
            <a:r>
              <a:rPr lang="en-US" sz="2000" dirty="0">
                <a:effectLst/>
                <a:latin typeface="CMU SANS SERIF" panose="02000603000000000000" pitchFamily="2" charset="0"/>
                <a:ea typeface="CMU SANS SERIF" panose="02000603000000000000" pitchFamily="2" charset="0"/>
                <a:cs typeface="CMU SANS SERIF" panose="02000603000000000000" pitchFamily="2" charset="0"/>
              </a:rPr>
              <a:t>Lou, D., M. Yang, D. Shi, G. Wang, W. Ullah, Y. Chai, and Y. Chen, 2021: K-Means and C4.5 Decision Tree Based Prediction of Long-Term Precipitation Variability in the Poyang Lake Basin, China. </a:t>
            </a:r>
            <a:r>
              <a:rPr lang="en-US" sz="2000" i="1" dirty="0">
                <a:effectLst/>
                <a:latin typeface="CMU SANS SERIF" panose="02000603000000000000" pitchFamily="2" charset="0"/>
                <a:ea typeface="CMU SANS SERIF" panose="02000603000000000000" pitchFamily="2" charset="0"/>
                <a:cs typeface="CMU SANS SERIF" panose="02000603000000000000" pitchFamily="2" charset="0"/>
              </a:rPr>
              <a:t>Atmosphere</a:t>
            </a:r>
            <a:r>
              <a:rPr lang="en-US" sz="2000" dirty="0">
                <a:effectLst/>
                <a:latin typeface="CMU SANS SERIF" panose="02000603000000000000" pitchFamily="2" charset="0"/>
                <a:ea typeface="CMU SANS SERIF" panose="02000603000000000000" pitchFamily="2" charset="0"/>
                <a:cs typeface="CMU SANS SERIF" panose="02000603000000000000" pitchFamily="2" charset="0"/>
              </a:rPr>
              <a:t>, </a:t>
            </a:r>
            <a:r>
              <a:rPr lang="en-US" sz="2000" b="1" dirty="0">
                <a:effectLst/>
                <a:latin typeface="CMU Sans Serif" panose="02000603000000000000" pitchFamily="2" charset="0"/>
                <a:ea typeface="CMU Sans Serif" panose="02000603000000000000" pitchFamily="2" charset="0"/>
                <a:cs typeface="CMU Sans Serif" panose="02000603000000000000" pitchFamily="2" charset="0"/>
              </a:rPr>
              <a:t>12</a:t>
            </a:r>
            <a:r>
              <a:rPr lang="en-US" sz="2000" dirty="0">
                <a:effectLst/>
                <a:latin typeface="CMU SANS SERIF" panose="02000603000000000000" pitchFamily="2" charset="0"/>
                <a:ea typeface="CMU SANS SERIF" panose="02000603000000000000" pitchFamily="2" charset="0"/>
                <a:cs typeface="CMU SANS SERIF" panose="02000603000000000000" pitchFamily="2" charset="0"/>
              </a:rPr>
              <a:t>, 834, </a:t>
            </a:r>
            <a:r>
              <a:rPr lang="en-US" sz="2000" dirty="0">
                <a:effectLst/>
                <a:latin typeface="CMU SANS SERIF" panose="02000603000000000000" pitchFamily="2" charset="0"/>
                <a:ea typeface="CMU SANS SERIF" panose="02000603000000000000" pitchFamily="2" charset="0"/>
                <a:cs typeface="CMU SANS SERIF" panose="02000603000000000000" pitchFamily="2" charset="0"/>
                <a:hlinkClick r:id="rId3"/>
              </a:rPr>
              <a:t>https://doi.org/10.3390/atmos12070834</a:t>
            </a:r>
            <a:r>
              <a:rPr lang="en-US" sz="2000" dirty="0">
                <a:effectLst/>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2503543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2790CB1-9524-618A-0AC9-DA868A430B9B}"/>
              </a:ext>
            </a:extLst>
          </p:cNvPr>
          <p:cNvSpPr txBox="1"/>
          <p:nvPr/>
        </p:nvSpPr>
        <p:spPr>
          <a:xfrm>
            <a:off x="291214" y="181958"/>
            <a:ext cx="11609572" cy="6494085"/>
          </a:xfrm>
          <a:prstGeom prst="rect">
            <a:avLst/>
          </a:prstGeom>
          <a:noFill/>
        </p:spPr>
        <p:txBody>
          <a:bodyPr wrap="square">
            <a:spAutoFit/>
          </a:bodyPr>
          <a:lstStyle/>
          <a:p>
            <a:pPr marL="457200" indent="-457200">
              <a:spcAft>
                <a:spcPts val="1200"/>
              </a:spcAft>
              <a:buFont typeface="Wingdings" pitchFamily="2" charset="2"/>
              <a:buChar char="Ø"/>
            </a:pP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Another unsupervised artificial neural network, used to produce a low-dimensional representation of high-dimensional datasets</a:t>
            </a:r>
          </a:p>
          <a:p>
            <a:pPr marL="457200" indent="-457200">
              <a:spcAft>
                <a:spcPts val="1200"/>
              </a:spcAft>
              <a:buFont typeface="Wingdings" pitchFamily="2" charset="2"/>
              <a:buChar char="Ø"/>
            </a:pP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Developed by Prof. Teuvo Kohonen in the early 1980s</a:t>
            </a:r>
          </a:p>
          <a:p>
            <a:pPr marL="457200" indent="-457200">
              <a:spcAft>
                <a:spcPts val="1200"/>
              </a:spcAft>
              <a:buFont typeface="Wingdings" pitchFamily="2" charset="2"/>
              <a:buChar char="Ø"/>
            </a:pP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First application area of the SOM was speech recognition and speech-to-text transformation:</a:t>
            </a:r>
          </a:p>
          <a:p>
            <a:pPr marL="457200" indent="-457200">
              <a:spcAft>
                <a:spcPts val="1200"/>
              </a:spcAft>
              <a:buFont typeface="Wingdings" pitchFamily="2" charset="2"/>
              <a:buChar char="Ø"/>
            </a:pPr>
            <a:endParaRPr lang="en-US" sz="2400" dirty="0">
              <a:latin typeface="CMU SANS SERIF" panose="02000603000000000000" pitchFamily="2" charset="0"/>
              <a:ea typeface="CMU SANS SERIF" panose="02000603000000000000" pitchFamily="2" charset="0"/>
              <a:cs typeface="CMU SANS SERIF" panose="02000603000000000000" pitchFamily="2" charset="0"/>
            </a:endParaRPr>
          </a:p>
          <a:p>
            <a:pPr marL="457200" indent="-457200">
              <a:spcAft>
                <a:spcPts val="1200"/>
              </a:spcAft>
              <a:buFont typeface="Wingdings" pitchFamily="2" charset="2"/>
              <a:buChar char="Ø"/>
            </a:pPr>
            <a:endParaRPr lang="en-US" sz="2400" dirty="0">
              <a:effectLst/>
              <a:latin typeface="CMU SANS SERIF" panose="02000603000000000000" pitchFamily="2" charset="0"/>
              <a:ea typeface="CMU SANS SERIF" panose="02000603000000000000" pitchFamily="2" charset="0"/>
              <a:cs typeface="CMU SANS SERIF" panose="02000603000000000000" pitchFamily="2" charset="0"/>
            </a:endParaRPr>
          </a:p>
          <a:p>
            <a:pPr marL="457200" indent="-457200">
              <a:spcAft>
                <a:spcPts val="1200"/>
              </a:spcAft>
              <a:buFont typeface="Wingdings" pitchFamily="2" charset="2"/>
              <a:buChar char="Ø"/>
            </a:pPr>
            <a:endParaRPr lang="en-US" sz="2400" dirty="0">
              <a:effectLst/>
              <a:latin typeface="CMU SANS SERIF" panose="02000603000000000000" pitchFamily="2" charset="0"/>
              <a:ea typeface="CMU SANS SERIF" panose="02000603000000000000" pitchFamily="2" charset="0"/>
              <a:cs typeface="CMU SANS SERIF" panose="02000603000000000000" pitchFamily="2" charset="0"/>
            </a:endParaRPr>
          </a:p>
          <a:p>
            <a:pPr marL="457200" indent="-457200">
              <a:spcAft>
                <a:spcPts val="1200"/>
              </a:spcAft>
              <a:buFont typeface="Wingdings" pitchFamily="2" charset="2"/>
              <a:buChar char="Ø"/>
            </a:pPr>
            <a:endParaRPr lang="en-US" sz="2400" dirty="0">
              <a:effectLst/>
              <a:latin typeface="CMU SANS SERIF" panose="02000603000000000000" pitchFamily="2" charset="0"/>
              <a:ea typeface="CMU SANS SERIF" panose="02000603000000000000" pitchFamily="2" charset="0"/>
              <a:cs typeface="CMU SANS SERIF" panose="02000603000000000000" pitchFamily="2" charset="0"/>
            </a:endParaRPr>
          </a:p>
          <a:p>
            <a:pPr marL="457200" indent="-457200">
              <a:spcAft>
                <a:spcPts val="1200"/>
              </a:spcAft>
              <a:buFont typeface="Wingdings" pitchFamily="2" charset="2"/>
              <a:buChar char="Ø"/>
            </a:pP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It follows the spatially ordered line detectors of </a:t>
            </a:r>
            <a:r>
              <a:rPr lang="en-US" sz="2400" i="1" dirty="0">
                <a:effectLst/>
                <a:latin typeface="CMU SANS SERIF" panose="02000603000000000000" pitchFamily="2" charset="0"/>
                <a:ea typeface="CMU SANS SERIF" panose="02000603000000000000" pitchFamily="2" charset="0"/>
                <a:cs typeface="CMU SANS SERIF" panose="02000603000000000000" pitchFamily="2" charset="0"/>
              </a:rPr>
              <a:t>von der Malsburg</a:t>
            </a: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 (1973) and the neural field model of </a:t>
            </a:r>
            <a:r>
              <a:rPr lang="en-US" sz="2400" i="1" dirty="0">
                <a:effectLst/>
                <a:latin typeface="CMU SANS SERIF" panose="02000603000000000000" pitchFamily="2" charset="0"/>
                <a:ea typeface="CMU SANS SERIF" panose="02000603000000000000" pitchFamily="2" charset="0"/>
                <a:cs typeface="CMU SANS SERIF" panose="02000603000000000000" pitchFamily="2" charset="0"/>
              </a:rPr>
              <a:t>Amari</a:t>
            </a: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 (1980)</a:t>
            </a:r>
          </a:p>
          <a:p>
            <a:pPr marL="457200" indent="-457200">
              <a:spcAft>
                <a:spcPts val="1200"/>
              </a:spcAft>
              <a:buFont typeface="Wingdings" pitchFamily="2" charset="2"/>
              <a:buChar char="Ø"/>
            </a:pP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System model composed of at two interacting subsystems of different nature: </a:t>
            </a:r>
            <a:br>
              <a:rPr lang="en-US" sz="2400" dirty="0">
                <a:effectLst/>
                <a:latin typeface="CMU SANS SERIF" panose="02000603000000000000" pitchFamily="2" charset="0"/>
                <a:ea typeface="CMU SANS SERIF" panose="02000603000000000000" pitchFamily="2" charset="0"/>
                <a:cs typeface="CMU SANS SERIF" panose="02000603000000000000" pitchFamily="2" charset="0"/>
              </a:rPr>
            </a:b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	- competitive neural network </a:t>
            </a:r>
            <a:br>
              <a:rPr lang="en-US" sz="2400" dirty="0">
                <a:effectLst/>
                <a:latin typeface="CMU SANS SERIF" panose="02000603000000000000" pitchFamily="2" charset="0"/>
                <a:ea typeface="CMU SANS SERIF" panose="02000603000000000000" pitchFamily="2" charset="0"/>
                <a:cs typeface="CMU SANS SERIF" panose="02000603000000000000" pitchFamily="2" charset="0"/>
              </a:rPr>
            </a:br>
            <a:r>
              <a:rPr lang="en-US" sz="2400" dirty="0">
                <a:effectLst/>
                <a:latin typeface="CMU SANS SERIF" panose="02000603000000000000" pitchFamily="2" charset="0"/>
                <a:ea typeface="CMU SANS SERIF" panose="02000603000000000000" pitchFamily="2" charset="0"/>
                <a:cs typeface="CMU SANS SERIF" panose="02000603000000000000" pitchFamily="2" charset="0"/>
              </a:rPr>
              <a:t>	- local synaptic plasticity of the neurons in learning modified by the network</a:t>
            </a:r>
          </a:p>
        </p:txBody>
      </p:sp>
      <p:pic>
        <p:nvPicPr>
          <p:cNvPr id="7" name="Picture 6">
            <a:extLst>
              <a:ext uri="{FF2B5EF4-FFF2-40B4-BE49-F238E27FC236}">
                <a16:creationId xmlns:a16="http://schemas.microsoft.com/office/drawing/2014/main" id="{3B534313-C42F-3809-0AEB-B56C8D2A437A}"/>
              </a:ext>
            </a:extLst>
          </p:cNvPr>
          <p:cNvPicPr>
            <a:picLocks noChangeAspect="1"/>
          </p:cNvPicPr>
          <p:nvPr/>
        </p:nvPicPr>
        <p:blipFill>
          <a:blip r:embed="rId3"/>
          <a:stretch>
            <a:fillRect/>
          </a:stretch>
        </p:blipFill>
        <p:spPr>
          <a:xfrm>
            <a:off x="2907116" y="2082801"/>
            <a:ext cx="8243231" cy="2375990"/>
          </a:xfrm>
          <a:prstGeom prst="rect">
            <a:avLst/>
          </a:prstGeom>
        </p:spPr>
      </p:pic>
      <p:sp>
        <p:nvSpPr>
          <p:cNvPr id="8" name="TextBox 7">
            <a:extLst>
              <a:ext uri="{FF2B5EF4-FFF2-40B4-BE49-F238E27FC236}">
                <a16:creationId xmlns:a16="http://schemas.microsoft.com/office/drawing/2014/main" id="{A36A8EC8-FBE3-2CF2-7F5A-32CC0A6D9127}"/>
              </a:ext>
            </a:extLst>
          </p:cNvPr>
          <p:cNvSpPr txBox="1"/>
          <p:nvPr/>
        </p:nvSpPr>
        <p:spPr>
          <a:xfrm>
            <a:off x="632827" y="2594350"/>
            <a:ext cx="2274289" cy="1864441"/>
          </a:xfrm>
          <a:prstGeom prst="rect">
            <a:avLst/>
          </a:prstGeom>
          <a:noFill/>
          <a:ln>
            <a:noFill/>
          </a:ln>
        </p:spPr>
        <p:txBody>
          <a:bodyPr vert="horz" wrap="square" lIns="90000" tIns="45000" rIns="90000" bIns="45000" anchorCtr="0" compatLnSpc="0">
            <a:spAutoFit/>
          </a:bodyPr>
          <a:lstStyle/>
          <a:p>
            <a:pPr marL="0" marR="0" lvl="0" indent="0" algn="ctr" rtl="0" hangingPunct="0">
              <a:lnSpc>
                <a:spcPct val="100000"/>
              </a:lnSpc>
              <a:spcAft>
                <a:spcPts val="600"/>
              </a:spcAft>
              <a:buNone/>
              <a:tabLst/>
            </a:pPr>
            <a:r>
              <a:rPr lang="en-GB" sz="1400" b="0" i="0" u="none" strike="noStrike" kern="1200" dirty="0">
                <a:ln>
                  <a:noFill/>
                </a:ln>
                <a:latin typeface="CMU Sans Serif" pitchFamily="34"/>
                <a:ea typeface="Arial Unicode MS" pitchFamily="2"/>
                <a:cs typeface="Arial Unicode MS" pitchFamily="2"/>
              </a:rPr>
              <a:t>Left: Models of acoustic spectra of Finnish phonemes, organized on an SOM</a:t>
            </a:r>
            <a:endParaRPr lang="en-GB" sz="1400" dirty="0">
              <a:latin typeface="CMU Sans Serif" pitchFamily="34"/>
              <a:ea typeface="Arial Unicode MS" pitchFamily="2"/>
              <a:cs typeface="Arial Unicode MS" pitchFamily="2"/>
            </a:endParaRPr>
          </a:p>
          <a:p>
            <a:pPr lvl="0" algn="ctr" hangingPunct="0">
              <a:spcAft>
                <a:spcPts val="600"/>
              </a:spcAft>
            </a:pPr>
            <a:r>
              <a:rPr lang="en-GB" sz="1400" b="0" i="0" u="none" strike="noStrike" kern="1200" dirty="0">
                <a:ln>
                  <a:noFill/>
                </a:ln>
                <a:latin typeface="CMU Sans Serif" pitchFamily="34"/>
                <a:ea typeface="Arial Unicode MS" pitchFamily="2"/>
                <a:cs typeface="Arial Unicode MS" pitchFamily="2"/>
              </a:rPr>
              <a:t>Right: </a:t>
            </a:r>
            <a:r>
              <a:rPr lang="en-GB" sz="1400" dirty="0">
                <a:latin typeface="CMU Sans Serif" pitchFamily="34"/>
                <a:ea typeface="Arial Unicode MS" pitchFamily="2"/>
                <a:cs typeface="Arial Unicode MS" pitchFamily="2"/>
              </a:rPr>
              <a:t>Calibration of the models into phonemic classes</a:t>
            </a:r>
            <a:endParaRPr lang="en-GB" sz="1400" b="0" i="0" u="none" strike="noStrike" kern="1200" dirty="0">
              <a:ln>
                <a:noFill/>
              </a:ln>
              <a:latin typeface="CMU Sans Serif" pitchFamily="34"/>
              <a:ea typeface="Arial Unicode MS" pitchFamily="2"/>
              <a:cs typeface="Arial Unicode MS" pitchFamily="2"/>
            </a:endParaRPr>
          </a:p>
        </p:txBody>
      </p:sp>
    </p:spTree>
    <p:extLst>
      <p:ext uri="{BB962C8B-B14F-4D97-AF65-F5344CB8AC3E}">
        <p14:creationId xmlns:p14="http://schemas.microsoft.com/office/powerpoint/2010/main" val="32821172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9">
            <a:extLst>
              <a:ext uri="{FF2B5EF4-FFF2-40B4-BE49-F238E27FC236}">
                <a16:creationId xmlns:a16="http://schemas.microsoft.com/office/drawing/2014/main" id="{46CF4C44-235B-2446-C4E9-F605ABB104C8}"/>
              </a:ext>
            </a:extLst>
          </p:cNvPr>
          <p:cNvSpPr/>
          <p:nvPr/>
        </p:nvSpPr>
        <p:spPr>
          <a:xfrm>
            <a:off x="437074" y="104663"/>
            <a:ext cx="10890651" cy="183345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0">
            <a:spAutoFit/>
          </a:bodyPr>
          <a:lstStyle/>
          <a:p>
            <a:pPr marL="0" marR="0" lvl="0" indent="0" algn="just" rtl="0" hangingPunct="1">
              <a:lnSpc>
                <a:spcPct val="100000"/>
              </a:lnSpc>
              <a:spcBef>
                <a:spcPts val="0"/>
              </a:spcBef>
              <a:spcAft>
                <a:spcPts val="598"/>
              </a:spcAft>
              <a:buNone/>
              <a:tabLst/>
            </a:pPr>
            <a:r>
              <a:rPr lang="en-US" sz="2400" b="0" i="0" u="sng" strike="noStrike" kern="1200" dirty="0">
                <a:ln>
                  <a:noFill/>
                </a:ln>
                <a:uFillTx/>
                <a:latin typeface="CMU Sans Serif" pitchFamily="34"/>
                <a:ea typeface="Arial Unicode MS" pitchFamily="2"/>
                <a:cs typeface="Arial Unicode MS" pitchFamily="2"/>
              </a:rPr>
              <a:t>Random initialization</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Deciding the dimension for the two-dimensional SOM array,</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Initializing to random values,</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Each node will finally represent a pattern of OLR anomalies in the study region.</a:t>
            </a:r>
          </a:p>
        </p:txBody>
      </p:sp>
      <p:sp>
        <p:nvSpPr>
          <p:cNvPr id="6" name="TextBox 2">
            <a:extLst>
              <a:ext uri="{FF2B5EF4-FFF2-40B4-BE49-F238E27FC236}">
                <a16:creationId xmlns:a16="http://schemas.microsoft.com/office/drawing/2014/main" id="{E68CCA21-9FAB-F112-A93A-DB02F1325162}"/>
              </a:ext>
            </a:extLst>
          </p:cNvPr>
          <p:cNvSpPr/>
          <p:nvPr/>
        </p:nvSpPr>
        <p:spPr>
          <a:xfrm>
            <a:off x="5019206" y="4789714"/>
            <a:ext cx="2153581" cy="44076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0">
            <a:spAutoFit/>
          </a:bodyPr>
          <a:lstStyle/>
          <a:p>
            <a:pPr marL="0" marR="0" lvl="0" indent="0" algn="ctr" rtl="0" hangingPunct="1">
              <a:lnSpc>
                <a:spcPct val="100000"/>
              </a:lnSpc>
              <a:spcBef>
                <a:spcPts val="0"/>
              </a:spcBef>
              <a:spcAft>
                <a:spcPts val="0"/>
              </a:spcAft>
              <a:buNone/>
              <a:tabLst/>
            </a:pPr>
            <a:r>
              <a:rPr lang="en-US" sz="2000" b="0" i="0" u="none" strike="noStrike" kern="1200" dirty="0">
                <a:ln>
                  <a:noFill/>
                </a:ln>
                <a:latin typeface="CMU Sans Serif" pitchFamily="34"/>
                <a:ea typeface="Arial Unicode MS" pitchFamily="2"/>
                <a:cs typeface="Arial Unicode MS" pitchFamily="2"/>
              </a:rPr>
              <a:t>4x4 Kohonen Map</a:t>
            </a:r>
          </a:p>
        </p:txBody>
      </p:sp>
      <p:pic>
        <p:nvPicPr>
          <p:cNvPr id="10" name="Picture 9">
            <a:extLst>
              <a:ext uri="{FF2B5EF4-FFF2-40B4-BE49-F238E27FC236}">
                <a16:creationId xmlns:a16="http://schemas.microsoft.com/office/drawing/2014/main" id="{1243E002-1FF6-4775-B11A-2048A0F5464B}"/>
              </a:ext>
            </a:extLst>
          </p:cNvPr>
          <p:cNvPicPr>
            <a:picLocks noChangeAspect="1"/>
          </p:cNvPicPr>
          <p:nvPr/>
        </p:nvPicPr>
        <p:blipFill rotWithShape="1">
          <a:blip r:embed="rId3"/>
          <a:srcRect t="37037" b="38201"/>
          <a:stretch/>
        </p:blipFill>
        <p:spPr>
          <a:xfrm>
            <a:off x="107689" y="2540000"/>
            <a:ext cx="11976616" cy="2249714"/>
          </a:xfrm>
          <a:prstGeom prst="rect">
            <a:avLst/>
          </a:prstGeom>
        </p:spPr>
      </p:pic>
    </p:spTree>
    <p:extLst>
      <p:ext uri="{BB962C8B-B14F-4D97-AF65-F5344CB8AC3E}">
        <p14:creationId xmlns:p14="http://schemas.microsoft.com/office/powerpoint/2010/main" val="4081121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12C1D2F-2925-9624-C17F-AC059566385E}"/>
              </a:ext>
            </a:extLst>
          </p:cNvPr>
          <p:cNvPicPr>
            <a:picLocks noChangeAspect="1"/>
          </p:cNvPicPr>
          <p:nvPr/>
        </p:nvPicPr>
        <p:blipFill rotWithShape="1">
          <a:blip r:embed="rId3"/>
          <a:srcRect t="37037" b="38201"/>
          <a:stretch/>
        </p:blipFill>
        <p:spPr>
          <a:xfrm>
            <a:off x="107689" y="2540000"/>
            <a:ext cx="11976616" cy="2249714"/>
          </a:xfrm>
          <a:prstGeom prst="rect">
            <a:avLst/>
          </a:prstGeom>
        </p:spPr>
      </p:pic>
      <p:sp>
        <p:nvSpPr>
          <p:cNvPr id="5" name="TextBox 9">
            <a:extLst>
              <a:ext uri="{FF2B5EF4-FFF2-40B4-BE49-F238E27FC236}">
                <a16:creationId xmlns:a16="http://schemas.microsoft.com/office/drawing/2014/main" id="{46CF4C44-235B-2446-C4E9-F605ABB104C8}"/>
              </a:ext>
            </a:extLst>
          </p:cNvPr>
          <p:cNvSpPr/>
          <p:nvPr/>
        </p:nvSpPr>
        <p:spPr>
          <a:xfrm>
            <a:off x="437074" y="104663"/>
            <a:ext cx="10890651" cy="183345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0">
            <a:spAutoFit/>
          </a:bodyPr>
          <a:lstStyle/>
          <a:p>
            <a:pPr marL="0" marR="0" lvl="0" indent="0" algn="just" rtl="0" hangingPunct="1">
              <a:lnSpc>
                <a:spcPct val="100000"/>
              </a:lnSpc>
              <a:spcBef>
                <a:spcPts val="0"/>
              </a:spcBef>
              <a:spcAft>
                <a:spcPts val="598"/>
              </a:spcAft>
              <a:buNone/>
              <a:tabLst/>
            </a:pPr>
            <a:r>
              <a:rPr lang="en-US" sz="2400" b="0" i="0" u="sng" strike="noStrike" kern="1200" dirty="0">
                <a:ln>
                  <a:noFill/>
                </a:ln>
                <a:uFillTx/>
                <a:latin typeface="CMU Sans Serif" pitchFamily="34"/>
                <a:ea typeface="Arial Unicode MS" pitchFamily="2"/>
                <a:cs typeface="Arial Unicode MS" pitchFamily="2"/>
              </a:rPr>
              <a:t>Random initialization</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Deciding the dimension for the two-dimensional SOM array,</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Initializing to random values,</a:t>
            </a:r>
          </a:p>
          <a:p>
            <a:pPr marL="342900" marR="0" lvl="0" indent="-342900" rtl="0" hangingPunct="1">
              <a:lnSpc>
                <a:spcPct val="100000"/>
              </a:lnSpc>
              <a:spcBef>
                <a:spcPts val="0"/>
              </a:spcBef>
              <a:spcAft>
                <a:spcPts val="0"/>
              </a:spcAft>
              <a:buFont typeface="Arial" panose="020B0604020202020204" pitchFamily="34" charset="0"/>
              <a:buChar char="•"/>
              <a:tabLst/>
            </a:pPr>
            <a:r>
              <a:rPr lang="en-US" sz="2400" b="0" i="0" u="none" strike="noStrike" kern="1200" dirty="0">
                <a:ln>
                  <a:noFill/>
                </a:ln>
                <a:latin typeface="CMU Sans Serif" pitchFamily="34"/>
                <a:ea typeface="Arial Unicode MS" pitchFamily="2"/>
                <a:cs typeface="Arial Unicode MS" pitchFamily="2"/>
              </a:rPr>
              <a:t>Each node will finally represent a pattern of OLR anomalies in the study region.</a:t>
            </a:r>
          </a:p>
        </p:txBody>
      </p:sp>
      <p:sp>
        <p:nvSpPr>
          <p:cNvPr id="9" name="TextBox 2">
            <a:extLst>
              <a:ext uri="{FF2B5EF4-FFF2-40B4-BE49-F238E27FC236}">
                <a16:creationId xmlns:a16="http://schemas.microsoft.com/office/drawing/2014/main" id="{BF77DFE2-7E58-9A5E-E1C8-FA1BD449435E}"/>
              </a:ext>
            </a:extLst>
          </p:cNvPr>
          <p:cNvSpPr/>
          <p:nvPr/>
        </p:nvSpPr>
        <p:spPr>
          <a:xfrm>
            <a:off x="5019206" y="4789714"/>
            <a:ext cx="2153581" cy="440763"/>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none" lIns="90000" tIns="46800" rIns="90000" bIns="46800" anchor="t" anchorCtr="0" compatLnSpc="0">
            <a:spAutoFit/>
          </a:bodyPr>
          <a:lstStyle/>
          <a:p>
            <a:pPr marL="0" marR="0" lvl="0" indent="0" algn="ctr" rtl="0" hangingPunct="1">
              <a:lnSpc>
                <a:spcPct val="100000"/>
              </a:lnSpc>
              <a:spcBef>
                <a:spcPts val="0"/>
              </a:spcBef>
              <a:spcAft>
                <a:spcPts val="0"/>
              </a:spcAft>
              <a:buNone/>
              <a:tabLst/>
            </a:pPr>
            <a:r>
              <a:rPr lang="en-US" sz="2000" b="0" i="0" u="none" strike="noStrike" kern="1200" dirty="0">
                <a:ln>
                  <a:noFill/>
                </a:ln>
                <a:latin typeface="CMU Sans Serif" pitchFamily="34"/>
                <a:ea typeface="Arial Unicode MS" pitchFamily="2"/>
                <a:cs typeface="Arial Unicode MS" pitchFamily="2"/>
              </a:rPr>
              <a:t>4x4 Kohonen Map</a:t>
            </a:r>
          </a:p>
        </p:txBody>
      </p:sp>
    </p:spTree>
    <p:extLst>
      <p:ext uri="{BB962C8B-B14F-4D97-AF65-F5344CB8AC3E}">
        <p14:creationId xmlns:p14="http://schemas.microsoft.com/office/powerpoint/2010/main" val="1649376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D33DF6EC-6C3E-7458-D5DA-70EAEA7E9E47}"/>
              </a:ext>
            </a:extLst>
          </p:cNvPr>
          <p:cNvPicPr>
            <a:picLocks noChangeAspect="1"/>
          </p:cNvPicPr>
          <p:nvPr/>
        </p:nvPicPr>
        <p:blipFill rotWithShape="1">
          <a:blip r:embed="rId3"/>
          <a:srcRect t="37037" b="38201"/>
          <a:stretch/>
        </p:blipFill>
        <p:spPr>
          <a:xfrm>
            <a:off x="107689" y="130634"/>
            <a:ext cx="11976616" cy="2249714"/>
          </a:xfrm>
          <a:prstGeom prst="rect">
            <a:avLst/>
          </a:prstGeom>
        </p:spPr>
      </p:pic>
      <p:sp>
        <p:nvSpPr>
          <p:cNvPr id="5" name="Rectangle 1">
            <a:extLst>
              <a:ext uri="{FF2B5EF4-FFF2-40B4-BE49-F238E27FC236}">
                <a16:creationId xmlns:a16="http://schemas.microsoft.com/office/drawing/2014/main" id="{BC971CE9-D672-0C7F-5E6E-FD997A44C0DF}"/>
              </a:ext>
            </a:extLst>
          </p:cNvPr>
          <p:cNvSpPr/>
          <p:nvPr/>
        </p:nvSpPr>
        <p:spPr>
          <a:xfrm>
            <a:off x="3338286" y="1269417"/>
            <a:ext cx="2563988" cy="33078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8440" cap="sq">
            <a:solidFill>
              <a:srgbClr val="000000"/>
            </a:solidFill>
            <a:prstDash val="solid"/>
            <a:miter/>
          </a:ln>
          <a:effectLst>
            <a:outerShdw dist="23040" dir="5400000" algn="tl">
              <a:srgbClr val="808080">
                <a:alpha val="35000"/>
              </a:srgbClr>
            </a:outerShdw>
          </a:effectLst>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dirty="0">
              <a:ln>
                <a:noFill/>
              </a:ln>
              <a:latin typeface="Liberation Sans" pitchFamily="18"/>
              <a:ea typeface="Arial Unicode MS" pitchFamily="2"/>
              <a:cs typeface="Arial Unicode MS" pitchFamily="2"/>
            </a:endParaRPr>
          </a:p>
        </p:txBody>
      </p:sp>
      <p:sp>
        <p:nvSpPr>
          <p:cNvPr id="6" name="TextBox 10">
            <a:extLst>
              <a:ext uri="{FF2B5EF4-FFF2-40B4-BE49-F238E27FC236}">
                <a16:creationId xmlns:a16="http://schemas.microsoft.com/office/drawing/2014/main" id="{89009965-C6CB-E138-95C6-82B830914CBE}"/>
              </a:ext>
            </a:extLst>
          </p:cNvPr>
          <p:cNvSpPr/>
          <p:nvPr/>
        </p:nvSpPr>
        <p:spPr>
          <a:xfrm>
            <a:off x="227159" y="3714480"/>
            <a:ext cx="11702563" cy="1341009"/>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1">
              <a:lnSpc>
                <a:spcPct val="100000"/>
              </a:lnSpc>
              <a:spcBef>
                <a:spcPts val="0"/>
              </a:spcBef>
              <a:spcAft>
                <a:spcPts val="0"/>
              </a:spcAft>
              <a:buNone/>
              <a:tabLst/>
            </a:pPr>
            <a:r>
              <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Larger initial learning rate (α) and neighborhood radius (</a:t>
            </a:r>
            <a:r>
              <a:rPr lang="en-US" sz="1800" b="0" i="1"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r</a:t>
            </a:r>
            <a:r>
              <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a:t>
            </a:r>
          </a:p>
          <a:p>
            <a:pPr marL="0" marR="0" lvl="0" indent="0" rtl="0" hangingPunct="1">
              <a:lnSpc>
                <a:spcPct val="100000"/>
              </a:lnSpc>
              <a:spcBef>
                <a:spcPts val="0"/>
              </a:spcBef>
              <a:spcAft>
                <a:spcPts val="0"/>
              </a:spcAft>
              <a:buNone/>
              <a:tabLst/>
            </a:pPr>
            <a:endPar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endParaRPr>
          </a:p>
          <a:p>
            <a:pPr marL="0" marR="0" lvl="0" indent="0" rtl="0" hangingPunct="1">
              <a:lnSpc>
                <a:spcPct val="100000"/>
              </a:lnSpc>
              <a:spcBef>
                <a:spcPts val="0"/>
              </a:spcBef>
              <a:spcAft>
                <a:spcPts val="0"/>
              </a:spcAft>
              <a:buNone/>
              <a:tabLst/>
            </a:pPr>
            <a:r>
              <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At each step in the training process, a node with the smallest Euclidean distance with the input data from 16 nodes is searched. This is called the best matching node:</a:t>
            </a:r>
          </a:p>
        </p:txBody>
      </p:sp>
      <p:pic>
        <p:nvPicPr>
          <p:cNvPr id="8" name="Picture 9">
            <a:extLst>
              <a:ext uri="{FF2B5EF4-FFF2-40B4-BE49-F238E27FC236}">
                <a16:creationId xmlns:a16="http://schemas.microsoft.com/office/drawing/2014/main" id="{EF1F13E0-2AF9-BA86-4CE7-C97A4EC653A1}"/>
              </a:ext>
            </a:extLst>
          </p:cNvPr>
          <p:cNvPicPr>
            <a:picLocks noChangeAspect="1"/>
          </p:cNvPicPr>
          <p:nvPr/>
        </p:nvPicPr>
        <p:blipFill>
          <a:blip r:embed="rId4">
            <a:lum/>
            <a:alphaModFix/>
          </a:blip>
          <a:srcRect/>
          <a:stretch>
            <a:fillRect/>
          </a:stretch>
        </p:blipFill>
        <p:spPr>
          <a:xfrm>
            <a:off x="3664840" y="2738984"/>
            <a:ext cx="1910880" cy="479520"/>
          </a:xfrm>
          <a:prstGeom prst="rect">
            <a:avLst/>
          </a:prstGeom>
          <a:noFill/>
          <a:ln>
            <a:noFill/>
          </a:ln>
        </p:spPr>
      </p:pic>
      <p:cxnSp>
        <p:nvCxnSpPr>
          <p:cNvPr id="9" name="Straight Arrow Connector 8">
            <a:extLst>
              <a:ext uri="{FF2B5EF4-FFF2-40B4-BE49-F238E27FC236}">
                <a16:creationId xmlns:a16="http://schemas.microsoft.com/office/drawing/2014/main" id="{465CA27D-4681-C960-A40A-E1D2737CE5C0}"/>
              </a:ext>
            </a:extLst>
          </p:cNvPr>
          <p:cNvCxnSpPr>
            <a:cxnSpLocks/>
            <a:stCxn id="8" idx="0"/>
            <a:endCxn id="5" idx="2"/>
          </p:cNvCxnSpPr>
          <p:nvPr/>
        </p:nvCxnSpPr>
        <p:spPr>
          <a:xfrm flipV="1">
            <a:off x="4620280" y="1600201"/>
            <a:ext cx="0" cy="1138783"/>
          </a:xfrm>
          <a:prstGeom prst="straightConnector1">
            <a:avLst/>
          </a:prstGeom>
          <a:noFill/>
          <a:ln w="25560" cap="sq">
            <a:solidFill>
              <a:srgbClr val="FF3333"/>
            </a:solidFill>
            <a:prstDash val="solid"/>
            <a:miter/>
            <a:headEnd type="arrow"/>
            <a:tailEnd type="arrow"/>
          </a:ln>
          <a:effectLst>
            <a:outerShdw dist="20160" dir="5400000" algn="tl">
              <a:srgbClr val="808080">
                <a:alpha val="38000"/>
              </a:srgbClr>
            </a:outerShdw>
          </a:effectLst>
        </p:spPr>
      </p:cxnSp>
      <p:sp>
        <p:nvSpPr>
          <p:cNvPr id="10" name="TextBox 9">
            <a:extLst>
              <a:ext uri="{FF2B5EF4-FFF2-40B4-BE49-F238E27FC236}">
                <a16:creationId xmlns:a16="http://schemas.microsoft.com/office/drawing/2014/main" id="{EE721063-185C-E687-954E-7FF58F0BEFDF}"/>
              </a:ext>
            </a:extLst>
          </p:cNvPr>
          <p:cNvSpPr txBox="1"/>
          <p:nvPr/>
        </p:nvSpPr>
        <p:spPr>
          <a:xfrm>
            <a:off x="5431455" y="5938905"/>
            <a:ext cx="1764114" cy="367878"/>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600" b="0" i="0" u="none" strike="noStrike" kern="1200" dirty="0">
                <a:ln>
                  <a:noFill/>
                </a:ln>
                <a:latin typeface="CMU Sans Serif" pitchFamily="34"/>
                <a:ea typeface="Arial Unicode MS" pitchFamily="2"/>
                <a:cs typeface="Arial Unicode MS" pitchFamily="2"/>
              </a:rPr>
              <a:t>Euclidean distance</a:t>
            </a:r>
          </a:p>
        </p:txBody>
      </p:sp>
      <p:sp>
        <p:nvSpPr>
          <p:cNvPr id="11" name="TextBox 10">
            <a:extLst>
              <a:ext uri="{FF2B5EF4-FFF2-40B4-BE49-F238E27FC236}">
                <a16:creationId xmlns:a16="http://schemas.microsoft.com/office/drawing/2014/main" id="{DF431C8C-3FC2-4581-FF2A-802776905E70}"/>
              </a:ext>
            </a:extLst>
          </p:cNvPr>
          <p:cNvSpPr txBox="1"/>
          <p:nvPr/>
        </p:nvSpPr>
        <p:spPr>
          <a:xfrm>
            <a:off x="2262240" y="5176375"/>
            <a:ext cx="2161800" cy="35280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GB" sz="1800" b="0" i="0" u="none" strike="noStrike" kern="1200" dirty="0">
                <a:ln>
                  <a:noFill/>
                </a:ln>
                <a:latin typeface="CMU Sans Serif" pitchFamily="34"/>
                <a:ea typeface="Arial Unicode MS" pitchFamily="2"/>
                <a:cs typeface="Arial Unicode MS" pitchFamily="2"/>
              </a:rPr>
              <a:t>Best matching node:</a:t>
            </a:r>
          </a:p>
        </p:txBody>
      </p:sp>
      <p:sp>
        <p:nvSpPr>
          <p:cNvPr id="12" name="Straight Connector 11">
            <a:extLst>
              <a:ext uri="{FF2B5EF4-FFF2-40B4-BE49-F238E27FC236}">
                <a16:creationId xmlns:a16="http://schemas.microsoft.com/office/drawing/2014/main" id="{78766C18-9425-F858-B5D7-26999D062352}"/>
              </a:ext>
            </a:extLst>
          </p:cNvPr>
          <p:cNvSpPr/>
          <p:nvPr/>
        </p:nvSpPr>
        <p:spPr>
          <a:xfrm flipV="1">
            <a:off x="6301675" y="5532825"/>
            <a:ext cx="0" cy="401040"/>
          </a:xfrm>
          <a:prstGeom prst="line">
            <a:avLst/>
          </a:prstGeom>
          <a:noFill/>
          <a:ln w="25400">
            <a:solidFill>
              <a:schemeClr val="tx1"/>
            </a:solidFill>
            <a:prstDash val="solid"/>
            <a:tailEnd type="arrow"/>
          </a:ln>
        </p:spPr>
        <p:txBody>
          <a:bodyPr vert="horz" wrap="none" lIns="0" tIns="0" rIns="0" bIns="0" anchor="ctr" compatLnSpc="0"/>
          <a:lstStyle/>
          <a:p>
            <a:pPr lvl="0" rtl="0" hangingPunct="0">
              <a:buNone/>
              <a:tabLst/>
            </a:pPr>
            <a:endParaRPr lang="en-GB" sz="2400" dirty="0">
              <a:latin typeface="Liberation Serif" pitchFamily="18"/>
              <a:ea typeface="DejaVu Sans" pitchFamily="2"/>
              <a:cs typeface="DejaVu Sans" pitchFamily="2"/>
            </a:endParaRPr>
          </a:p>
        </p:txBody>
      </p:sp>
      <p:sp>
        <p:nvSpPr>
          <p:cNvPr id="13" name="TextBox 12">
            <a:extLst>
              <a:ext uri="{FF2B5EF4-FFF2-40B4-BE49-F238E27FC236}">
                <a16:creationId xmlns:a16="http://schemas.microsoft.com/office/drawing/2014/main" id="{29B93F7B-52A9-904A-BB4C-775D5199ABD9}"/>
              </a:ext>
            </a:extLst>
          </p:cNvPr>
          <p:cNvSpPr txBox="1"/>
          <p:nvPr/>
        </p:nvSpPr>
        <p:spPr>
          <a:xfrm>
            <a:off x="503999" y="6351315"/>
            <a:ext cx="9216000" cy="432359"/>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en-GB" sz="1800" b="0" i="0" u="none" strike="noStrike" kern="1200" dirty="0">
                <a:ln>
                  <a:noFill/>
                </a:ln>
                <a:latin typeface="CMU Sans Serif" pitchFamily="34"/>
                <a:ea typeface="Arial Unicode MS" pitchFamily="2"/>
                <a:cs typeface="Arial Unicode MS" pitchFamily="2"/>
              </a:rPr>
              <a:t>For step </a:t>
            </a:r>
            <a:r>
              <a:rPr lang="en-GB" sz="1800" b="0" i="1" u="none" strike="noStrike" kern="1200" dirty="0">
                <a:ln>
                  <a:noFill/>
                </a:ln>
                <a:latin typeface="CMU Serif" pitchFamily="18"/>
                <a:ea typeface="Arial Unicode MS" pitchFamily="2"/>
                <a:cs typeface="Arial Unicode MS" pitchFamily="2"/>
              </a:rPr>
              <a:t>n</a:t>
            </a:r>
            <a:r>
              <a:rPr lang="en-GB" sz="1800" b="0" i="0" u="none" strike="noStrike" kern="1200" dirty="0">
                <a:ln>
                  <a:noFill/>
                </a:ln>
                <a:latin typeface="CMU Sans Serif" pitchFamily="34"/>
                <a:ea typeface="Arial Unicode MS" pitchFamily="2"/>
                <a:cs typeface="Arial Unicode MS" pitchFamily="2"/>
              </a:rPr>
              <a:t>, </a:t>
            </a:r>
            <a:r>
              <a:rPr lang="en-GB" sz="1800" b="0" i="1" u="none" strike="noStrike" kern="1200" dirty="0">
                <a:ln>
                  <a:noFill/>
                </a:ln>
                <a:latin typeface="CMU Serif" pitchFamily="18"/>
                <a:ea typeface="Arial Unicode MS" pitchFamily="2"/>
                <a:cs typeface="Arial Unicode MS" pitchFamily="2"/>
              </a:rPr>
              <a:t>x</a:t>
            </a:r>
            <a:r>
              <a:rPr lang="en-GB" sz="1800" b="0" i="0" u="none" strike="noStrike" kern="1200" dirty="0">
                <a:ln>
                  <a:noFill/>
                </a:ln>
                <a:latin typeface="CMU Serif" pitchFamily="18"/>
                <a:ea typeface="Arial Unicode MS" pitchFamily="2"/>
                <a:cs typeface="Arial Unicode MS" pitchFamily="2"/>
              </a:rPr>
              <a:t>(</a:t>
            </a:r>
            <a:r>
              <a:rPr lang="en-GB" sz="1800" b="0" i="1" u="none" strike="noStrike" kern="1200" dirty="0">
                <a:ln>
                  <a:noFill/>
                </a:ln>
                <a:latin typeface="CMU Serif" pitchFamily="18"/>
                <a:ea typeface="Arial Unicode MS" pitchFamily="2"/>
                <a:cs typeface="Arial Unicode MS" pitchFamily="2"/>
              </a:rPr>
              <a:t>n</a:t>
            </a:r>
            <a:r>
              <a:rPr lang="en-GB" sz="1800" b="0" i="0" u="none" strike="noStrike" kern="1200" dirty="0">
                <a:ln>
                  <a:noFill/>
                </a:ln>
                <a:latin typeface="CMU Serif" pitchFamily="18"/>
                <a:ea typeface="Arial Unicode MS" pitchFamily="2"/>
                <a:cs typeface="Arial Unicode MS" pitchFamily="2"/>
              </a:rPr>
              <a:t>)</a:t>
            </a:r>
            <a:r>
              <a:rPr lang="en-GB" sz="1800" b="0" i="0" u="none" strike="noStrike" kern="1200" dirty="0">
                <a:ln>
                  <a:noFill/>
                </a:ln>
                <a:latin typeface="CMU Sans Serif" pitchFamily="34"/>
                <a:ea typeface="Arial Unicode MS" pitchFamily="2"/>
                <a:cs typeface="Arial Unicode MS" pitchFamily="2"/>
              </a:rPr>
              <a:t> is an input data vector and </a:t>
            </a:r>
            <a:r>
              <a:rPr lang="en-GB" sz="1800" b="0" i="1" u="none" strike="noStrike" kern="1200" dirty="0">
                <a:ln>
                  <a:noFill/>
                </a:ln>
                <a:latin typeface="CMU Serif" pitchFamily="18"/>
                <a:ea typeface="Arial Unicode MS" pitchFamily="2"/>
                <a:cs typeface="Arial Unicode MS" pitchFamily="2"/>
              </a:rPr>
              <a:t>y</a:t>
            </a:r>
            <a:r>
              <a:rPr lang="en-GB" sz="1800" b="0" i="1" u="none" strike="noStrike" kern="1200" baseline="-25000" dirty="0">
                <a:ln>
                  <a:noFill/>
                </a:ln>
                <a:latin typeface="CMU Serif" pitchFamily="18"/>
                <a:ea typeface="Arial Unicode MS" pitchFamily="2"/>
                <a:cs typeface="Arial Unicode MS" pitchFamily="2"/>
              </a:rPr>
              <a:t>ij</a:t>
            </a:r>
            <a:r>
              <a:rPr lang="en-GB" sz="1800" b="0" i="0" u="none" strike="noStrike" kern="1200" dirty="0">
                <a:ln>
                  <a:noFill/>
                </a:ln>
                <a:latin typeface="CMU Serif" pitchFamily="18"/>
                <a:ea typeface="Arial Unicode MS" pitchFamily="2"/>
                <a:cs typeface="Arial Unicode MS" pitchFamily="2"/>
              </a:rPr>
              <a:t>(</a:t>
            </a:r>
            <a:r>
              <a:rPr lang="en-GB" sz="1800" b="0" i="1" u="none" strike="noStrike" kern="1200" dirty="0">
                <a:ln>
                  <a:noFill/>
                </a:ln>
                <a:latin typeface="CMU Serif" pitchFamily="18"/>
                <a:ea typeface="Arial Unicode MS" pitchFamily="2"/>
                <a:cs typeface="Arial Unicode MS" pitchFamily="2"/>
              </a:rPr>
              <a:t>n</a:t>
            </a:r>
            <a:r>
              <a:rPr lang="en-GB" sz="1800" b="0" i="0" u="none" strike="noStrike" kern="1200" dirty="0">
                <a:ln>
                  <a:noFill/>
                </a:ln>
                <a:latin typeface="CMU Serif" pitchFamily="18"/>
                <a:ea typeface="Arial Unicode MS" pitchFamily="2"/>
                <a:cs typeface="Arial Unicode MS" pitchFamily="2"/>
              </a:rPr>
              <a:t>)</a:t>
            </a:r>
            <a:r>
              <a:rPr lang="en-GB" sz="1800" b="0" i="0" u="none" strike="noStrike" kern="1200" dirty="0">
                <a:ln>
                  <a:noFill/>
                </a:ln>
                <a:latin typeface="CMU Sans Serif" pitchFamily="34"/>
                <a:ea typeface="Arial Unicode MS" pitchFamily="2"/>
                <a:cs typeface="Arial Unicode MS" pitchFamily="2"/>
              </a:rPr>
              <a:t> a reference vector of the Kohonen map</a:t>
            </a:r>
          </a:p>
        </p:txBody>
      </p:sp>
      <p:sp>
        <p:nvSpPr>
          <p:cNvPr id="14" name="TextBox 13">
            <a:extLst>
              <a:ext uri="{FF2B5EF4-FFF2-40B4-BE49-F238E27FC236}">
                <a16:creationId xmlns:a16="http://schemas.microsoft.com/office/drawing/2014/main" id="{D6EA2377-AFA6-05B5-F606-608A346D7C0B}"/>
              </a:ext>
            </a:extLst>
          </p:cNvPr>
          <p:cNvSpPr txBox="1"/>
          <p:nvPr/>
        </p:nvSpPr>
        <p:spPr>
          <a:xfrm>
            <a:off x="2409798" y="2783503"/>
            <a:ext cx="1144137" cy="37505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600" b="0" i="0" u="none" strike="noStrike" kern="1200" dirty="0">
                <a:ln>
                  <a:noFill/>
                </a:ln>
                <a:latin typeface="CMU Serif" pitchFamily="18"/>
                <a:ea typeface="Arial Unicode MS" pitchFamily="2"/>
                <a:cs typeface="Arial Unicode MS" pitchFamily="2"/>
              </a:rPr>
              <a:t>Input data</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09D7E71-1006-BFD3-6B0B-E8D0C177944C}"/>
                  </a:ext>
                </a:extLst>
              </p:cNvPr>
              <p:cNvSpPr txBox="1"/>
              <p:nvPr/>
            </p:nvSpPr>
            <p:spPr>
              <a:xfrm>
                <a:off x="4424040" y="5233999"/>
                <a:ext cx="2572051" cy="3545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𝑐</m:t>
                      </m:r>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arg</m:t>
                          </m:r>
                        </m:fName>
                        <m:e>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min</m:t>
                              </m:r>
                            </m:fName>
                            <m:e>
                              <m:d>
                                <m:dPr>
                                  <m:begChr m:val="{"/>
                                  <m:endChr m:val="}"/>
                                  <m:ctrlPr>
                                    <a:rPr lang="en-US" sz="2000" b="0" i="1" smtClean="0">
                                      <a:latin typeface="Cambria Math" panose="02040503050406030204" pitchFamily="18" charset="0"/>
                                    </a:rPr>
                                  </m:ctrlPr>
                                </m:dPr>
                                <m:e>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𝑖𝑗</m:t>
                                          </m:r>
                                        </m:sub>
                                      </m:sSub>
                                    </m:e>
                                  </m:d>
                                </m:e>
                              </m:d>
                            </m:e>
                          </m:func>
                        </m:e>
                      </m:func>
                    </m:oMath>
                  </m:oMathPara>
                </a14:m>
                <a:endParaRPr lang="en-JP" sz="2000"/>
              </a:p>
            </p:txBody>
          </p:sp>
        </mc:Choice>
        <mc:Fallback xmlns="">
          <p:sp>
            <p:nvSpPr>
              <p:cNvPr id="22" name="TextBox 21">
                <a:extLst>
                  <a:ext uri="{FF2B5EF4-FFF2-40B4-BE49-F238E27FC236}">
                    <a16:creationId xmlns:a16="http://schemas.microsoft.com/office/drawing/2014/main" id="{809D7E71-1006-BFD3-6B0B-E8D0C177944C}"/>
                  </a:ext>
                </a:extLst>
              </p:cNvPr>
              <p:cNvSpPr txBox="1">
                <a:spLocks noRot="1" noChangeAspect="1" noMove="1" noResize="1" noEditPoints="1" noAdjustHandles="1" noChangeArrowheads="1" noChangeShapeType="1" noTextEdit="1"/>
              </p:cNvSpPr>
              <p:nvPr/>
            </p:nvSpPr>
            <p:spPr>
              <a:xfrm>
                <a:off x="4424040" y="5233999"/>
                <a:ext cx="2572051" cy="354584"/>
              </a:xfrm>
              <a:prstGeom prst="rect">
                <a:avLst/>
              </a:prstGeom>
              <a:blipFill>
                <a:blip r:embed="rId5"/>
                <a:stretch>
                  <a:fillRect l="-490" b="-20690"/>
                </a:stretch>
              </a:blipFill>
            </p:spPr>
            <p:txBody>
              <a:bodyPr/>
              <a:lstStyle/>
              <a:p>
                <a:r>
                  <a:rPr lang="en-JP">
                    <a:noFill/>
                  </a:rPr>
                  <a:t> </a:t>
                </a:r>
              </a:p>
            </p:txBody>
          </p:sp>
        </mc:Fallback>
      </mc:AlternateContent>
    </p:spTree>
    <p:extLst>
      <p:ext uri="{BB962C8B-B14F-4D97-AF65-F5344CB8AC3E}">
        <p14:creationId xmlns:p14="http://schemas.microsoft.com/office/powerpoint/2010/main" val="1854621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9B03FE7-56B2-21B3-B4AC-A84D903664B5}"/>
              </a:ext>
            </a:extLst>
          </p:cNvPr>
          <p:cNvPicPr>
            <a:picLocks noChangeAspect="1"/>
          </p:cNvPicPr>
          <p:nvPr/>
        </p:nvPicPr>
        <p:blipFill rotWithShape="1">
          <a:blip r:embed="rId3"/>
          <a:srcRect t="37037" b="38201"/>
          <a:stretch/>
        </p:blipFill>
        <p:spPr>
          <a:xfrm>
            <a:off x="107689" y="130634"/>
            <a:ext cx="11976616" cy="2249714"/>
          </a:xfrm>
          <a:prstGeom prst="rect">
            <a:avLst/>
          </a:prstGeom>
        </p:spPr>
      </p:pic>
      <p:sp>
        <p:nvSpPr>
          <p:cNvPr id="24" name="Rectangle 1">
            <a:extLst>
              <a:ext uri="{FF2B5EF4-FFF2-40B4-BE49-F238E27FC236}">
                <a16:creationId xmlns:a16="http://schemas.microsoft.com/office/drawing/2014/main" id="{FBFD27B1-5BBF-4021-2C29-48F35CEC8C8A}"/>
              </a:ext>
            </a:extLst>
          </p:cNvPr>
          <p:cNvSpPr/>
          <p:nvPr/>
        </p:nvSpPr>
        <p:spPr>
          <a:xfrm>
            <a:off x="3338286" y="1269417"/>
            <a:ext cx="2563988" cy="33078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8440" cap="sq">
            <a:solidFill>
              <a:srgbClr val="000000"/>
            </a:solidFill>
            <a:prstDash val="solid"/>
            <a:miter/>
          </a:ln>
          <a:effectLst>
            <a:outerShdw dist="23040" dir="5400000" algn="tl">
              <a:srgbClr val="808080">
                <a:alpha val="35000"/>
              </a:srgbClr>
            </a:outerShdw>
          </a:effectLst>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dirty="0">
              <a:ln>
                <a:noFill/>
              </a:ln>
              <a:latin typeface="Liberation Sans" pitchFamily="18"/>
              <a:ea typeface="Arial Unicode MS" pitchFamily="2"/>
              <a:cs typeface="Arial Unicode MS" pitchFamily="2"/>
            </a:endParaRPr>
          </a:p>
        </p:txBody>
      </p:sp>
      <p:pic>
        <p:nvPicPr>
          <p:cNvPr id="25" name="Picture 9">
            <a:extLst>
              <a:ext uri="{FF2B5EF4-FFF2-40B4-BE49-F238E27FC236}">
                <a16:creationId xmlns:a16="http://schemas.microsoft.com/office/drawing/2014/main" id="{7EC4337D-B95D-BBFB-5896-C8BB2A7B60EE}"/>
              </a:ext>
            </a:extLst>
          </p:cNvPr>
          <p:cNvPicPr>
            <a:picLocks noChangeAspect="1"/>
          </p:cNvPicPr>
          <p:nvPr/>
        </p:nvPicPr>
        <p:blipFill>
          <a:blip r:embed="rId4">
            <a:lum/>
            <a:alphaModFix/>
          </a:blip>
          <a:srcRect/>
          <a:stretch>
            <a:fillRect/>
          </a:stretch>
        </p:blipFill>
        <p:spPr>
          <a:xfrm>
            <a:off x="3664840" y="2738984"/>
            <a:ext cx="1910880" cy="479520"/>
          </a:xfrm>
          <a:prstGeom prst="rect">
            <a:avLst/>
          </a:prstGeom>
          <a:noFill/>
          <a:ln>
            <a:noFill/>
          </a:ln>
        </p:spPr>
      </p:pic>
      <p:cxnSp>
        <p:nvCxnSpPr>
          <p:cNvPr id="26" name="Straight Arrow Connector 25">
            <a:extLst>
              <a:ext uri="{FF2B5EF4-FFF2-40B4-BE49-F238E27FC236}">
                <a16:creationId xmlns:a16="http://schemas.microsoft.com/office/drawing/2014/main" id="{8D20FDCB-5295-C6A4-73D7-B7F97AFECC55}"/>
              </a:ext>
            </a:extLst>
          </p:cNvPr>
          <p:cNvCxnSpPr>
            <a:cxnSpLocks/>
            <a:stCxn id="25" idx="0"/>
            <a:endCxn id="24" idx="2"/>
          </p:cNvCxnSpPr>
          <p:nvPr/>
        </p:nvCxnSpPr>
        <p:spPr>
          <a:xfrm flipV="1">
            <a:off x="4620280" y="1600201"/>
            <a:ext cx="0" cy="1138783"/>
          </a:xfrm>
          <a:prstGeom prst="straightConnector1">
            <a:avLst/>
          </a:prstGeom>
          <a:noFill/>
          <a:ln w="25560" cap="sq">
            <a:solidFill>
              <a:srgbClr val="FF3333"/>
            </a:solidFill>
            <a:prstDash val="solid"/>
            <a:miter/>
            <a:headEnd type="arrow"/>
            <a:tailEnd type="arrow"/>
          </a:ln>
          <a:effectLst>
            <a:outerShdw dist="20160" dir="5400000" algn="tl">
              <a:srgbClr val="808080">
                <a:alpha val="38000"/>
              </a:srgbClr>
            </a:outerShdw>
          </a:effectLst>
        </p:spPr>
      </p:cxnSp>
      <p:sp>
        <p:nvSpPr>
          <p:cNvPr id="27" name="TextBox 26">
            <a:extLst>
              <a:ext uri="{FF2B5EF4-FFF2-40B4-BE49-F238E27FC236}">
                <a16:creationId xmlns:a16="http://schemas.microsoft.com/office/drawing/2014/main" id="{8122D438-4062-AE1E-B1F1-8D41BB7DDF7F}"/>
              </a:ext>
            </a:extLst>
          </p:cNvPr>
          <p:cNvSpPr txBox="1"/>
          <p:nvPr/>
        </p:nvSpPr>
        <p:spPr>
          <a:xfrm>
            <a:off x="2409798" y="2783503"/>
            <a:ext cx="1144137" cy="37505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600" b="0" i="0" u="none" strike="noStrike" kern="1200" dirty="0">
                <a:ln>
                  <a:noFill/>
                </a:ln>
                <a:latin typeface="CMU Serif" pitchFamily="18"/>
                <a:ea typeface="Arial Unicode MS" pitchFamily="2"/>
                <a:cs typeface="Arial Unicode MS" pitchFamily="2"/>
              </a:rPr>
              <a:t>Input data</a:t>
            </a:r>
          </a:p>
        </p:txBody>
      </p:sp>
      <p:sp>
        <p:nvSpPr>
          <p:cNvPr id="16" name="Oval 5">
            <a:extLst>
              <a:ext uri="{FF2B5EF4-FFF2-40B4-BE49-F238E27FC236}">
                <a16:creationId xmlns:a16="http://schemas.microsoft.com/office/drawing/2014/main" id="{458F0896-AF30-1427-1534-BBF04383BDC9}"/>
              </a:ext>
            </a:extLst>
          </p:cNvPr>
          <p:cNvSpPr/>
          <p:nvPr/>
        </p:nvSpPr>
        <p:spPr>
          <a:xfrm>
            <a:off x="6669324" y="5303310"/>
            <a:ext cx="483120" cy="278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F81BD">
              <a:alpha val="50000"/>
            </a:srgbClr>
          </a:solidFill>
          <a:ln>
            <a:noFill/>
            <a:prstDash val="solid"/>
          </a:ln>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dirty="0">
              <a:ln>
                <a:noFill/>
              </a:ln>
              <a:latin typeface="Liberation Sans" pitchFamily="18"/>
              <a:ea typeface="Arial Unicode MS" pitchFamily="2"/>
              <a:cs typeface="Arial Unicode MS" pitchFamily="2"/>
            </a:endParaRPr>
          </a:p>
        </p:txBody>
      </p:sp>
      <p:sp>
        <p:nvSpPr>
          <p:cNvPr id="15" name="Oval 3">
            <a:extLst>
              <a:ext uri="{FF2B5EF4-FFF2-40B4-BE49-F238E27FC236}">
                <a16:creationId xmlns:a16="http://schemas.microsoft.com/office/drawing/2014/main" id="{DE4003D2-494D-23ED-8A53-10A2D99C9604}"/>
              </a:ext>
            </a:extLst>
          </p:cNvPr>
          <p:cNvSpPr/>
          <p:nvPr/>
        </p:nvSpPr>
        <p:spPr>
          <a:xfrm>
            <a:off x="2261608" y="629821"/>
            <a:ext cx="4649276" cy="1417927"/>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F81BD">
              <a:alpha val="52000"/>
            </a:srgbClr>
          </a:solidFill>
          <a:ln>
            <a:noFill/>
            <a:prstDash val="solid"/>
          </a:ln>
          <a:effectLst>
            <a:outerShdw dist="23040" dir="5400000" algn="tl">
              <a:srgbClr val="808080">
                <a:alpha val="35000"/>
              </a:srgbClr>
            </a:outerShdw>
          </a:effectLst>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dirty="0">
              <a:ln>
                <a:noFill/>
              </a:ln>
              <a:latin typeface="Liberation Sans" pitchFamily="18"/>
              <a:ea typeface="Arial Unicode MS" pitchFamily="2"/>
              <a:cs typeface="Arial Unicode MS" pitchFamily="2"/>
            </a:endParaRPr>
          </a:p>
        </p:txBody>
      </p:sp>
      <p:sp>
        <p:nvSpPr>
          <p:cNvPr id="10" name="TextBox 10">
            <a:extLst>
              <a:ext uri="{FF2B5EF4-FFF2-40B4-BE49-F238E27FC236}">
                <a16:creationId xmlns:a16="http://schemas.microsoft.com/office/drawing/2014/main" id="{112926D2-5CFC-31CE-B2A1-06A464D2BD48}"/>
              </a:ext>
            </a:extLst>
          </p:cNvPr>
          <p:cNvSpPr/>
          <p:nvPr/>
        </p:nvSpPr>
        <p:spPr>
          <a:xfrm>
            <a:off x="227159" y="3654520"/>
            <a:ext cx="11778573" cy="1964257"/>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1">
              <a:lnSpc>
                <a:spcPct val="100000"/>
              </a:lnSpc>
              <a:spcBef>
                <a:spcPts val="0"/>
              </a:spcBef>
              <a:spcAft>
                <a:spcPts val="0"/>
              </a:spcAft>
              <a:buNone/>
              <a:tabLst/>
            </a:pPr>
            <a:r>
              <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Larger initial learning rate (α) and neighborhood radius (</a:t>
            </a:r>
            <a:r>
              <a:rPr lang="en-US" sz="1800" b="0" i="1"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r</a:t>
            </a:r>
            <a:r>
              <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a:t>
            </a:r>
          </a:p>
          <a:p>
            <a:pPr marL="0" marR="0" lvl="0" indent="0" rtl="0" hangingPunct="1">
              <a:lnSpc>
                <a:spcPct val="100000"/>
              </a:lnSpc>
              <a:spcBef>
                <a:spcPts val="0"/>
              </a:spcBef>
              <a:spcAft>
                <a:spcPts val="0"/>
              </a:spcAft>
              <a:buNone/>
              <a:tabLst/>
            </a:pPr>
            <a:endPar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endParaRPr>
          </a:p>
          <a:p>
            <a:r>
              <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At each step in the training process, a node with the smallest distance with the input data from 16 nodes is searched. This is called the best matching node. </a:t>
            </a:r>
            <a:r>
              <a:rPr lang="en-US" dirty="0">
                <a:latin typeface="CMU SANS SERIF" panose="02000603000000000000" pitchFamily="2" charset="0"/>
                <a:ea typeface="CMU SANS SERIF" panose="02000603000000000000" pitchFamily="2" charset="0"/>
                <a:cs typeface="CMU SANS SERIF" panose="02000603000000000000" pitchFamily="2" charset="0"/>
              </a:rPr>
              <a:t>This is called the “winner” node,</a:t>
            </a:r>
          </a:p>
          <a:p>
            <a:br>
              <a:rPr lang="en-US" dirty="0">
                <a:latin typeface="CMU SANS SERIF" panose="02000603000000000000" pitchFamily="2" charset="0"/>
                <a:ea typeface="CMU SANS SERIF" panose="02000603000000000000" pitchFamily="2" charset="0"/>
                <a:cs typeface="CMU SANS SERIF" panose="02000603000000000000" pitchFamily="2" charset="0"/>
              </a:rPr>
            </a:br>
            <a:r>
              <a:rPr lang="en-US" dirty="0">
                <a:latin typeface="CMU SANS SERIF" panose="02000603000000000000" pitchFamily="2" charset="0"/>
                <a:ea typeface="CMU SANS SERIF" panose="02000603000000000000" pitchFamily="2" charset="0"/>
                <a:cs typeface="CMU SANS SERIF" panose="02000603000000000000" pitchFamily="2" charset="0"/>
              </a:rPr>
              <a:t>The winner node becomes the center of an update neighborhood (       ).</a:t>
            </a:r>
          </a:p>
        </p:txBody>
      </p:sp>
    </p:spTree>
    <p:extLst>
      <p:ext uri="{BB962C8B-B14F-4D97-AF65-F5344CB8AC3E}">
        <p14:creationId xmlns:p14="http://schemas.microsoft.com/office/powerpoint/2010/main" val="2340930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FAC8B08-E90F-BE44-0716-889D55AD91F8}"/>
              </a:ext>
            </a:extLst>
          </p:cNvPr>
          <p:cNvGraphicFramePr>
            <a:graphicFrameLocks noGrp="1"/>
          </p:cNvGraphicFramePr>
          <p:nvPr>
            <p:extLst>
              <p:ext uri="{D42A27DB-BD31-4B8C-83A1-F6EECF244321}">
                <p14:modId xmlns:p14="http://schemas.microsoft.com/office/powerpoint/2010/main" val="2556727359"/>
              </p:ext>
            </p:extLst>
          </p:nvPr>
        </p:nvGraphicFramePr>
        <p:xfrm>
          <a:off x="2003685" y="1920240"/>
          <a:ext cx="8184630" cy="3017520"/>
        </p:xfrm>
        <a:graphic>
          <a:graphicData uri="http://schemas.openxmlformats.org/drawingml/2006/table">
            <a:tbl>
              <a:tblPr firstRow="1" firstCol="1">
                <a:tableStyleId>{5C22544A-7EE6-4342-B048-85BDC9FD1C3A}</a:tableStyleId>
              </a:tblPr>
              <a:tblGrid>
                <a:gridCol w="1858780">
                  <a:extLst>
                    <a:ext uri="{9D8B030D-6E8A-4147-A177-3AD203B41FA5}">
                      <a16:colId xmlns:a16="http://schemas.microsoft.com/office/drawing/2014/main" val="4140250862"/>
                    </a:ext>
                  </a:extLst>
                </a:gridCol>
                <a:gridCol w="3162925">
                  <a:extLst>
                    <a:ext uri="{9D8B030D-6E8A-4147-A177-3AD203B41FA5}">
                      <a16:colId xmlns:a16="http://schemas.microsoft.com/office/drawing/2014/main" val="3714263583"/>
                    </a:ext>
                  </a:extLst>
                </a:gridCol>
                <a:gridCol w="3162925">
                  <a:extLst>
                    <a:ext uri="{9D8B030D-6E8A-4147-A177-3AD203B41FA5}">
                      <a16:colId xmlns:a16="http://schemas.microsoft.com/office/drawing/2014/main" val="3730756614"/>
                    </a:ext>
                  </a:extLst>
                </a:gridCol>
              </a:tblGrid>
              <a:tr h="370840">
                <a:tc>
                  <a:txBody>
                    <a:bodyPr/>
                    <a:lstStyle/>
                    <a:p>
                      <a:endParaRPr lang="en-JP"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JP" sz="2400"/>
                        <a:t>Machine Learning</a:t>
                      </a:r>
                      <a:endParaRPr lang="en-JP" sz="2400">
                        <a:latin typeface="CMU Serif Roman" panose="02000603000000000000" pitchFamily="2" charset="0"/>
                        <a:ea typeface="CMU Serif Roman" panose="02000603000000000000" pitchFamily="2" charset="0"/>
                        <a:cs typeface="CMU Serif Roman" panose="02000603000000000000"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t>Deep Learning</a:t>
                      </a:r>
                      <a:endParaRPr lang="en-JP" sz="2400">
                        <a:latin typeface="CMU Serif Roman" panose="02000603000000000000" pitchFamily="2" charset="0"/>
                        <a:ea typeface="CMU Serif Roman" panose="02000603000000000000" pitchFamily="2" charset="0"/>
                        <a:cs typeface="CMU Serif Roman" panose="02000603000000000000"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7559619"/>
                  </a:ext>
                </a:extLst>
              </a:tr>
              <a:tr h="370840">
                <a:tc>
                  <a:txBody>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Python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s</a:t>
                      </a:r>
                      <a:r>
                        <a:rPr lang="en-JP" sz="2400"/>
                        <a:t>cikit-learn</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rowSpan="2">
                  <a:txBody>
                    <a:bodyPr/>
                    <a:lstStyle/>
                    <a:p>
                      <a:r>
                        <a:rPr lang="en-US" sz="2400" dirty="0"/>
                        <a:t>K</a:t>
                      </a:r>
                      <a:r>
                        <a:rPr lang="en-JP" sz="2400"/>
                        <a:t>eras</a:t>
                      </a:r>
                    </a:p>
                    <a:p>
                      <a:pPr marL="342900" indent="-342900">
                        <a:buFont typeface="Arial" panose="020B0604020202020204" pitchFamily="34" charset="0"/>
                        <a:buChar char="•"/>
                      </a:pPr>
                      <a:r>
                        <a:rPr lang="en-US" sz="2400" dirty="0"/>
                        <a:t>T</a:t>
                      </a:r>
                      <a:r>
                        <a:rPr lang="en-JP" sz="2400"/>
                        <a:t>ensorflow</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513758"/>
                  </a:ext>
                </a:extLst>
              </a:tr>
              <a:tr h="370840">
                <a:tc>
                  <a:txBody>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c</a:t>
                      </a:r>
                      <a:r>
                        <a:rPr lang="en-JP" sz="2400"/>
                        <a:t>aret</a:t>
                      </a:r>
                    </a:p>
                    <a:p>
                      <a:r>
                        <a:rPr lang="en-US" sz="2400" dirty="0"/>
                        <a:t>t</a:t>
                      </a:r>
                      <a:r>
                        <a:rPr lang="en-JP" sz="2400"/>
                        <a:t>idymodels</a:t>
                      </a:r>
                    </a:p>
                    <a:p>
                      <a:r>
                        <a:rPr lang="en-JP" sz="2400"/>
                        <a:t>SuperLearner</a:t>
                      </a:r>
                    </a:p>
                  </a:txBody>
                  <a:tcPr anchor="ctr"/>
                </a:tc>
                <a:tc vMerge="1">
                  <a:txBody>
                    <a:bodyPr/>
                    <a:lstStyle/>
                    <a:p>
                      <a:endParaRPr lang="en-JP" dirty="0"/>
                    </a:p>
                  </a:txBody>
                  <a:tcPr/>
                </a:tc>
                <a:extLst>
                  <a:ext uri="{0D108BD9-81ED-4DB2-BD59-A6C34878D82A}">
                    <a16:rowId xmlns:a16="http://schemas.microsoft.com/office/drawing/2014/main" val="1214896530"/>
                  </a:ext>
                </a:extLst>
              </a:tr>
              <a:tr h="370840">
                <a:tc>
                  <a:txBody>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Matlab</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JP" sz="2400"/>
                    </a:p>
                  </a:txBody>
                  <a:tcPr anchor="ctr"/>
                </a:tc>
                <a:tc>
                  <a:txBody>
                    <a:bodyPr/>
                    <a:lstStyle/>
                    <a:p>
                      <a:pPr marL="0" indent="0">
                        <a:buFont typeface="Arial" panose="020B0604020202020204" pitchFamily="34" charset="0"/>
                        <a:buNone/>
                      </a:pPr>
                      <a:r>
                        <a:rPr lang="en-US" sz="2400" i="0" dirty="0"/>
                        <a:t>Tensorflow</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7303744"/>
                  </a:ext>
                </a:extLst>
              </a:tr>
              <a:tr h="370840">
                <a:tc>
                  <a:txBody>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Julia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JP" sz="2400"/>
                    </a:p>
                  </a:txBody>
                  <a:tcPr anchor="ctr"/>
                </a:tc>
                <a:tc>
                  <a:txBody>
                    <a:bodyPr/>
                    <a:lstStyle/>
                    <a:p>
                      <a:pPr marL="0" indent="0">
                        <a:buFont typeface="Arial" panose="020B0604020202020204" pitchFamily="34" charset="0"/>
                        <a:buNone/>
                      </a:pPr>
                      <a:endParaRPr lang="en-US" sz="2400" i="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4395687"/>
                  </a:ext>
                </a:extLst>
              </a:tr>
            </a:tbl>
          </a:graphicData>
        </a:graphic>
      </p:graphicFrame>
    </p:spTree>
    <p:extLst>
      <p:ext uri="{BB962C8B-B14F-4D97-AF65-F5344CB8AC3E}">
        <p14:creationId xmlns:p14="http://schemas.microsoft.com/office/powerpoint/2010/main" val="2393860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0">
            <a:extLst>
              <a:ext uri="{FF2B5EF4-FFF2-40B4-BE49-F238E27FC236}">
                <a16:creationId xmlns:a16="http://schemas.microsoft.com/office/drawing/2014/main" id="{89009965-C6CB-E138-95C6-82B830914CBE}"/>
              </a:ext>
            </a:extLst>
          </p:cNvPr>
          <p:cNvSpPr/>
          <p:nvPr/>
        </p:nvSpPr>
        <p:spPr>
          <a:xfrm>
            <a:off x="227159" y="3654520"/>
            <a:ext cx="11778573" cy="2839496"/>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1">
              <a:lnSpc>
                <a:spcPct val="100000"/>
              </a:lnSpc>
              <a:spcBef>
                <a:spcPts val="0"/>
              </a:spcBef>
              <a:spcAft>
                <a:spcPts val="0"/>
              </a:spcAft>
              <a:buNone/>
              <a:tabLst/>
            </a:pPr>
            <a:r>
              <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Larger initial learning rate (α) and neighborhood radius (</a:t>
            </a:r>
            <a:r>
              <a:rPr lang="en-US" sz="1800" b="0" i="1"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r</a:t>
            </a:r>
            <a:r>
              <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a:t>
            </a:r>
          </a:p>
          <a:p>
            <a:pPr marL="0" marR="0" lvl="0" indent="0" rtl="0" hangingPunct="1">
              <a:lnSpc>
                <a:spcPct val="100000"/>
              </a:lnSpc>
              <a:spcBef>
                <a:spcPts val="0"/>
              </a:spcBef>
              <a:spcAft>
                <a:spcPts val="0"/>
              </a:spcAft>
              <a:buNone/>
              <a:tabLst/>
            </a:pPr>
            <a:endPar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endParaRPr>
          </a:p>
          <a:p>
            <a:r>
              <a:rPr lang="en-US" sz="1800" b="0" i="0" u="none" strike="noStrike" kern="1200" dirty="0">
                <a:ln>
                  <a:noFill/>
                </a:ln>
                <a:latin typeface="CMU SANS SERIF" panose="02000603000000000000" pitchFamily="2" charset="0"/>
                <a:ea typeface="CMU SANS SERIF" panose="02000603000000000000" pitchFamily="2" charset="0"/>
                <a:cs typeface="CMU SANS SERIF" panose="02000603000000000000" pitchFamily="2" charset="0"/>
              </a:rPr>
              <a:t>At each step in the training process, a node with the smallest distance with the input data from 16 nodes is searched. This is called the best matching node. </a:t>
            </a:r>
            <a:r>
              <a:rPr lang="en-US" dirty="0">
                <a:latin typeface="CMU SANS SERIF" panose="02000603000000000000" pitchFamily="2" charset="0"/>
                <a:ea typeface="CMU SANS SERIF" panose="02000603000000000000" pitchFamily="2" charset="0"/>
                <a:cs typeface="CMU SANS SERIF" panose="02000603000000000000" pitchFamily="2" charset="0"/>
              </a:rPr>
              <a:t>This is called the “winner” node,</a:t>
            </a:r>
          </a:p>
          <a:p>
            <a:br>
              <a:rPr lang="en-US" dirty="0">
                <a:latin typeface="CMU SANS SERIF" panose="02000603000000000000" pitchFamily="2" charset="0"/>
                <a:ea typeface="CMU SANS SERIF" panose="02000603000000000000" pitchFamily="2" charset="0"/>
                <a:cs typeface="CMU SANS SERIF" panose="02000603000000000000" pitchFamily="2" charset="0"/>
              </a:rPr>
            </a:br>
            <a:r>
              <a:rPr lang="en-US" dirty="0">
                <a:latin typeface="CMU SANS SERIF" panose="02000603000000000000" pitchFamily="2" charset="0"/>
                <a:ea typeface="CMU SANS SERIF" panose="02000603000000000000" pitchFamily="2" charset="0"/>
                <a:cs typeface="CMU SANS SERIF" panose="02000603000000000000" pitchFamily="2" charset="0"/>
              </a:rPr>
              <a:t>The winner node becomes the center of an update neighborhood (       ).</a:t>
            </a:r>
          </a:p>
          <a:p>
            <a:endParaRPr lang="en-US" dirty="0">
              <a:latin typeface="CMU SANS SERIF" panose="02000603000000000000" pitchFamily="2" charset="0"/>
              <a:ea typeface="CMU SANS SERIF" panose="02000603000000000000" pitchFamily="2" charset="0"/>
              <a:cs typeface="CMU SANS SERIF" panose="02000603000000000000" pitchFamily="2" charset="0"/>
            </a:endParaRPr>
          </a:p>
          <a:p>
            <a:r>
              <a:rPr lang="en-US" dirty="0"/>
              <a:t>After the training, the winner node and surrounding nodes, according to </a:t>
            </a:r>
            <a:r>
              <a:rPr lang="en-US" i="1" dirty="0"/>
              <a:t>r</a:t>
            </a:r>
            <a:r>
              <a:rPr lang="en-US" dirty="0"/>
              <a:t>, become like the input data. This process is repeated </a:t>
            </a:r>
            <a:r>
              <a:rPr lang="en-US" i="1" dirty="0"/>
              <a:t>N</a:t>
            </a:r>
            <a:r>
              <a:rPr lang="en-US" dirty="0"/>
              <a:t> times.</a:t>
            </a:r>
          </a:p>
        </p:txBody>
      </p:sp>
      <p:sp>
        <p:nvSpPr>
          <p:cNvPr id="16" name="Oval 5">
            <a:extLst>
              <a:ext uri="{FF2B5EF4-FFF2-40B4-BE49-F238E27FC236}">
                <a16:creationId xmlns:a16="http://schemas.microsoft.com/office/drawing/2014/main" id="{458F0896-AF30-1427-1534-BBF04383BDC9}"/>
              </a:ext>
            </a:extLst>
          </p:cNvPr>
          <p:cNvSpPr/>
          <p:nvPr/>
        </p:nvSpPr>
        <p:spPr>
          <a:xfrm>
            <a:off x="6669324" y="5303310"/>
            <a:ext cx="483120" cy="278280"/>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F81BD">
              <a:alpha val="50000"/>
            </a:srgbClr>
          </a:solidFill>
          <a:ln>
            <a:noFill/>
            <a:prstDash val="solid"/>
          </a:ln>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dirty="0">
              <a:ln>
                <a:noFill/>
              </a:ln>
              <a:latin typeface="Liberation Sans" pitchFamily="18"/>
              <a:ea typeface="Arial Unicode MS" pitchFamily="2"/>
              <a:cs typeface="Arial Unicode MS" pitchFamily="2"/>
            </a:endParaRPr>
          </a:p>
        </p:txBody>
      </p:sp>
      <p:pic>
        <p:nvPicPr>
          <p:cNvPr id="19" name="Picture 18">
            <a:extLst>
              <a:ext uri="{FF2B5EF4-FFF2-40B4-BE49-F238E27FC236}">
                <a16:creationId xmlns:a16="http://schemas.microsoft.com/office/drawing/2014/main" id="{6CA09FC2-15D9-FC82-847E-AF21DC072FE0}"/>
              </a:ext>
            </a:extLst>
          </p:cNvPr>
          <p:cNvPicPr>
            <a:picLocks noChangeAspect="1"/>
          </p:cNvPicPr>
          <p:nvPr/>
        </p:nvPicPr>
        <p:blipFill rotWithShape="1">
          <a:blip r:embed="rId3"/>
          <a:srcRect t="37037" b="38201"/>
          <a:stretch/>
        </p:blipFill>
        <p:spPr>
          <a:xfrm>
            <a:off x="107689" y="130634"/>
            <a:ext cx="11976616" cy="2249714"/>
          </a:xfrm>
          <a:prstGeom prst="rect">
            <a:avLst/>
          </a:prstGeom>
        </p:spPr>
      </p:pic>
      <p:sp>
        <p:nvSpPr>
          <p:cNvPr id="20" name="Rectangle 1">
            <a:extLst>
              <a:ext uri="{FF2B5EF4-FFF2-40B4-BE49-F238E27FC236}">
                <a16:creationId xmlns:a16="http://schemas.microsoft.com/office/drawing/2014/main" id="{DACD9A95-2255-28D2-3960-98C3DDFA79B0}"/>
              </a:ext>
            </a:extLst>
          </p:cNvPr>
          <p:cNvSpPr/>
          <p:nvPr/>
        </p:nvSpPr>
        <p:spPr>
          <a:xfrm>
            <a:off x="3338286" y="1269417"/>
            <a:ext cx="2563988" cy="33078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28440" cap="sq">
            <a:solidFill>
              <a:srgbClr val="000000"/>
            </a:solidFill>
            <a:prstDash val="solid"/>
            <a:miter/>
          </a:ln>
          <a:effectLst>
            <a:outerShdw dist="23040" dir="5400000" algn="tl">
              <a:srgbClr val="808080">
                <a:alpha val="35000"/>
              </a:srgbClr>
            </a:outerShdw>
          </a:effectLst>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dirty="0">
              <a:ln>
                <a:noFill/>
              </a:ln>
              <a:latin typeface="Liberation Sans" pitchFamily="18"/>
              <a:ea typeface="Arial Unicode MS" pitchFamily="2"/>
              <a:cs typeface="Arial Unicode MS" pitchFamily="2"/>
            </a:endParaRPr>
          </a:p>
        </p:txBody>
      </p:sp>
      <p:pic>
        <p:nvPicPr>
          <p:cNvPr id="21" name="Picture 9">
            <a:extLst>
              <a:ext uri="{FF2B5EF4-FFF2-40B4-BE49-F238E27FC236}">
                <a16:creationId xmlns:a16="http://schemas.microsoft.com/office/drawing/2014/main" id="{65EBD92A-724C-939F-FAFF-2836DF43C103}"/>
              </a:ext>
            </a:extLst>
          </p:cNvPr>
          <p:cNvPicPr>
            <a:picLocks noChangeAspect="1"/>
          </p:cNvPicPr>
          <p:nvPr/>
        </p:nvPicPr>
        <p:blipFill>
          <a:blip r:embed="rId4">
            <a:lum/>
            <a:alphaModFix/>
          </a:blip>
          <a:srcRect/>
          <a:stretch>
            <a:fillRect/>
          </a:stretch>
        </p:blipFill>
        <p:spPr>
          <a:xfrm>
            <a:off x="3664840" y="2738984"/>
            <a:ext cx="1910880" cy="479520"/>
          </a:xfrm>
          <a:prstGeom prst="rect">
            <a:avLst/>
          </a:prstGeom>
          <a:noFill/>
          <a:ln>
            <a:noFill/>
          </a:ln>
        </p:spPr>
      </p:pic>
      <p:cxnSp>
        <p:nvCxnSpPr>
          <p:cNvPr id="22" name="Straight Arrow Connector 21">
            <a:extLst>
              <a:ext uri="{FF2B5EF4-FFF2-40B4-BE49-F238E27FC236}">
                <a16:creationId xmlns:a16="http://schemas.microsoft.com/office/drawing/2014/main" id="{A3AB8728-1E46-9686-9FA4-45D4CEFA6D77}"/>
              </a:ext>
            </a:extLst>
          </p:cNvPr>
          <p:cNvCxnSpPr>
            <a:cxnSpLocks/>
            <a:stCxn id="21" idx="0"/>
            <a:endCxn id="20" idx="2"/>
          </p:cNvCxnSpPr>
          <p:nvPr/>
        </p:nvCxnSpPr>
        <p:spPr>
          <a:xfrm flipV="1">
            <a:off x="4620280" y="1600201"/>
            <a:ext cx="0" cy="1138783"/>
          </a:xfrm>
          <a:prstGeom prst="straightConnector1">
            <a:avLst/>
          </a:prstGeom>
          <a:noFill/>
          <a:ln w="25560" cap="sq">
            <a:solidFill>
              <a:srgbClr val="FF3333"/>
            </a:solidFill>
            <a:prstDash val="solid"/>
            <a:miter/>
            <a:headEnd type="arrow"/>
            <a:tailEnd type="arrow"/>
          </a:ln>
          <a:effectLst>
            <a:outerShdw dist="20160" dir="5400000" algn="tl">
              <a:srgbClr val="808080">
                <a:alpha val="38000"/>
              </a:srgbClr>
            </a:outerShdw>
          </a:effectLst>
        </p:spPr>
      </p:cxnSp>
      <p:sp>
        <p:nvSpPr>
          <p:cNvPr id="23" name="TextBox 22">
            <a:extLst>
              <a:ext uri="{FF2B5EF4-FFF2-40B4-BE49-F238E27FC236}">
                <a16:creationId xmlns:a16="http://schemas.microsoft.com/office/drawing/2014/main" id="{211A2429-FD7E-93FB-884A-AEDE1DAB98A6}"/>
              </a:ext>
            </a:extLst>
          </p:cNvPr>
          <p:cNvSpPr txBox="1"/>
          <p:nvPr/>
        </p:nvSpPr>
        <p:spPr>
          <a:xfrm>
            <a:off x="2409798" y="2783503"/>
            <a:ext cx="1144137" cy="375059"/>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en-US" sz="1600" b="0" i="0" u="none" strike="noStrike" kern="1200" dirty="0">
                <a:ln>
                  <a:noFill/>
                </a:ln>
                <a:latin typeface="CMU Serif" pitchFamily="18"/>
                <a:ea typeface="Arial Unicode MS" pitchFamily="2"/>
                <a:cs typeface="Arial Unicode MS" pitchFamily="2"/>
              </a:rPr>
              <a:t>Input data</a:t>
            </a:r>
          </a:p>
        </p:txBody>
      </p:sp>
      <p:sp>
        <p:nvSpPr>
          <p:cNvPr id="24" name="Oval 3">
            <a:extLst>
              <a:ext uri="{FF2B5EF4-FFF2-40B4-BE49-F238E27FC236}">
                <a16:creationId xmlns:a16="http://schemas.microsoft.com/office/drawing/2014/main" id="{C118C5D8-561B-3464-0A4D-64053EC5763E}"/>
              </a:ext>
            </a:extLst>
          </p:cNvPr>
          <p:cNvSpPr/>
          <p:nvPr/>
        </p:nvSpPr>
        <p:spPr>
          <a:xfrm>
            <a:off x="2261608" y="629821"/>
            <a:ext cx="4649276" cy="1417927"/>
          </a:xfrm>
          <a:custGeom>
            <a:avLst/>
            <a:gdLst>
              <a:gd name="f0" fmla="val 10800000"/>
              <a:gd name="f1" fmla="val 5400000"/>
              <a:gd name="f2" fmla="val 180"/>
              <a:gd name="f3" fmla="val w"/>
              <a:gd name="f4" fmla="val h"/>
              <a:gd name="f5" fmla="*/ 5419351 1 1725033"/>
              <a:gd name="f6" fmla="*/ 10800 10800 1"/>
              <a:gd name="f7" fmla="+- 0 0 0"/>
              <a:gd name="f8" fmla="+- 0 0 360"/>
              <a:gd name="f9" fmla="val 10800"/>
              <a:gd name="f10" fmla="*/ f3 1 21600"/>
              <a:gd name="f11" fmla="*/ f4 1 21600"/>
              <a:gd name="f12" fmla="*/ 0 f5 1"/>
              <a:gd name="f13" fmla="*/ f7 f0 1"/>
              <a:gd name="f14" fmla="*/ f8 f0 1"/>
              <a:gd name="f15" fmla="*/ 3163 f10 1"/>
              <a:gd name="f16" fmla="*/ 18437 f10 1"/>
              <a:gd name="f17" fmla="*/ 18437 f11 1"/>
              <a:gd name="f18" fmla="*/ 3163 f11 1"/>
              <a:gd name="f19" fmla="*/ f12 1 f2"/>
              <a:gd name="f20" fmla="*/ f13 1 f2"/>
              <a:gd name="f21" fmla="*/ f14 1 f2"/>
              <a:gd name="f22" fmla="*/ 10800 f10 1"/>
              <a:gd name="f23" fmla="*/ 0 f11 1"/>
              <a:gd name="f24" fmla="*/ 0 f10 1"/>
              <a:gd name="f25" fmla="*/ 10800 f11 1"/>
              <a:gd name="f26" fmla="*/ 21600 f11 1"/>
              <a:gd name="f27" fmla="*/ 21600 f10 1"/>
              <a:gd name="f28" fmla="+- 0 0 f19"/>
              <a:gd name="f29" fmla="+- f20 0 f1"/>
              <a:gd name="f30" fmla="+- f21 0 f1"/>
              <a:gd name="f31" fmla="*/ f28 f0 1"/>
              <a:gd name="f32" fmla="+- f30 0 f29"/>
              <a:gd name="f33" fmla="*/ f31 1 f5"/>
              <a:gd name="f34" fmla="+- f33 0 f1"/>
              <a:gd name="f35" fmla="cos 1 f34"/>
              <a:gd name="f36" fmla="sin 1 f34"/>
              <a:gd name="f37" fmla="+- 0 0 f35"/>
              <a:gd name="f38" fmla="+- 0 0 f36"/>
              <a:gd name="f39" fmla="*/ 10800 f37 1"/>
              <a:gd name="f40" fmla="*/ 10800 f38 1"/>
              <a:gd name="f41" fmla="*/ f39 f39 1"/>
              <a:gd name="f42" fmla="*/ f40 f40 1"/>
              <a:gd name="f43" fmla="+- f41 f42 0"/>
              <a:gd name="f44" fmla="sqrt f43"/>
              <a:gd name="f45" fmla="*/ f6 1 f44"/>
              <a:gd name="f46" fmla="*/ f37 f45 1"/>
              <a:gd name="f47" fmla="*/ f38 f45 1"/>
              <a:gd name="f48" fmla="+- 10800 0 f46"/>
              <a:gd name="f49" fmla="+- 10800 0 f47"/>
            </a:gdLst>
            <a:ahLst/>
            <a:cxnLst>
              <a:cxn ang="3cd4">
                <a:pos x="hc" y="t"/>
              </a:cxn>
              <a:cxn ang="0">
                <a:pos x="r" y="vc"/>
              </a:cxn>
              <a:cxn ang="cd4">
                <a:pos x="hc" y="b"/>
              </a:cxn>
              <a:cxn ang="cd2">
                <a:pos x="l" y="vc"/>
              </a:cxn>
              <a:cxn ang="f29">
                <a:pos x="f22" y="f23"/>
              </a:cxn>
              <a:cxn ang="f29">
                <a:pos x="f15" y="f18"/>
              </a:cxn>
              <a:cxn ang="f29">
                <a:pos x="f24" y="f25"/>
              </a:cxn>
              <a:cxn ang="f29">
                <a:pos x="f15" y="f17"/>
              </a:cxn>
              <a:cxn ang="f29">
                <a:pos x="f22" y="f26"/>
              </a:cxn>
              <a:cxn ang="f29">
                <a:pos x="f16" y="f17"/>
              </a:cxn>
              <a:cxn ang="f29">
                <a:pos x="f27" y="f25"/>
              </a:cxn>
              <a:cxn ang="f29">
                <a:pos x="f16" y="f18"/>
              </a:cxn>
            </a:cxnLst>
            <a:rect l="f15" t="f18" r="f16" b="f17"/>
            <a:pathLst>
              <a:path w="21600" h="21600">
                <a:moveTo>
                  <a:pt x="f48" y="f49"/>
                </a:moveTo>
                <a:arcTo wR="f9" hR="f9" stAng="f29" swAng="f32"/>
                <a:close/>
              </a:path>
            </a:pathLst>
          </a:custGeom>
          <a:solidFill>
            <a:srgbClr val="4F81BD">
              <a:alpha val="52000"/>
            </a:srgbClr>
          </a:solidFill>
          <a:ln>
            <a:noFill/>
            <a:prstDash val="solid"/>
          </a:ln>
          <a:effectLst>
            <a:outerShdw dist="23040" dir="5400000" algn="tl">
              <a:srgbClr val="808080">
                <a:alpha val="35000"/>
              </a:srgbClr>
            </a:outerShdw>
          </a:effectLst>
        </p:spPr>
        <p:txBody>
          <a:bodyPr vert="horz" wrap="square" lIns="90000" tIns="46800" rIns="90000" bIns="46800" anchor="ctr" anchorCtr="0" compatLnSpc="0">
            <a:noAutofit/>
          </a:bodyPr>
          <a:lstStyle/>
          <a:p>
            <a:pPr marL="0" marR="0" lvl="0" indent="0" rtl="0" hangingPunct="0">
              <a:lnSpc>
                <a:spcPct val="100000"/>
              </a:lnSpc>
              <a:spcBef>
                <a:spcPts val="0"/>
              </a:spcBef>
              <a:spcAft>
                <a:spcPts val="0"/>
              </a:spcAft>
              <a:buNone/>
              <a:tabLst/>
            </a:pPr>
            <a:endParaRPr lang="en-GB" sz="1800" b="0" i="0" u="none" strike="noStrike" kern="1200" dirty="0">
              <a:ln>
                <a:noFill/>
              </a:ln>
              <a:latin typeface="Liberation Sans" pitchFamily="18"/>
              <a:ea typeface="Arial Unicode MS" pitchFamily="2"/>
              <a:cs typeface="Arial Unicode MS" pitchFamily="2"/>
            </a:endParaRPr>
          </a:p>
        </p:txBody>
      </p:sp>
    </p:spTree>
    <p:extLst>
      <p:ext uri="{BB962C8B-B14F-4D97-AF65-F5344CB8AC3E}">
        <p14:creationId xmlns:p14="http://schemas.microsoft.com/office/powerpoint/2010/main" val="1328340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7670526-6596-F38A-4C50-E8D1D147D668}"/>
              </a:ext>
            </a:extLst>
          </p:cNvPr>
          <p:cNvPicPr>
            <a:picLocks noChangeAspect="1"/>
          </p:cNvPicPr>
          <p:nvPr/>
        </p:nvPicPr>
        <p:blipFill rotWithShape="1">
          <a:blip r:embed="rId3"/>
          <a:srcRect t="37037" b="38201"/>
          <a:stretch/>
        </p:blipFill>
        <p:spPr>
          <a:xfrm>
            <a:off x="107689" y="1061074"/>
            <a:ext cx="11976616" cy="2249714"/>
          </a:xfrm>
          <a:prstGeom prst="rect">
            <a:avLst/>
          </a:prstGeom>
        </p:spPr>
      </p:pic>
      <p:sp>
        <p:nvSpPr>
          <p:cNvPr id="3" name="TextBox 9">
            <a:extLst>
              <a:ext uri="{FF2B5EF4-FFF2-40B4-BE49-F238E27FC236}">
                <a16:creationId xmlns:a16="http://schemas.microsoft.com/office/drawing/2014/main" id="{F94664FD-207A-2802-6E37-229A44C10A4D}"/>
              </a:ext>
            </a:extLst>
          </p:cNvPr>
          <p:cNvSpPr/>
          <p:nvPr/>
        </p:nvSpPr>
        <p:spPr>
          <a:xfrm>
            <a:off x="171067" y="-5334"/>
            <a:ext cx="11849866" cy="925511"/>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marL="0" marR="0" lvl="0" indent="0" rtl="0" hangingPunct="1">
              <a:lnSpc>
                <a:spcPct val="100000"/>
              </a:lnSpc>
              <a:spcBef>
                <a:spcPts val="0"/>
              </a:spcBef>
              <a:spcAft>
                <a:spcPts val="598"/>
              </a:spcAft>
              <a:buNone/>
              <a:tabLst/>
            </a:pPr>
            <a:r>
              <a:rPr lang="en-US" sz="2400" b="0" i="0" u="none" strike="noStrike" kern="1200" dirty="0">
                <a:ln>
                  <a:noFill/>
                </a:ln>
                <a:latin typeface="CMU Sans Serif" pitchFamily="34"/>
                <a:ea typeface="Arial Unicode MS" pitchFamily="2"/>
                <a:cs typeface="Arial Unicode MS" pitchFamily="2"/>
              </a:rPr>
              <a:t>After a fine-tuning phase, with smaller learning rate and neighborhood radius, the randomized map...</a:t>
            </a:r>
          </a:p>
        </p:txBody>
      </p:sp>
      <p:sp>
        <p:nvSpPr>
          <p:cNvPr id="6" name="TextBox 9">
            <a:extLst>
              <a:ext uri="{FF2B5EF4-FFF2-40B4-BE49-F238E27FC236}">
                <a16:creationId xmlns:a16="http://schemas.microsoft.com/office/drawing/2014/main" id="{308A5976-E759-E77B-9B3F-B8F55CF6FF53}"/>
              </a:ext>
            </a:extLst>
          </p:cNvPr>
          <p:cNvSpPr/>
          <p:nvPr/>
        </p:nvSpPr>
        <p:spPr>
          <a:xfrm>
            <a:off x="171067" y="3669630"/>
            <a:ext cx="11849866" cy="51001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90000" tIns="46800" rIns="90000" bIns="46800" anchor="t" anchorCtr="0" compatLnSpc="0">
            <a:spAutoFit/>
          </a:bodyPr>
          <a:lstStyle/>
          <a:p>
            <a:pPr lvl="0" algn="just">
              <a:spcAft>
                <a:spcPts val="598"/>
              </a:spcAft>
            </a:pPr>
            <a:r>
              <a:rPr lang="en-US" sz="2400" dirty="0">
                <a:latin typeface="CMU Sans Serif" pitchFamily="34"/>
                <a:ea typeface="Arial Unicode MS" pitchFamily="2"/>
                <a:cs typeface="Arial Unicode MS" pitchFamily="2"/>
              </a:rPr>
              <a:t>… becomes the final map, with coherent spatial patterns of filtered OLR identified:</a:t>
            </a:r>
          </a:p>
        </p:txBody>
      </p:sp>
      <p:pic>
        <p:nvPicPr>
          <p:cNvPr id="15" name="Picture 14">
            <a:extLst>
              <a:ext uri="{FF2B5EF4-FFF2-40B4-BE49-F238E27FC236}">
                <a16:creationId xmlns:a16="http://schemas.microsoft.com/office/drawing/2014/main" id="{E40AE408-83E6-A74D-A8FA-0F819D70211F}"/>
              </a:ext>
            </a:extLst>
          </p:cNvPr>
          <p:cNvPicPr>
            <a:picLocks noChangeAspect="1"/>
          </p:cNvPicPr>
          <p:nvPr/>
        </p:nvPicPr>
        <p:blipFill rotWithShape="1">
          <a:blip r:embed="rId4"/>
          <a:srcRect t="38869" b="37709"/>
          <a:stretch/>
        </p:blipFill>
        <p:spPr>
          <a:xfrm>
            <a:off x="106067" y="4395538"/>
            <a:ext cx="11969293" cy="2126633"/>
          </a:xfrm>
          <a:prstGeom prst="rect">
            <a:avLst/>
          </a:prstGeom>
        </p:spPr>
      </p:pic>
    </p:spTree>
    <p:extLst>
      <p:ext uri="{BB962C8B-B14F-4D97-AF65-F5344CB8AC3E}">
        <p14:creationId xmlns:p14="http://schemas.microsoft.com/office/powerpoint/2010/main" val="386997756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184323-002C-CC16-38B1-04D56BE5B27A}"/>
              </a:ext>
            </a:extLst>
          </p:cNvPr>
          <p:cNvPicPr>
            <a:picLocks noChangeAspect="1"/>
          </p:cNvPicPr>
          <p:nvPr/>
        </p:nvPicPr>
        <p:blipFill rotWithShape="1">
          <a:blip r:embed="rId3"/>
          <a:srcRect t="16608" b="17895"/>
          <a:stretch/>
        </p:blipFill>
        <p:spPr>
          <a:xfrm>
            <a:off x="638830" y="111660"/>
            <a:ext cx="10914341" cy="5422866"/>
          </a:xfrm>
          <a:prstGeom prst="rect">
            <a:avLst/>
          </a:prstGeom>
        </p:spPr>
      </p:pic>
      <p:sp>
        <p:nvSpPr>
          <p:cNvPr id="7" name="TextBox 6">
            <a:extLst>
              <a:ext uri="{FF2B5EF4-FFF2-40B4-BE49-F238E27FC236}">
                <a16:creationId xmlns:a16="http://schemas.microsoft.com/office/drawing/2014/main" id="{1F398FF7-0898-C185-078E-40975BAC7E87}"/>
              </a:ext>
            </a:extLst>
          </p:cNvPr>
          <p:cNvSpPr txBox="1"/>
          <p:nvPr/>
        </p:nvSpPr>
        <p:spPr>
          <a:xfrm>
            <a:off x="1006959" y="5648799"/>
            <a:ext cx="8580211" cy="1129625"/>
          </a:xfrm>
          <a:prstGeom prst="rect">
            <a:avLst/>
          </a:prstGeom>
          <a:noFill/>
          <a:ln>
            <a:noFill/>
          </a:ln>
        </p:spPr>
        <p:txBody>
          <a:bodyPr vert="horz" wrap="none" lIns="90000" tIns="45000" rIns="90000" bIns="45000" anchorCtr="0" compatLnSpc="0">
            <a:spAutoFit/>
          </a:bodyPr>
          <a:lstStyle/>
          <a:p>
            <a:pPr marL="0" marR="0" lvl="0" indent="0" rtl="0" hangingPunct="1">
              <a:lnSpc>
                <a:spcPct val="100000"/>
              </a:lnSpc>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2000" b="0" i="0" u="none" strike="noStrike" kern="1200" dirty="0">
                <a:ln>
                  <a:noFill/>
                </a:ln>
                <a:latin typeface="CMU Sans Serif" pitchFamily="34"/>
                <a:ea typeface="Arial Unicode MS" pitchFamily="2"/>
                <a:cs typeface="Arial Unicode MS" pitchFamily="2"/>
              </a:rPr>
              <a:t>Kohonen map with 16 patterns of OLR anomalies, characteristic of input data</a:t>
            </a:r>
          </a:p>
          <a:p>
            <a:pPr marL="0" marR="0" lvl="0" indent="0" rtl="0" hangingPunct="1">
              <a:lnSpc>
                <a:spcPct val="100000"/>
              </a:lnSpc>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2000" b="0" i="0" u="none" strike="noStrike" kern="1200" dirty="0">
                <a:ln>
                  <a:noFill/>
                </a:ln>
                <a:solidFill>
                  <a:srgbClr val="000000"/>
                </a:solidFill>
                <a:latin typeface="CMU Sans Serif" pitchFamily="34"/>
                <a:ea typeface="Calibri" pitchFamily="34"/>
                <a:cs typeface="Calibri" pitchFamily="34"/>
              </a:rPr>
              <a:t>	</a:t>
            </a:r>
            <a:r>
              <a:rPr lang="en-US" sz="2000" b="0" i="0" u="none" strike="noStrike" kern="1200" dirty="0">
                <a:ln>
                  <a:noFill/>
                </a:ln>
                <a:latin typeface="CMU Sans Serif" pitchFamily="34"/>
                <a:ea typeface="Calibri" pitchFamily="34"/>
                <a:cs typeface="Calibri" pitchFamily="34"/>
              </a:rPr>
              <a:t>→</a:t>
            </a:r>
            <a:r>
              <a:rPr lang="en-US" sz="2000" b="0" i="0" u="none" strike="noStrike" kern="1200" dirty="0">
                <a:ln>
                  <a:noFill/>
                </a:ln>
                <a:solidFill>
                  <a:srgbClr val="000000"/>
                </a:solidFill>
                <a:latin typeface="CMU Sans Serif" pitchFamily="34"/>
                <a:ea typeface="Calibri" pitchFamily="34"/>
                <a:cs typeface="Calibri" pitchFamily="34"/>
              </a:rPr>
              <a:t> </a:t>
            </a:r>
            <a:r>
              <a:rPr lang="en-US" sz="2000" b="0" i="0" u="none" strike="noStrike" kern="1200" dirty="0">
                <a:ln>
                  <a:noFill/>
                </a:ln>
                <a:solidFill>
                  <a:srgbClr val="579D1C"/>
                </a:solidFill>
                <a:latin typeface="CMU Sans Serif" pitchFamily="34"/>
                <a:ea typeface="Arial Unicode MS" pitchFamily="2"/>
                <a:cs typeface="Arial Unicode MS" pitchFamily="2"/>
              </a:rPr>
              <a:t>similar patterns nearby</a:t>
            </a:r>
            <a:r>
              <a:rPr lang="en-US" sz="2000" b="0" i="0" u="none" strike="noStrike" kern="1200" dirty="0">
                <a:ln>
                  <a:noFill/>
                </a:ln>
                <a:latin typeface="CMU Sans Serif" pitchFamily="34"/>
                <a:ea typeface="Arial Unicode MS" pitchFamily="2"/>
                <a:cs typeface="Arial Unicode MS" pitchFamily="2"/>
              </a:rPr>
              <a:t>,</a:t>
            </a:r>
          </a:p>
          <a:p>
            <a:pPr marL="0" marR="0" lvl="0" indent="0" rtl="0" hangingPunct="1">
              <a:lnSpc>
                <a:spcPct val="100000"/>
              </a:lnSpc>
              <a:spcAft>
                <a:spcPts val="0"/>
              </a:spcAft>
              <a:buNone/>
              <a:tabLst>
                <a:tab pos="0" algn="l"/>
                <a:tab pos="457200" algn="l"/>
                <a:tab pos="914400" algn="l"/>
                <a:tab pos="1371599" algn="l"/>
                <a:tab pos="1828800" algn="l"/>
                <a:tab pos="2286000" algn="l"/>
                <a:tab pos="2743199" algn="l"/>
                <a:tab pos="3200400" algn="l"/>
                <a:tab pos="3657600" algn="l"/>
                <a:tab pos="4114800" algn="l"/>
                <a:tab pos="4572000" algn="l"/>
                <a:tab pos="5029200" algn="l"/>
                <a:tab pos="5486399" algn="l"/>
                <a:tab pos="5943600" algn="l"/>
                <a:tab pos="6400799" algn="l"/>
                <a:tab pos="6858000" algn="l"/>
                <a:tab pos="7315200" algn="l"/>
                <a:tab pos="7772400" algn="l"/>
                <a:tab pos="8229600" algn="l"/>
                <a:tab pos="8686800" algn="l"/>
                <a:tab pos="9144000" algn="l"/>
              </a:tabLst>
            </a:pPr>
            <a:r>
              <a:rPr lang="en-US" sz="2000" b="0" i="0" u="none" strike="noStrike" kern="1200" dirty="0">
                <a:ln>
                  <a:noFill/>
                </a:ln>
                <a:solidFill>
                  <a:srgbClr val="FF0000"/>
                </a:solidFill>
                <a:latin typeface="CMU Sans Serif" pitchFamily="34"/>
                <a:ea typeface="Arial Unicode MS" pitchFamily="2"/>
                <a:cs typeface="Arial Unicode MS" pitchFamily="2"/>
              </a:rPr>
              <a:t>	</a:t>
            </a:r>
            <a:r>
              <a:rPr lang="en-US" sz="2000" b="0" i="0" u="none" strike="noStrike" kern="1200" dirty="0">
                <a:ln>
                  <a:noFill/>
                </a:ln>
                <a:latin typeface="CMU Sans Serif" pitchFamily="34"/>
                <a:ea typeface="Calibri" pitchFamily="34"/>
                <a:cs typeface="Calibri" pitchFamily="34"/>
              </a:rPr>
              <a:t>→</a:t>
            </a:r>
            <a:r>
              <a:rPr lang="en-US" sz="2000" b="0" i="0" u="none" strike="noStrike" kern="1200" dirty="0">
                <a:ln>
                  <a:noFill/>
                </a:ln>
                <a:solidFill>
                  <a:srgbClr val="000000"/>
                </a:solidFill>
                <a:latin typeface="CMU Sans Serif" pitchFamily="34"/>
                <a:ea typeface="Calibri" pitchFamily="34"/>
                <a:cs typeface="Calibri" pitchFamily="34"/>
              </a:rPr>
              <a:t> </a:t>
            </a:r>
            <a:r>
              <a:rPr lang="en-US" sz="2000" b="0" i="0" u="none" strike="noStrike" kern="1200" dirty="0">
                <a:ln>
                  <a:noFill/>
                </a:ln>
                <a:solidFill>
                  <a:srgbClr val="FF0000"/>
                </a:solidFill>
                <a:latin typeface="CMU Sans Serif" pitchFamily="34"/>
                <a:ea typeface="Arial Unicode MS" pitchFamily="2"/>
                <a:cs typeface="Arial Unicode MS" pitchFamily="2"/>
              </a:rPr>
              <a:t>dissimilar patterns further apart</a:t>
            </a:r>
            <a:r>
              <a:rPr lang="en-US" sz="2000" b="0" i="0" u="none" strike="noStrike" kern="1200" dirty="0">
                <a:ln>
                  <a:noFill/>
                </a:ln>
                <a:latin typeface="CMU Sans Serif" pitchFamily="34"/>
                <a:ea typeface="Arial Unicode MS" pitchFamily="2"/>
                <a:cs typeface="Arial Unicode MS" pitchFamily="2"/>
              </a:rPr>
              <a:t>.</a:t>
            </a:r>
          </a:p>
        </p:txBody>
      </p:sp>
      <p:cxnSp>
        <p:nvCxnSpPr>
          <p:cNvPr id="8" name="Straight Arrow Connector 7">
            <a:extLst>
              <a:ext uri="{FF2B5EF4-FFF2-40B4-BE49-F238E27FC236}">
                <a16:creationId xmlns:a16="http://schemas.microsoft.com/office/drawing/2014/main" id="{B866B249-F1C4-8B2C-CD94-8BA9D10EA98F}"/>
              </a:ext>
            </a:extLst>
          </p:cNvPr>
          <p:cNvCxnSpPr>
            <a:cxnSpLocks/>
          </p:cNvCxnSpPr>
          <p:nvPr/>
        </p:nvCxnSpPr>
        <p:spPr>
          <a:xfrm flipV="1">
            <a:off x="1999488" y="3429000"/>
            <a:ext cx="0" cy="1386840"/>
          </a:xfrm>
          <a:prstGeom prst="straightConnector1">
            <a:avLst/>
          </a:prstGeom>
          <a:ln w="25400">
            <a:solidFill>
              <a:srgbClr val="78A6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DCF586D2-9D2D-D62E-24FA-2A5D70279E3C}"/>
              </a:ext>
            </a:extLst>
          </p:cNvPr>
          <p:cNvCxnSpPr>
            <a:cxnSpLocks/>
          </p:cNvCxnSpPr>
          <p:nvPr/>
        </p:nvCxnSpPr>
        <p:spPr>
          <a:xfrm>
            <a:off x="1999488" y="4815840"/>
            <a:ext cx="2645664" cy="0"/>
          </a:xfrm>
          <a:prstGeom prst="straightConnector1">
            <a:avLst/>
          </a:prstGeom>
          <a:ln w="25400">
            <a:solidFill>
              <a:srgbClr val="78A6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E7F92BC-4649-DE00-B5B0-0E69D31FC239}"/>
              </a:ext>
            </a:extLst>
          </p:cNvPr>
          <p:cNvCxnSpPr>
            <a:cxnSpLocks/>
          </p:cNvCxnSpPr>
          <p:nvPr/>
        </p:nvCxnSpPr>
        <p:spPr>
          <a:xfrm flipV="1">
            <a:off x="1999488" y="3657600"/>
            <a:ext cx="2251670" cy="1158240"/>
          </a:xfrm>
          <a:prstGeom prst="straightConnector1">
            <a:avLst/>
          </a:prstGeom>
          <a:ln w="25400">
            <a:solidFill>
              <a:srgbClr val="78A6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5BB776F-1013-F451-4FFF-5872DD87E384}"/>
              </a:ext>
            </a:extLst>
          </p:cNvPr>
          <p:cNvCxnSpPr>
            <a:cxnSpLocks/>
          </p:cNvCxnSpPr>
          <p:nvPr/>
        </p:nvCxnSpPr>
        <p:spPr>
          <a:xfrm flipV="1">
            <a:off x="2572512" y="1106905"/>
            <a:ext cx="2240120" cy="3587015"/>
          </a:xfrm>
          <a:prstGeom prst="straightConnector1">
            <a:avLst/>
          </a:prstGeom>
          <a:ln w="254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77EAAA8D-D7C5-C706-6672-F735B519140F}"/>
              </a:ext>
            </a:extLst>
          </p:cNvPr>
          <p:cNvCxnSpPr>
            <a:cxnSpLocks/>
          </p:cNvCxnSpPr>
          <p:nvPr/>
        </p:nvCxnSpPr>
        <p:spPr>
          <a:xfrm flipV="1">
            <a:off x="2572512" y="1323474"/>
            <a:ext cx="4261425" cy="3370446"/>
          </a:xfrm>
          <a:prstGeom prst="straightConnector1">
            <a:avLst/>
          </a:prstGeom>
          <a:ln w="254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2050797-A4DC-C2B3-B310-4C4369B1A15E}"/>
              </a:ext>
            </a:extLst>
          </p:cNvPr>
          <p:cNvCxnSpPr>
            <a:cxnSpLocks/>
          </p:cNvCxnSpPr>
          <p:nvPr/>
        </p:nvCxnSpPr>
        <p:spPr>
          <a:xfrm flipV="1">
            <a:off x="2572512" y="2438400"/>
            <a:ext cx="4710604" cy="2255520"/>
          </a:xfrm>
          <a:prstGeom prst="straightConnector1">
            <a:avLst/>
          </a:prstGeom>
          <a:ln w="25400">
            <a:solidFill>
              <a:srgbClr val="FF0000"/>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524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19AD6492-B208-8BBD-FAA0-EAC1DBBA0A38}"/>
              </a:ext>
            </a:extLst>
          </p:cNvPr>
          <p:cNvGraphicFramePr>
            <a:graphicFrameLocks noGrp="1"/>
          </p:cNvGraphicFramePr>
          <p:nvPr>
            <p:extLst>
              <p:ext uri="{D42A27DB-BD31-4B8C-83A1-F6EECF244321}">
                <p14:modId xmlns:p14="http://schemas.microsoft.com/office/powerpoint/2010/main" val="1782543052"/>
              </p:ext>
            </p:extLst>
          </p:nvPr>
        </p:nvGraphicFramePr>
        <p:xfrm>
          <a:off x="745958" y="669175"/>
          <a:ext cx="10700084" cy="5852160"/>
        </p:xfrm>
        <a:graphic>
          <a:graphicData uri="http://schemas.openxmlformats.org/drawingml/2006/table">
            <a:tbl>
              <a:tblPr firstRow="1" bandRow="1">
                <a:tableStyleId>{21E4AEA4-8DFA-4A89-87EB-49C32662AFE0}</a:tableStyleId>
              </a:tblPr>
              <a:tblGrid>
                <a:gridCol w="4456475">
                  <a:extLst>
                    <a:ext uri="{9D8B030D-6E8A-4147-A177-3AD203B41FA5}">
                      <a16:colId xmlns:a16="http://schemas.microsoft.com/office/drawing/2014/main" val="356660128"/>
                    </a:ext>
                  </a:extLst>
                </a:gridCol>
                <a:gridCol w="6243609">
                  <a:extLst>
                    <a:ext uri="{9D8B030D-6E8A-4147-A177-3AD203B41FA5}">
                      <a16:colId xmlns:a16="http://schemas.microsoft.com/office/drawing/2014/main" val="3470529821"/>
                    </a:ext>
                  </a:extLst>
                </a:gridCol>
              </a:tblGrid>
              <a:tr h="417281">
                <a:tc>
                  <a:txBody>
                    <a:bodyPr/>
                    <a:lstStyle/>
                    <a:p>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294678983"/>
                  </a:ext>
                </a:extLst>
              </a:tr>
              <a:tr h="751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Dimensions of the grid</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sz="2400"/>
                        <a:t>Number of columns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JP" sz="2400"/>
                        <a:t>Number of rows</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1115893633"/>
                  </a:ext>
                </a:extLst>
              </a:tr>
              <a:tr h="751105">
                <a:tc>
                  <a:txBody>
                    <a:bodyPr/>
                    <a:lstStyle/>
                    <a:p>
                      <a:r>
                        <a:rPr lang="en-JP" sz="2400"/>
                        <a:t>Topology</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pPr marL="285750" indent="-285750">
                        <a:buFont typeface="Arial" panose="020B0604020202020204" pitchFamily="34" charset="0"/>
                        <a:buChar char="•"/>
                      </a:pPr>
                      <a:r>
                        <a:rPr lang="en-JP" sz="2400"/>
                        <a:t>Rectangular</a:t>
                      </a:r>
                    </a:p>
                    <a:p>
                      <a:pPr marL="285750" indent="-285750">
                        <a:buFont typeface="Arial" panose="020B0604020202020204" pitchFamily="34" charset="0"/>
                        <a:buChar char="•"/>
                      </a:pPr>
                      <a:r>
                        <a:rPr lang="en-JP" sz="2400"/>
                        <a:t>Hexagonal</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1021100873"/>
                  </a:ext>
                </a:extLst>
              </a:tr>
              <a:tr h="751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dk1"/>
                          </a:solidFill>
                          <a:effectLst/>
                        </a:rPr>
                        <a:t>Neighborhood</a:t>
                      </a:r>
                      <a:r>
                        <a:rPr lang="en-JP" sz="2400"/>
                        <a:t> function</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pPr marL="285750" indent="-285750">
                        <a:buFont typeface="Arial" panose="020B0604020202020204" pitchFamily="34" charset="0"/>
                        <a:buChar char="•"/>
                      </a:pPr>
                      <a:r>
                        <a:rPr lang="en-JP" sz="2400"/>
                        <a:t>Bubble</a:t>
                      </a:r>
                    </a:p>
                    <a:p>
                      <a:pPr marL="285750" indent="-285750">
                        <a:buFont typeface="Arial" panose="020B0604020202020204" pitchFamily="34" charset="0"/>
                        <a:buChar char="•"/>
                      </a:pPr>
                      <a:r>
                        <a:rPr lang="en-JP" sz="2400"/>
                        <a:t>Gaussian</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3101102304"/>
                  </a:ext>
                </a:extLst>
              </a:tr>
              <a:tr h="417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kern="1200" dirty="0">
                          <a:solidFill>
                            <a:schemeClr val="dk1"/>
                          </a:solidFill>
                          <a:effectLst/>
                        </a:rPr>
                        <a:t>Radius of the neighborhood</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pPr marL="0" indent="0">
                        <a:buFont typeface="Arial" panose="020B0604020202020204" pitchFamily="34" charset="0"/>
                        <a:buNone/>
                      </a:pPr>
                      <a:r>
                        <a:rPr lang="en-JP" sz="2400"/>
                        <a:t>Distance to define which node(s) to udate around the “winner” node. </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1833267141"/>
                  </a:ext>
                </a:extLst>
              </a:tr>
              <a:tr h="751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Tuning length</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r>
                        <a:rPr lang="en-US" sz="2400" dirty="0"/>
                        <a:t>Number of times the complete data set will be presented to the network.</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3759225149"/>
                  </a:ext>
                </a:extLst>
              </a:tr>
              <a:tr h="41728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Learning rate</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r>
                        <a:rPr lang="en-US" sz="2400" dirty="0"/>
                        <a:t>Controls the size of weight vector in learning</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121017376"/>
                  </a:ext>
                </a:extLst>
              </a:tr>
              <a:tr h="7511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Distance function</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pPr marL="285750" indent="-285750">
                        <a:buFont typeface="Arial" panose="020B0604020202020204" pitchFamily="34" charset="0"/>
                        <a:buChar char="•"/>
                      </a:pPr>
                      <a:r>
                        <a:rPr lang="en-JP" sz="2400"/>
                        <a:t>Sum of squares</a:t>
                      </a:r>
                    </a:p>
                    <a:p>
                      <a:pPr marL="285750" indent="-285750">
                        <a:buFont typeface="Arial" panose="020B0604020202020204" pitchFamily="34" charset="0"/>
                        <a:buChar char="•"/>
                      </a:pPr>
                      <a:r>
                        <a:rPr lang="en-JP" sz="2400"/>
                        <a:t>Euclidean</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1872863967"/>
                  </a:ext>
                </a:extLst>
              </a:tr>
            </a:tbl>
          </a:graphicData>
        </a:graphic>
      </p:graphicFrame>
    </p:spTree>
    <p:extLst>
      <p:ext uri="{BB962C8B-B14F-4D97-AF65-F5344CB8AC3E}">
        <p14:creationId xmlns:p14="http://schemas.microsoft.com/office/powerpoint/2010/main" val="30191958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24D09DE-402A-89F7-7855-1947FC05FF53}"/>
              </a:ext>
            </a:extLst>
          </p:cNvPr>
          <p:cNvSpPr/>
          <p:nvPr/>
        </p:nvSpPr>
        <p:spPr>
          <a:xfrm>
            <a:off x="1178628" y="723735"/>
            <a:ext cx="9834744" cy="5909310"/>
          </a:xfrm>
          <a:prstGeom prst="rect">
            <a:avLst/>
          </a:prstGeom>
        </p:spPr>
        <p:txBody>
          <a:bodyPr wrap="none">
            <a:spAutoFit/>
          </a:bodyPr>
          <a:lstStyle/>
          <a:p>
            <a:r>
              <a:rPr lang="en-US" dirty="0">
                <a:latin typeface="Fira Code" pitchFamily="49" charset="0"/>
                <a:ea typeface="Fira Code" pitchFamily="49" charset="0"/>
                <a:cs typeface="Fira Code" pitchFamily="49" charset="0"/>
              </a:rPr>
              <a:t>l</a:t>
            </a:r>
            <a:r>
              <a:rPr lang="en-JP">
                <a:latin typeface="Fira Code" pitchFamily="49" charset="0"/>
                <a:ea typeface="Fira Code" pitchFamily="49" charset="0"/>
                <a:cs typeface="Fira Code" pitchFamily="49" charset="0"/>
              </a:rPr>
              <a:t>ibrary(kohonen)</a:t>
            </a:r>
          </a:p>
          <a:p>
            <a:r>
              <a:rPr lang="en-JP">
                <a:latin typeface="Fira Code" pitchFamily="49" charset="0"/>
                <a:ea typeface="Fira Code" pitchFamily="49" charset="0"/>
                <a:cs typeface="Fira Code" pitchFamily="49" charset="0"/>
              </a:rPr>
              <a:t>xdim &lt;- 4</a:t>
            </a:r>
            <a:r>
              <a:rPr lang="en-JP">
                <a:latin typeface="CMU SANS SERIF" panose="02000603000000000000" pitchFamily="2" charset="0"/>
                <a:ea typeface="CMU SANS SERIF" panose="02000603000000000000" pitchFamily="2" charset="0"/>
                <a:cs typeface="CMU SANS SERIF" panose="02000603000000000000" pitchFamily="2" charset="0"/>
              </a:rPr>
              <a:t>										# Number of column</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ydim &lt;- 4										</a:t>
            </a:r>
            <a:r>
              <a:rPr lang="en-JP">
                <a:latin typeface="CMU SANS SERIF" panose="02000603000000000000" pitchFamily="2" charset="0"/>
                <a:ea typeface="CMU SANS SERIF" panose="02000603000000000000" pitchFamily="2" charset="0"/>
                <a:cs typeface="CMU SANS SERIF" panose="02000603000000000000" pitchFamily="2" charset="0"/>
              </a:rPr>
              <a:t># Number of rows</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n.centers &lt;- xdim*ydim 					</a:t>
            </a:r>
            <a:r>
              <a:rPr lang="en-JP">
                <a:latin typeface="CMU SANS SERIF" panose="02000603000000000000" pitchFamily="2" charset="0"/>
                <a:ea typeface="CMU SANS SERIF" panose="02000603000000000000" pitchFamily="2" charset="0"/>
                <a:cs typeface="CMU SANS SERIF" panose="02000603000000000000" pitchFamily="2" charset="0"/>
              </a:rPr>
              <a:t># Dimensions of the grid</a:t>
            </a:r>
            <a:endParaRPr lang="en-JP">
              <a:latin typeface="Fira Code" pitchFamily="49" charset="0"/>
              <a:ea typeface="Fira Code" pitchFamily="49" charset="0"/>
              <a:cs typeface="Fira Code" pitchFamily="49" charset="0"/>
            </a:endParaRPr>
          </a:p>
          <a:p>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som.grid &lt;- somgrid(</a:t>
            </a:r>
          </a:p>
          <a:p>
            <a:r>
              <a:rPr lang="en-JP">
                <a:latin typeface="Fira Code" pitchFamily="49" charset="0"/>
                <a:ea typeface="Fira Code" pitchFamily="49" charset="0"/>
                <a:cs typeface="Fira Code" pitchFamily="49" charset="0"/>
              </a:rPr>
              <a:t>  xdim = xdim, 								</a:t>
            </a:r>
            <a:r>
              <a:rPr lang="en-JP">
                <a:latin typeface="CMU SANS SERIF" panose="02000603000000000000" pitchFamily="2" charset="0"/>
                <a:ea typeface="CMU SANS SERIF" panose="02000603000000000000" pitchFamily="2" charset="0"/>
                <a:cs typeface="CMU SANS SERIF" panose="02000603000000000000" pitchFamily="2" charset="0"/>
              </a:rPr>
              <a:t># Number of column</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  ydim = ydim, 								</a:t>
            </a:r>
            <a:r>
              <a:rPr lang="en-JP">
                <a:latin typeface="CMU SANS SERIF" panose="02000603000000000000" pitchFamily="2" charset="0"/>
                <a:ea typeface="CMU SANS SERIF" panose="02000603000000000000" pitchFamily="2" charset="0"/>
                <a:cs typeface="CMU SANS SERIF" panose="02000603000000000000" pitchFamily="2" charset="0"/>
              </a:rPr>
              <a:t># Number of rows</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  topo = "rect", 							</a:t>
            </a:r>
            <a:r>
              <a:rPr lang="en-JP">
                <a:latin typeface="CMU SANS SERIF" panose="02000603000000000000" pitchFamily="2" charset="0"/>
                <a:ea typeface="CMU SANS SERIF" panose="02000603000000000000" pitchFamily="2" charset="0"/>
                <a:cs typeface="CMU SANS SERIF" panose="02000603000000000000" pitchFamily="2" charset="0"/>
              </a:rPr>
              <a:t># Topology</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  neighbourhood.fct = "gaussian” 		</a:t>
            </a:r>
            <a:r>
              <a:rPr lang="en-JP">
                <a:latin typeface="CMU SANS SERIF" panose="02000603000000000000" pitchFamily="2" charset="0"/>
                <a:ea typeface="CMU SANS SERIF" panose="02000603000000000000" pitchFamily="2" charset="0"/>
                <a:cs typeface="CMU SANS SERIF" panose="02000603000000000000" pitchFamily="2" charset="0"/>
              </a:rPr>
              <a:t># Neighborhood function</a:t>
            </a:r>
            <a:endParaRPr lang="en-JP">
              <a:latin typeface="Fira Code" pitchFamily="49" charset="0"/>
              <a:ea typeface="Fira Code" pitchFamily="49" charset="0"/>
              <a:cs typeface="Fira Code" pitchFamily="49" charset="0"/>
            </a:endParaRPr>
          </a:p>
          <a:p>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a:t>
            </a:r>
          </a:p>
          <a:p>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som.out &lt;- som(</a:t>
            </a:r>
          </a:p>
          <a:p>
            <a:r>
              <a:rPr lang="en-JP">
                <a:latin typeface="Fira Code" pitchFamily="49" charset="0"/>
                <a:ea typeface="Fira Code" pitchFamily="49" charset="0"/>
                <a:cs typeface="Fira Code" pitchFamily="49" charset="0"/>
              </a:rPr>
              <a:t>  OLR, 										</a:t>
            </a:r>
            <a:r>
              <a:rPr lang="en-JP">
                <a:latin typeface="CMU SANS SERIF" panose="02000603000000000000" pitchFamily="2" charset="0"/>
                <a:ea typeface="CMU SANS SERIF" panose="02000603000000000000" pitchFamily="2" charset="0"/>
                <a:cs typeface="CMU SANS SERIF" panose="02000603000000000000" pitchFamily="2" charset="0"/>
              </a:rPr>
              <a:t># Matrix of data to cluster (time x space)</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  grid = som.grid, 							</a:t>
            </a:r>
            <a:r>
              <a:rPr lang="en-JP">
                <a:latin typeface="CMU SANS SERIF" panose="02000603000000000000" pitchFamily="2" charset="0"/>
                <a:ea typeface="CMU SANS SERIF" panose="02000603000000000000" pitchFamily="2" charset="0"/>
                <a:cs typeface="CMU SANS SERIF" panose="02000603000000000000" pitchFamily="2" charset="0"/>
              </a:rPr>
              <a:t># Grid definition</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  rlen = 999,								</a:t>
            </a:r>
            <a:r>
              <a:rPr lang="en-JP">
                <a:latin typeface="CMU SANS SERIF" panose="02000603000000000000" pitchFamily="2" charset="0"/>
                <a:ea typeface="CMU SANS SERIF" panose="02000603000000000000" pitchFamily="2" charset="0"/>
                <a:cs typeface="CMU SANS SERIF" panose="02000603000000000000" pitchFamily="2" charset="0"/>
              </a:rPr>
              <a:t># Tuning length</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  alpha = c(0.05, 0.01),					</a:t>
            </a:r>
            <a:r>
              <a:rPr lang="en-JP">
                <a:latin typeface="CMU SANS SERIF" panose="02000603000000000000" pitchFamily="2" charset="0"/>
                <a:ea typeface="CMU SANS SERIF" panose="02000603000000000000" pitchFamily="2" charset="0"/>
                <a:cs typeface="CMU SANS SERIF" panose="02000603000000000000" pitchFamily="2" charset="0"/>
              </a:rPr>
              <a:t># Learning rate</a:t>
            </a:r>
            <a:r>
              <a:rPr lang="en-JP">
                <a:latin typeface="Fira Code" pitchFamily="49" charset="0"/>
                <a:ea typeface="Fira Code" pitchFamily="49" charset="0"/>
                <a:cs typeface="Fira Code" pitchFamily="49" charset="0"/>
              </a:rPr>
              <a:t>		</a:t>
            </a:r>
          </a:p>
          <a:p>
            <a:r>
              <a:rPr lang="en-JP">
                <a:latin typeface="Fira Code" pitchFamily="49" charset="0"/>
                <a:ea typeface="Fira Code" pitchFamily="49" charset="0"/>
                <a:cs typeface="Fira Code" pitchFamily="49" charset="0"/>
              </a:rPr>
              <a:t>  radius &lt;- c(0, 2),</a:t>
            </a:r>
            <a:r>
              <a:rPr lang="en-JP">
                <a:latin typeface="CMU SANS SERIF" panose="02000603000000000000" pitchFamily="2" charset="0"/>
                <a:ea typeface="CMU SANS SERIF" panose="02000603000000000000" pitchFamily="2" charset="0"/>
                <a:cs typeface="CMU SANS SERIF" panose="02000603000000000000" pitchFamily="2" charset="0"/>
              </a:rPr>
              <a:t> 						# Radius of the neighborhood</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  dist.fcts = "sumofsquares”				</a:t>
            </a:r>
            <a:r>
              <a:rPr lang="en-JP">
                <a:latin typeface="CMU SANS SERIF" panose="02000603000000000000" pitchFamily="2" charset="0"/>
                <a:ea typeface="CMU SANS SERIF" panose="02000603000000000000" pitchFamily="2" charset="0"/>
                <a:cs typeface="CMU SANS SERIF" panose="02000603000000000000" pitchFamily="2" charset="0"/>
              </a:rPr>
              <a:t># Distance function</a:t>
            </a:r>
            <a:endParaRPr lang="en-JP">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a:t>
            </a:r>
          </a:p>
        </p:txBody>
      </p:sp>
      <p:sp>
        <p:nvSpPr>
          <p:cNvPr id="5" name="TextBox 4">
            <a:extLst>
              <a:ext uri="{FF2B5EF4-FFF2-40B4-BE49-F238E27FC236}">
                <a16:creationId xmlns:a16="http://schemas.microsoft.com/office/drawing/2014/main" id="{EA1FF1B9-B8B1-87DD-FDE5-3964E59FB67D}"/>
              </a:ext>
            </a:extLst>
          </p:cNvPr>
          <p:cNvSpPr txBox="1"/>
          <p:nvPr/>
        </p:nvSpPr>
        <p:spPr>
          <a:xfrm>
            <a:off x="7703127" y="8028"/>
            <a:ext cx="4488873" cy="646331"/>
          </a:xfrm>
          <a:prstGeom prst="rect">
            <a:avLst/>
          </a:prstGeom>
          <a:noFill/>
        </p:spPr>
        <p:txBody>
          <a:bodyPr wrap="square">
            <a:spAutoFit/>
          </a:bodyPr>
          <a:lstStyle/>
          <a:p>
            <a:r>
              <a:rPr lang="en-JP" sz="1800">
                <a:latin typeface="CMU SANS SERIF" panose="02000603000000000000" pitchFamily="2" charset="0"/>
                <a:ea typeface="CMU SANS SERIF" panose="02000603000000000000" pitchFamily="2" charset="0"/>
                <a:cs typeface="CMU SANS SERIF" panose="02000603000000000000" pitchFamily="2" charset="0"/>
              </a:rPr>
              <a:t>Example for a SOM in R using </a:t>
            </a:r>
            <a:r>
              <a:rPr lang="en-JP" sz="1800">
                <a:latin typeface="CMU Serif Roman" panose="02000603000000000000" pitchFamily="2" charset="0"/>
                <a:ea typeface="CMU Serif Roman" panose="02000603000000000000" pitchFamily="2" charset="0"/>
                <a:cs typeface="CMU Serif Roman" panose="02000603000000000000" pitchFamily="2" charset="0"/>
              </a:rPr>
              <a:t>kohonen</a:t>
            </a:r>
            <a:r>
              <a:rPr lang="en-JP" sz="1800">
                <a:latin typeface="CMU SANS SERIF" panose="02000603000000000000" pitchFamily="2" charset="0"/>
                <a:ea typeface="CMU SANS SERIF" panose="02000603000000000000" pitchFamily="2" charset="0"/>
                <a:cs typeface="CMU SANS SERIF" panose="02000603000000000000" pitchFamily="2" charset="0"/>
              </a:rPr>
              <a:t> package</a:t>
            </a:r>
          </a:p>
        </p:txBody>
      </p:sp>
    </p:spTree>
    <p:extLst>
      <p:ext uri="{BB962C8B-B14F-4D97-AF65-F5344CB8AC3E}">
        <p14:creationId xmlns:p14="http://schemas.microsoft.com/office/powerpoint/2010/main" val="37435671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E7183509-353F-8C13-8182-3337245C2CB8}"/>
              </a:ext>
            </a:extLst>
          </p:cNvPr>
          <p:cNvGraphicFramePr>
            <a:graphicFrameLocks noGrp="1"/>
          </p:cNvGraphicFramePr>
          <p:nvPr>
            <p:extLst>
              <p:ext uri="{D42A27DB-BD31-4B8C-83A1-F6EECF244321}">
                <p14:modId xmlns:p14="http://schemas.microsoft.com/office/powerpoint/2010/main" val="3205827532"/>
              </p:ext>
            </p:extLst>
          </p:nvPr>
        </p:nvGraphicFramePr>
        <p:xfrm>
          <a:off x="417095" y="308028"/>
          <a:ext cx="11357810" cy="5057617"/>
        </p:xfrm>
        <a:graphic>
          <a:graphicData uri="http://schemas.openxmlformats.org/drawingml/2006/table">
            <a:tbl>
              <a:tblPr firstRow="1" bandRow="1">
                <a:tableStyleId>{21E4AEA4-8DFA-4A89-87EB-49C32662AFE0}</a:tableStyleId>
              </a:tblPr>
              <a:tblGrid>
                <a:gridCol w="3352800">
                  <a:extLst>
                    <a:ext uri="{9D8B030D-6E8A-4147-A177-3AD203B41FA5}">
                      <a16:colId xmlns:a16="http://schemas.microsoft.com/office/drawing/2014/main" val="4281983528"/>
                    </a:ext>
                  </a:extLst>
                </a:gridCol>
                <a:gridCol w="8005010">
                  <a:extLst>
                    <a:ext uri="{9D8B030D-6E8A-4147-A177-3AD203B41FA5}">
                      <a16:colId xmlns:a16="http://schemas.microsoft.com/office/drawing/2014/main" val="1764679517"/>
                    </a:ext>
                  </a:extLst>
                </a:gridCol>
              </a:tblGrid>
              <a:tr h="508384">
                <a:tc>
                  <a:txBody>
                    <a:bodyPr/>
                    <a:lstStyle/>
                    <a:p>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1814946542"/>
                  </a:ext>
                </a:extLst>
              </a:tr>
              <a:tr h="9150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Quantization error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Average squared distance between the data points and the map's prototypes to which they are mapped. Lower is better.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4090178144"/>
                  </a:ext>
                </a:extLst>
              </a:tr>
              <a:tr h="9150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Percentage of explained variance</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The share of total variance that is explained by the clustering. Higher is better.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1630132654"/>
                  </a:ext>
                </a:extLst>
              </a:tr>
              <a:tr h="9889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Topographic error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r>
                        <a:rPr lang="en-JP" sz="2400"/>
                        <a:t>Measures how well the topographic structure of the data is preserved on the map. Lower is better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403649599"/>
                  </a:ext>
                </a:extLst>
              </a:tr>
              <a:tr h="50838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t>Kaski-Lagus error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r>
                        <a:rPr lang="en-JP" sz="2400"/>
                        <a:t>Combines aspects of the quantization and topographic error.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4013963639"/>
                  </a:ext>
                </a:extLst>
              </a:tr>
              <a:tr h="12216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latin typeface="CMU SANS SERIF" panose="02000603000000000000" pitchFamily="2" charset="0"/>
                          <a:ea typeface="CMU SANS SERIF" panose="02000603000000000000" pitchFamily="2" charset="0"/>
                          <a:cs typeface="CMU SANS SERIF" panose="02000603000000000000" pitchFamily="2" charset="0"/>
                        </a:rPr>
                        <a:t>Sammon mapping</a:t>
                      </a:r>
                    </a:p>
                  </a:txBody>
                  <a:tcPr/>
                </a:tc>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Represents the relative position of the final nodes to each others. Closer the map is to the desired topology, better the clustering is.</a:t>
                      </a:r>
                    </a:p>
                  </a:txBody>
                  <a:tcPr/>
                </a:tc>
                <a:extLst>
                  <a:ext uri="{0D108BD9-81ED-4DB2-BD59-A6C34878D82A}">
                    <a16:rowId xmlns:a16="http://schemas.microsoft.com/office/drawing/2014/main" val="3727451295"/>
                  </a:ext>
                </a:extLst>
              </a:tr>
            </a:tbl>
          </a:graphicData>
        </a:graphic>
      </p:graphicFrame>
      <p:sp>
        <p:nvSpPr>
          <p:cNvPr id="2" name="Rectangle 1">
            <a:extLst>
              <a:ext uri="{FF2B5EF4-FFF2-40B4-BE49-F238E27FC236}">
                <a16:creationId xmlns:a16="http://schemas.microsoft.com/office/drawing/2014/main" id="{5CD1A9DF-3E82-095A-D251-BBBF1890E221}"/>
              </a:ext>
            </a:extLst>
          </p:cNvPr>
          <p:cNvSpPr/>
          <p:nvPr/>
        </p:nvSpPr>
        <p:spPr>
          <a:xfrm>
            <a:off x="3048000" y="5781301"/>
            <a:ext cx="6096000" cy="646331"/>
          </a:xfrm>
          <a:prstGeom prst="rect">
            <a:avLst/>
          </a:prstGeom>
        </p:spPr>
        <p:txBody>
          <a:bodyPr>
            <a:spAutoFit/>
          </a:bodyPr>
          <a:lstStyle/>
          <a:p>
            <a:r>
              <a:rPr lang="en-JP">
                <a:latin typeface="Fira Code" pitchFamily="49" charset="0"/>
                <a:ea typeface="Fira Code" pitchFamily="49" charset="0"/>
                <a:cs typeface="Fira Code" pitchFamily="49" charset="0"/>
              </a:rPr>
              <a:t>library(aweSOM)</a:t>
            </a:r>
          </a:p>
          <a:p>
            <a:r>
              <a:rPr lang="en-JP">
                <a:latin typeface="Fira Code" pitchFamily="49" charset="0"/>
                <a:ea typeface="Fira Code" pitchFamily="49" charset="0"/>
                <a:cs typeface="Fira Code" pitchFamily="49" charset="0"/>
              </a:rPr>
              <a:t>somQuality(som = som.out, traindat = OLR)</a:t>
            </a:r>
          </a:p>
        </p:txBody>
      </p:sp>
    </p:spTree>
    <p:extLst>
      <p:ext uri="{BB962C8B-B14F-4D97-AF65-F5344CB8AC3E}">
        <p14:creationId xmlns:p14="http://schemas.microsoft.com/office/powerpoint/2010/main" val="14619106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456A99-967F-BC96-0020-71FD2A78B898}"/>
              </a:ext>
            </a:extLst>
          </p:cNvPr>
          <p:cNvSpPr txBox="1"/>
          <p:nvPr/>
        </p:nvSpPr>
        <p:spPr>
          <a:xfrm>
            <a:off x="4142582" y="3013502"/>
            <a:ext cx="3906840" cy="769441"/>
          </a:xfrm>
          <a:prstGeom prst="rect">
            <a:avLst/>
          </a:prstGeom>
          <a:noFill/>
        </p:spPr>
        <p:txBody>
          <a:bodyPr wrap="none" rtlCol="0">
            <a:spAutoFit/>
          </a:bodyPr>
          <a:lstStyle/>
          <a:p>
            <a:pPr algn="ctr"/>
            <a:r>
              <a:rPr lang="en-JP" sz="4400" cap="small">
                <a:latin typeface="CMU Serif Roman" panose="02000603000000000000" pitchFamily="2" charset="0"/>
                <a:ea typeface="CMU Serif Roman" panose="02000603000000000000" pitchFamily="2" charset="0"/>
                <a:cs typeface="CMU Serif Roman" panose="02000603000000000000" pitchFamily="2" charset="0"/>
              </a:rPr>
              <a:t>Some Advices</a:t>
            </a:r>
          </a:p>
        </p:txBody>
      </p:sp>
    </p:spTree>
    <p:extLst>
      <p:ext uri="{BB962C8B-B14F-4D97-AF65-F5344CB8AC3E}">
        <p14:creationId xmlns:p14="http://schemas.microsoft.com/office/powerpoint/2010/main" val="3046975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525A2C-FC00-A82A-C827-134CE7ECD650}"/>
              </a:ext>
            </a:extLst>
          </p:cNvPr>
          <p:cNvSpPr txBox="1"/>
          <p:nvPr/>
        </p:nvSpPr>
        <p:spPr>
          <a:xfrm>
            <a:off x="518696" y="438410"/>
            <a:ext cx="10041531" cy="2308324"/>
          </a:xfrm>
          <a:prstGeom prst="rect">
            <a:avLst/>
          </a:prstGeom>
          <a:noFill/>
        </p:spPr>
        <p:txBody>
          <a:bodyPr wrap="none" rtlCol="0">
            <a:spAutoFit/>
          </a:bodyPr>
          <a:lstStyle/>
          <a:p>
            <a:pPr marL="342900" indent="-342900">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Number of partitions:</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Techniques available to help to decide the optimal number </a:t>
            </a:r>
            <a:r>
              <a:rPr lang="en-US" sz="2400" dirty="0">
                <a:latin typeface="CMU SANS SERIF" panose="02000603000000000000" pitchFamily="2" charset="0"/>
                <a:ea typeface="CMU SANS SERIF" panose="02000603000000000000" pitchFamily="2" charset="0"/>
                <a:cs typeface="CMU SANS SERIF" panose="02000603000000000000" pitchFamily="2" charset="0"/>
              </a:rPr>
              <a:t>in </a:t>
            </a:r>
            <a:r>
              <a:rPr lang="en-US" sz="2400" i="1" dirty="0">
                <a:latin typeface="CMU SANS SERIF" panose="02000603000000000000" pitchFamily="2" charset="0"/>
                <a:ea typeface="CMU SANS SERIF" panose="02000603000000000000" pitchFamily="2" charset="0"/>
                <a:cs typeface="CMU SANS SERIF" panose="02000603000000000000" pitchFamily="2" charset="0"/>
              </a:rPr>
              <a:t>k</a:t>
            </a:r>
            <a:r>
              <a:rPr lang="en-US" sz="2400" dirty="0">
                <a:latin typeface="CMU SANS SERIF" panose="02000603000000000000" pitchFamily="2" charset="0"/>
                <a:ea typeface="CMU SANS SERIF" panose="02000603000000000000" pitchFamily="2" charset="0"/>
                <a:cs typeface="CMU SANS SERIF" panose="02000603000000000000" pitchFamily="2" charset="0"/>
              </a:rPr>
              <a:t>-means</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But often not enough, so:</a:t>
            </a:r>
          </a:p>
          <a:p>
            <a:pPr marL="1257300" lvl="2" indent="-342900">
              <a:buFont typeface="Wingdings" pitchFamily="2" charset="2"/>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Try different number of clusters for </a:t>
            </a:r>
            <a:r>
              <a:rPr lang="en-JP" sz="2400" i="1">
                <a:latin typeface="CMU SANS SERIF" panose="02000603000000000000" pitchFamily="2" charset="0"/>
                <a:ea typeface="CMU SANS SERIF" panose="02000603000000000000" pitchFamily="2" charset="0"/>
                <a:cs typeface="CMU SANS SERIF" panose="02000603000000000000" pitchFamily="2" charset="0"/>
              </a:rPr>
              <a:t>k</a:t>
            </a:r>
            <a:r>
              <a:rPr lang="en-JP" sz="2400">
                <a:latin typeface="CMU SANS SERIF" panose="02000603000000000000" pitchFamily="2" charset="0"/>
                <a:ea typeface="CMU SANS SERIF" panose="02000603000000000000" pitchFamily="2" charset="0"/>
                <a:cs typeface="CMU SANS SERIF" panose="02000603000000000000" pitchFamily="2" charset="0"/>
              </a:rPr>
              <a:t>-means</a:t>
            </a:r>
          </a:p>
          <a:p>
            <a:pPr marL="1257300" lvl="2" indent="-342900">
              <a:buFont typeface="Wingdings" pitchFamily="2" charset="2"/>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Try different grid dimension/topology for SOM</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Evaluate the quality of the partition</a:t>
            </a:r>
          </a:p>
        </p:txBody>
      </p:sp>
      <p:sp>
        <p:nvSpPr>
          <p:cNvPr id="3" name="TextBox 2">
            <a:extLst>
              <a:ext uri="{FF2B5EF4-FFF2-40B4-BE49-F238E27FC236}">
                <a16:creationId xmlns:a16="http://schemas.microsoft.com/office/drawing/2014/main" id="{6DD020B1-C2CE-07FB-3DFC-C9CB0364C694}"/>
              </a:ext>
            </a:extLst>
          </p:cNvPr>
          <p:cNvSpPr txBox="1"/>
          <p:nvPr/>
        </p:nvSpPr>
        <p:spPr>
          <a:xfrm>
            <a:off x="518695" y="3121438"/>
            <a:ext cx="10813869" cy="3416320"/>
          </a:xfrm>
          <a:prstGeom prst="rect">
            <a:avLst/>
          </a:prstGeom>
          <a:noFill/>
        </p:spPr>
        <p:txBody>
          <a:bodyPr wrap="square" rtlCol="0">
            <a:spAutoFit/>
          </a:bodyPr>
          <a:lstStyle/>
          <a:p>
            <a:pPr marL="342900" indent="-342900">
              <a:buFont typeface="Wingdings" pitchFamily="2" charset="2"/>
              <a:buChar char="Ø"/>
            </a:pPr>
            <a:r>
              <a:rPr lang="en-US" sz="2400" dirty="0">
                <a:latin typeface="CMU SANS SERIF" panose="02000603000000000000" pitchFamily="2" charset="0"/>
                <a:ea typeface="CMU SANS SERIF" panose="02000603000000000000" pitchFamily="2" charset="0"/>
                <a:cs typeface="CMU SANS SERIF" panose="02000603000000000000" pitchFamily="2" charset="0"/>
              </a:rPr>
              <a:t>Other settings influencing the quality of the partition:</a:t>
            </a:r>
          </a:p>
          <a:p>
            <a:pPr marL="800100" lvl="1" indent="-342900">
              <a:buFont typeface="Arial" panose="020B0604020202020204" pitchFamily="34" charset="0"/>
              <a:buChar char="•"/>
            </a:pPr>
            <a:r>
              <a:rPr lang="en-US" sz="2400" i="1" dirty="0">
                <a:latin typeface="CMU SANS SERIF" panose="02000603000000000000" pitchFamily="2" charset="0"/>
                <a:ea typeface="CMU SANS SERIF" panose="02000603000000000000" pitchFamily="2" charset="0"/>
                <a:cs typeface="CMU SANS SERIF" panose="02000603000000000000" pitchFamily="2" charset="0"/>
              </a:rPr>
              <a:t>k</a:t>
            </a:r>
            <a:r>
              <a:rPr lang="en-JP" sz="2400">
                <a:latin typeface="CMU SANS SERIF" panose="02000603000000000000" pitchFamily="2" charset="0"/>
                <a:ea typeface="CMU SANS SERIF" panose="02000603000000000000" pitchFamily="2" charset="0"/>
                <a:cs typeface="CMU SANS SERIF" panose="02000603000000000000" pitchFamily="2" charset="0"/>
              </a:rPr>
              <a:t>-means:</a:t>
            </a:r>
          </a:p>
          <a:p>
            <a:pPr marL="1257300" lvl="2" indent="-342900">
              <a:buFont typeface="Wingdings" pitchFamily="2" charset="2"/>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“Hartigan-Wong” algorithm generally performs better with high-dimensional data</a:t>
            </a:r>
          </a:p>
          <a:p>
            <a:pPr marL="800100" lvl="1" indent="-342900">
              <a:buFont typeface="Arial" panose="020B0604020202020204" pitchFamily="34" charset="0"/>
              <a:buChar char="•"/>
            </a:pPr>
            <a:r>
              <a:rPr lang="en-US" sz="2400" dirty="0">
                <a:latin typeface="CMU SANS SERIF" panose="02000603000000000000" pitchFamily="2" charset="0"/>
                <a:ea typeface="CMU SANS SERIF" panose="02000603000000000000" pitchFamily="2" charset="0"/>
                <a:cs typeface="CMU SANS SERIF" panose="02000603000000000000" pitchFamily="2" charset="0"/>
              </a:rPr>
              <a:t>SOM</a:t>
            </a:r>
            <a:r>
              <a:rPr lang="en-JP" sz="2400">
                <a:latin typeface="CMU SANS SERIF" panose="02000603000000000000" pitchFamily="2" charset="0"/>
                <a:ea typeface="CMU SANS SERIF" panose="02000603000000000000" pitchFamily="2" charset="0"/>
                <a:cs typeface="CMU SANS SERIF" panose="02000603000000000000" pitchFamily="2" charset="0"/>
              </a:rPr>
              <a:t>:</a:t>
            </a:r>
          </a:p>
          <a:p>
            <a:pPr marL="1257300" lvl="2" indent="-342900">
              <a:buFont typeface="Wingdings" pitchFamily="2" charset="2"/>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Neighborhood function</a:t>
            </a:r>
          </a:p>
          <a:p>
            <a:pPr marL="1257300" lvl="2" indent="-342900">
              <a:buFont typeface="Wingdings" pitchFamily="2" charset="2"/>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Distance function</a:t>
            </a:r>
          </a:p>
          <a:p>
            <a:pPr marL="1257300" lvl="2" indent="-342900">
              <a:buFont typeface="Wingdings" pitchFamily="2" charset="2"/>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Learning rate</a:t>
            </a:r>
          </a:p>
          <a:p>
            <a:pPr marL="1257300" lvl="2" indent="-342900">
              <a:buFont typeface="Wingdings" pitchFamily="2" charset="2"/>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Tuning length</a:t>
            </a:r>
          </a:p>
        </p:txBody>
      </p:sp>
    </p:spTree>
    <p:extLst>
      <p:ext uri="{BB962C8B-B14F-4D97-AF65-F5344CB8AC3E}">
        <p14:creationId xmlns:p14="http://schemas.microsoft.com/office/powerpoint/2010/main" val="13404482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E7AF36-8A04-E58B-7AFA-00AD3EF17072}"/>
              </a:ext>
            </a:extLst>
          </p:cNvPr>
          <p:cNvSpPr txBox="1"/>
          <p:nvPr/>
        </p:nvSpPr>
        <p:spPr>
          <a:xfrm>
            <a:off x="0" y="2658533"/>
            <a:ext cx="12192000" cy="769441"/>
          </a:xfrm>
          <a:prstGeom prst="rect">
            <a:avLst/>
          </a:prstGeom>
          <a:noFill/>
        </p:spPr>
        <p:txBody>
          <a:bodyPr wrap="square" rtlCol="0">
            <a:spAutoFit/>
          </a:bodyPr>
          <a:lstStyle/>
          <a:p>
            <a:pPr algn="ctr"/>
            <a:r>
              <a:rPr lang="en-JP" sz="4400" cap="small">
                <a:latin typeface="CMU Serif Roman" panose="02000603000000000000" pitchFamily="2" charset="0"/>
                <a:ea typeface="CMU Serif Roman" panose="02000603000000000000" pitchFamily="2" charset="0"/>
                <a:cs typeface="CMU Serif Roman" panose="02000603000000000000" pitchFamily="2" charset="0"/>
              </a:rPr>
              <a:t>Example of Application</a:t>
            </a:r>
          </a:p>
        </p:txBody>
      </p:sp>
    </p:spTree>
    <p:extLst>
      <p:ext uri="{BB962C8B-B14F-4D97-AF65-F5344CB8AC3E}">
        <p14:creationId xmlns:p14="http://schemas.microsoft.com/office/powerpoint/2010/main" val="26284074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187476E7-C46D-7EBD-BFBF-2DE12A7DE706}"/>
              </a:ext>
            </a:extLst>
          </p:cNvPr>
          <p:cNvPicPr>
            <a:picLocks noChangeAspect="1"/>
          </p:cNvPicPr>
          <p:nvPr/>
        </p:nvPicPr>
        <p:blipFill>
          <a:blip r:embed="rId3">
            <a:lum/>
            <a:alphaModFix/>
          </a:blip>
          <a:srcRect/>
          <a:stretch>
            <a:fillRect/>
          </a:stretch>
        </p:blipFill>
        <p:spPr>
          <a:xfrm>
            <a:off x="1506067" y="336797"/>
            <a:ext cx="4600936" cy="6287750"/>
          </a:xfrm>
          <a:prstGeom prst="rect">
            <a:avLst/>
          </a:prstGeom>
          <a:solidFill>
            <a:srgbClr val="FFFFFF"/>
          </a:solidFill>
          <a:ln>
            <a:noFill/>
          </a:ln>
        </p:spPr>
      </p:pic>
      <p:sp>
        <p:nvSpPr>
          <p:cNvPr id="8" name="TextBox 7">
            <a:extLst>
              <a:ext uri="{FF2B5EF4-FFF2-40B4-BE49-F238E27FC236}">
                <a16:creationId xmlns:a16="http://schemas.microsoft.com/office/drawing/2014/main" id="{D78D76C5-B653-F148-2A28-C00DD2486EC6}"/>
              </a:ext>
            </a:extLst>
          </p:cNvPr>
          <p:cNvSpPr txBox="1"/>
          <p:nvPr/>
        </p:nvSpPr>
        <p:spPr>
          <a:xfrm>
            <a:off x="3965583" y="25693"/>
            <a:ext cx="2130767" cy="335289"/>
          </a:xfrm>
          <a:prstGeom prst="rect">
            <a:avLst/>
          </a:prstGeom>
          <a:noFill/>
          <a:ln>
            <a:noFill/>
          </a:ln>
        </p:spPr>
        <p:txBody>
          <a:bodyPr vert="horz" wrap="none" lIns="97976" tIns="57152" rIns="97976" bIns="57152" anchorCtr="0" compatLnSpc="0">
            <a:spAutoFit/>
          </a:bodyPr>
          <a:lstStyle/>
          <a:p>
            <a:pPr hangingPunct="0"/>
            <a:r>
              <a:rPr lang="en-GB" sz="1270" dirty="0">
                <a:latin typeface="CMU Sans Serif" pitchFamily="34"/>
                <a:ea typeface="Arial Unicode MS" pitchFamily="2"/>
                <a:cs typeface="Arial Unicode MS" pitchFamily="2"/>
              </a:rPr>
              <a:t>Wheeler and Hendon (2004)</a:t>
            </a:r>
          </a:p>
        </p:txBody>
      </p:sp>
      <p:sp>
        <p:nvSpPr>
          <p:cNvPr id="9" name="TextBox 8">
            <a:extLst>
              <a:ext uri="{FF2B5EF4-FFF2-40B4-BE49-F238E27FC236}">
                <a16:creationId xmlns:a16="http://schemas.microsoft.com/office/drawing/2014/main" id="{4989187C-F110-FBD1-CB5B-B59387175B47}"/>
              </a:ext>
            </a:extLst>
          </p:cNvPr>
          <p:cNvSpPr txBox="1"/>
          <p:nvPr/>
        </p:nvSpPr>
        <p:spPr>
          <a:xfrm>
            <a:off x="1777460" y="25693"/>
            <a:ext cx="2085755" cy="335289"/>
          </a:xfrm>
          <a:prstGeom prst="rect">
            <a:avLst/>
          </a:prstGeom>
          <a:noFill/>
          <a:ln>
            <a:noFill/>
          </a:ln>
        </p:spPr>
        <p:txBody>
          <a:bodyPr vert="horz" wrap="none" lIns="97976" tIns="57152" rIns="97976" bIns="57152" anchorCtr="0" compatLnSpc="0">
            <a:spAutoFit/>
          </a:bodyPr>
          <a:lstStyle/>
          <a:p>
            <a:pPr hangingPunct="0"/>
            <a:r>
              <a:rPr lang="en-US" sz="1270" dirty="0">
                <a:latin typeface="CMU Sans Serif" pitchFamily="34"/>
                <a:ea typeface="Arial Unicode MS" pitchFamily="2"/>
                <a:cs typeface="Arial Unicode MS" pitchFamily="2"/>
              </a:rPr>
              <a:t>Chattopadhyay et al</a:t>
            </a:r>
            <a:r>
              <a:rPr lang="en-GB" sz="1270" dirty="0">
                <a:latin typeface="CMU Sans Serif" pitchFamily="34"/>
                <a:ea typeface="Arial Unicode MS" pitchFamily="2"/>
                <a:cs typeface="Arial Unicode MS" pitchFamily="2"/>
              </a:rPr>
              <a:t> (2013)</a:t>
            </a:r>
          </a:p>
        </p:txBody>
      </p:sp>
      <p:sp>
        <p:nvSpPr>
          <p:cNvPr id="11" name="TextBox 8">
            <a:extLst>
              <a:ext uri="{FF2B5EF4-FFF2-40B4-BE49-F238E27FC236}">
                <a16:creationId xmlns:a16="http://schemas.microsoft.com/office/drawing/2014/main" id="{FAC0AA17-E386-9CE0-00EA-1468B9591FEF}"/>
              </a:ext>
            </a:extLst>
          </p:cNvPr>
          <p:cNvSpPr/>
          <p:nvPr/>
        </p:nvSpPr>
        <p:spPr>
          <a:xfrm>
            <a:off x="6378396" y="4980687"/>
            <a:ext cx="4600936" cy="164386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vert="horz" wrap="square" lIns="81646" tIns="42456" rIns="81646" bIns="42456" anchor="t" anchorCtr="0" compatLnSpc="0">
            <a:spAutoFit/>
          </a:bodyPr>
          <a:lstStyle/>
          <a:p>
            <a:r>
              <a:rPr lang="en-US" dirty="0">
                <a:latin typeface="CMU SANS SERIF" panose="02000603000000000000" pitchFamily="2" charset="0"/>
                <a:ea typeface="CMU SANS SERIF" panose="02000603000000000000" pitchFamily="2" charset="0"/>
                <a:cs typeface="CMU SANS SERIF" panose="02000603000000000000" pitchFamily="2" charset="0"/>
              </a:rPr>
              <a:t>(left) Composites of eight SOM nodes of OLR anomalies (colors; W·m</a:t>
            </a:r>
            <a:r>
              <a:rPr lang="en-US" baseline="30000" dirty="0">
                <a:latin typeface="CMU SANS SERIF" panose="02000603000000000000" pitchFamily="2" charset="0"/>
                <a:ea typeface="CMU SANS SERIF" panose="02000603000000000000" pitchFamily="2" charset="0"/>
                <a:cs typeface="CMU SANS SERIF" panose="02000603000000000000" pitchFamily="2" charset="0"/>
              </a:rPr>
              <a:t>-2</a:t>
            </a:r>
            <a:r>
              <a:rPr lang="en-US" dirty="0">
                <a:latin typeface="CMU SANS SERIF" panose="02000603000000000000" pitchFamily="2" charset="0"/>
                <a:ea typeface="CMU SANS SERIF" panose="02000603000000000000" pitchFamily="2" charset="0"/>
                <a:cs typeface="CMU SANS SERIF" panose="02000603000000000000" pitchFamily="2" charset="0"/>
              </a:rPr>
              <a:t>) and wind vectors (m·s</a:t>
            </a:r>
            <a:r>
              <a:rPr lang="en-US" baseline="30000" dirty="0">
                <a:latin typeface="CMU SANS SERIF" panose="02000603000000000000" pitchFamily="2" charset="0"/>
                <a:ea typeface="CMU SANS SERIF" panose="02000603000000000000" pitchFamily="2" charset="0"/>
                <a:cs typeface="CMU SANS SERIF" panose="02000603000000000000" pitchFamily="2" charset="0"/>
              </a:rPr>
              <a:t>-1</a:t>
            </a:r>
            <a:r>
              <a:rPr lang="en-US" dirty="0">
                <a:latin typeface="CMU SANS SERIF" panose="02000603000000000000" pitchFamily="2" charset="0"/>
                <a:ea typeface="CMU SANS SERIF" panose="02000603000000000000" pitchFamily="2" charset="0"/>
                <a:cs typeface="CMU SANS SERIF" panose="02000603000000000000" pitchFamily="2" charset="0"/>
              </a:rPr>
              <a:t>) for November–April of 1979–2008.</a:t>
            </a:r>
          </a:p>
          <a:p>
            <a:r>
              <a:rPr lang="en-US" dirty="0">
                <a:latin typeface="CMU SANS SERIF" panose="02000603000000000000" pitchFamily="2" charset="0"/>
                <a:ea typeface="CMU SANS SERIF" panose="02000603000000000000" pitchFamily="2" charset="0"/>
                <a:cs typeface="CMU SANS SERIF" panose="02000603000000000000" pitchFamily="2" charset="0"/>
              </a:rPr>
              <a:t>(right) As in (left), but for RMM phase composites.</a:t>
            </a:r>
          </a:p>
        </p:txBody>
      </p:sp>
      <p:sp>
        <p:nvSpPr>
          <p:cNvPr id="14" name="TextBox 13">
            <a:extLst>
              <a:ext uri="{FF2B5EF4-FFF2-40B4-BE49-F238E27FC236}">
                <a16:creationId xmlns:a16="http://schemas.microsoft.com/office/drawing/2014/main" id="{BC87880E-5EC1-03D9-A8A0-B6E2AE52F798}"/>
              </a:ext>
            </a:extLst>
          </p:cNvPr>
          <p:cNvSpPr txBox="1"/>
          <p:nvPr/>
        </p:nvSpPr>
        <p:spPr>
          <a:xfrm>
            <a:off x="6378396" y="336797"/>
            <a:ext cx="4404985" cy="3970318"/>
          </a:xfrm>
          <a:prstGeom prst="rect">
            <a:avLst/>
          </a:prstGeom>
          <a:noFill/>
        </p:spPr>
        <p:txBody>
          <a:bodyPr wrap="square">
            <a:spAutoFit/>
          </a:bodyPr>
          <a:lstStyle/>
          <a:p>
            <a:r>
              <a:rPr lang="en-JP">
                <a:latin typeface="CMU SANS SERIF" panose="02000603000000000000" pitchFamily="2" charset="0"/>
                <a:ea typeface="CMU SANS SERIF" panose="02000603000000000000" pitchFamily="2" charset="0"/>
                <a:cs typeface="CMU SANS SERIF" panose="02000603000000000000" pitchFamily="2" charset="0"/>
              </a:rPr>
              <a:t>Chattopadhyay, R., A. Vintzileos, and C. Zhang, 2013: A description of the Madden–Julian oscillation based on a self-organizing map. J. Clim., 26, 1716–1732, </a:t>
            </a:r>
            <a:r>
              <a:rPr lang="en-JP">
                <a:latin typeface="CMU SANS SERIF" panose="02000603000000000000" pitchFamily="2" charset="0"/>
                <a:ea typeface="CMU SANS SERIF" panose="02000603000000000000" pitchFamily="2" charset="0"/>
                <a:cs typeface="CMU SANS SERIF" panose="02000603000000000000" pitchFamily="2" charset="0"/>
                <a:hlinkClick r:id="rId4"/>
              </a:rPr>
              <a:t>https://doi.org/10.1175/JCLI-D-12-00123.1</a:t>
            </a:r>
            <a:r>
              <a:rPr lang="en-JP">
                <a:latin typeface="CMU SANS SERIF" panose="02000603000000000000" pitchFamily="2" charset="0"/>
                <a:ea typeface="CMU SANS SERIF" panose="02000603000000000000" pitchFamily="2" charset="0"/>
                <a:cs typeface="CMU SANS SERIF" panose="02000603000000000000" pitchFamily="2" charset="0"/>
              </a:rPr>
              <a:t>.</a:t>
            </a:r>
          </a:p>
          <a:p>
            <a:endParaRPr lang="en-JP">
              <a:latin typeface="CMU SANS SERIF" panose="02000603000000000000" pitchFamily="2" charset="0"/>
              <a:ea typeface="CMU SANS SERIF" panose="02000603000000000000" pitchFamily="2" charset="0"/>
              <a:cs typeface="CMU SANS SERIF" panose="02000603000000000000" pitchFamily="2" charset="0"/>
            </a:endParaRPr>
          </a:p>
          <a:p>
            <a:r>
              <a:rPr lang="en-JP">
                <a:latin typeface="CMU SANS SERIF" panose="02000603000000000000" pitchFamily="2" charset="0"/>
                <a:ea typeface="CMU SANS SERIF" panose="02000603000000000000" pitchFamily="2" charset="0"/>
                <a:cs typeface="CMU SANS SERIF" panose="02000603000000000000" pitchFamily="2" charset="0"/>
              </a:rPr>
              <a:t>Wheeler, M. C., and H. H. Hendon, 2004: An all-season real-time multivariate MJO index: development of an index for monitoring and prediction. Mon. Weather Rev., 132, 1917–1932, </a:t>
            </a:r>
            <a:r>
              <a:rPr lang="en-JP">
                <a:latin typeface="CMU SANS SERIF" panose="02000603000000000000" pitchFamily="2" charset="0"/>
                <a:ea typeface="CMU SANS SERIF" panose="02000603000000000000" pitchFamily="2" charset="0"/>
                <a:cs typeface="CMU SANS SERIF" panose="02000603000000000000" pitchFamily="2" charset="0"/>
                <a:hlinkClick r:id="rId5"/>
              </a:rPr>
              <a:t>https://doi.org/10.1175/1520-0493(2004)132&lt;1917:AARMMI&gt;2.0.CO;2</a:t>
            </a:r>
            <a:r>
              <a:rPr lang="en-JP">
                <a:latin typeface="CMU SANS SERIF" panose="02000603000000000000" pitchFamily="2" charset="0"/>
                <a:ea typeface="CMU SANS SERIF" panose="02000603000000000000" pitchFamily="2" charset="0"/>
                <a:cs typeface="CMU SANS SERIF" panose="02000603000000000000" pitchFamily="2" charset="0"/>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8FAC8B08-E90F-BE44-0716-889D55AD91F8}"/>
              </a:ext>
            </a:extLst>
          </p:cNvPr>
          <p:cNvGraphicFramePr>
            <a:graphicFrameLocks noGrp="1"/>
          </p:cNvGraphicFramePr>
          <p:nvPr>
            <p:extLst>
              <p:ext uri="{D42A27DB-BD31-4B8C-83A1-F6EECF244321}">
                <p14:modId xmlns:p14="http://schemas.microsoft.com/office/powerpoint/2010/main" val="4133509154"/>
              </p:ext>
            </p:extLst>
          </p:nvPr>
        </p:nvGraphicFramePr>
        <p:xfrm>
          <a:off x="2003685" y="1920240"/>
          <a:ext cx="8184630" cy="3017520"/>
        </p:xfrm>
        <a:graphic>
          <a:graphicData uri="http://schemas.openxmlformats.org/drawingml/2006/table">
            <a:tbl>
              <a:tblPr firstRow="1" firstCol="1">
                <a:tableStyleId>{5C22544A-7EE6-4342-B048-85BDC9FD1C3A}</a:tableStyleId>
              </a:tblPr>
              <a:tblGrid>
                <a:gridCol w="1858780">
                  <a:extLst>
                    <a:ext uri="{9D8B030D-6E8A-4147-A177-3AD203B41FA5}">
                      <a16:colId xmlns:a16="http://schemas.microsoft.com/office/drawing/2014/main" val="4140250862"/>
                    </a:ext>
                  </a:extLst>
                </a:gridCol>
                <a:gridCol w="3162925">
                  <a:extLst>
                    <a:ext uri="{9D8B030D-6E8A-4147-A177-3AD203B41FA5}">
                      <a16:colId xmlns:a16="http://schemas.microsoft.com/office/drawing/2014/main" val="3714263583"/>
                    </a:ext>
                  </a:extLst>
                </a:gridCol>
                <a:gridCol w="3162925">
                  <a:extLst>
                    <a:ext uri="{9D8B030D-6E8A-4147-A177-3AD203B41FA5}">
                      <a16:colId xmlns:a16="http://schemas.microsoft.com/office/drawing/2014/main" val="3730756614"/>
                    </a:ext>
                  </a:extLst>
                </a:gridCol>
              </a:tblGrid>
              <a:tr h="370840">
                <a:tc>
                  <a:txBody>
                    <a:bodyPr/>
                    <a:lstStyle/>
                    <a:p>
                      <a:endParaRPr lang="en-JP" dirty="0"/>
                    </a:p>
                  </a:txBody>
                  <a:tcP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JP" sz="2400"/>
                        <a:t>Machine Learning</a:t>
                      </a:r>
                      <a:endParaRPr lang="en-JP" sz="2400">
                        <a:latin typeface="CMU Serif Roman" panose="02000603000000000000" pitchFamily="2" charset="0"/>
                        <a:ea typeface="CMU Serif Roman" panose="02000603000000000000" pitchFamily="2" charset="0"/>
                        <a:cs typeface="CMU Serif Roman" panose="02000603000000000000" pitchFamily="2" charset="0"/>
                      </a:endParaRP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t>Deep Learning</a:t>
                      </a:r>
                      <a:endParaRPr lang="en-JP" sz="2400">
                        <a:latin typeface="CMU Serif Roman" panose="02000603000000000000" pitchFamily="2" charset="0"/>
                        <a:ea typeface="CMU Serif Roman" panose="02000603000000000000" pitchFamily="2" charset="0"/>
                        <a:cs typeface="CMU Serif Roman" panose="02000603000000000000" pitchFamily="2" charset="0"/>
                      </a:endParaRP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7559619"/>
                  </a:ext>
                </a:extLst>
              </a:tr>
              <a:tr h="370840">
                <a:tc>
                  <a:txBody>
                    <a:bodyPr/>
                    <a:lstStyle/>
                    <a:p>
                      <a:r>
                        <a:rPr lang="en-JP" sz="2400">
                          <a:solidFill>
                            <a:schemeClr val="accent1">
                              <a:lumMod val="60000"/>
                              <a:lumOff val="40000"/>
                            </a:schemeClr>
                          </a:solidFill>
                          <a:latin typeface="CMU Serif Roman" panose="02000603000000000000" pitchFamily="2" charset="0"/>
                          <a:ea typeface="CMU Serif Roman" panose="02000603000000000000" pitchFamily="2" charset="0"/>
                          <a:cs typeface="CMU Serif Roman" panose="02000603000000000000" pitchFamily="2" charset="0"/>
                        </a:rPr>
                        <a:t>Python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tx1">
                              <a:lumMod val="75000"/>
                            </a:schemeClr>
                          </a:solidFill>
                        </a:rPr>
                        <a:t>s</a:t>
                      </a:r>
                      <a:r>
                        <a:rPr lang="en-JP" sz="2400">
                          <a:solidFill>
                            <a:schemeClr val="tx1">
                              <a:lumMod val="75000"/>
                            </a:schemeClr>
                          </a:solidFill>
                        </a:rPr>
                        <a:t>cikit-learn</a:t>
                      </a:r>
                      <a:endParaRPr lang="en-JP" sz="2400">
                        <a:solidFill>
                          <a:schemeClr val="tx1">
                            <a:lumMod val="75000"/>
                          </a:schemeClr>
                        </a:solidFill>
                        <a:latin typeface="CMU SANS SERIF" panose="02000603000000000000" pitchFamily="2" charset="0"/>
                        <a:ea typeface="CMU SANS SERIF" panose="02000603000000000000" pitchFamily="2" charset="0"/>
                        <a:cs typeface="CMU SANS SERIF" panose="02000603000000000000" pitchFamily="2" charset="0"/>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rowSpan="2">
                  <a:txBody>
                    <a:bodyPr/>
                    <a:lstStyle/>
                    <a:p>
                      <a:r>
                        <a:rPr lang="en-US" sz="2400" dirty="0"/>
                        <a:t>K</a:t>
                      </a:r>
                      <a:r>
                        <a:rPr lang="en-JP" sz="2400"/>
                        <a:t>eras</a:t>
                      </a:r>
                    </a:p>
                    <a:p>
                      <a:pPr marL="342900" indent="-342900">
                        <a:buFont typeface="Arial" panose="020B0604020202020204" pitchFamily="34" charset="0"/>
                        <a:buChar char="•"/>
                      </a:pPr>
                      <a:r>
                        <a:rPr lang="en-US" sz="2400" dirty="0"/>
                        <a:t>T</a:t>
                      </a:r>
                      <a:r>
                        <a:rPr lang="en-JP" sz="2400"/>
                        <a:t>ensorflow</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3513758"/>
                  </a:ext>
                </a:extLst>
              </a:tr>
              <a:tr h="370840">
                <a:tc>
                  <a:txBody>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R</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c</a:t>
                      </a:r>
                      <a:r>
                        <a:rPr lang="en-JP" sz="2400"/>
                        <a:t>aret</a:t>
                      </a:r>
                    </a:p>
                    <a:p>
                      <a:r>
                        <a:rPr lang="en-US" sz="2400" dirty="0">
                          <a:solidFill>
                            <a:schemeClr val="tx1">
                              <a:lumMod val="75000"/>
                            </a:schemeClr>
                          </a:solidFill>
                        </a:rPr>
                        <a:t>t</a:t>
                      </a:r>
                      <a:r>
                        <a:rPr lang="en-JP" sz="2400">
                          <a:solidFill>
                            <a:schemeClr val="tx1">
                              <a:lumMod val="75000"/>
                            </a:schemeClr>
                          </a:solidFill>
                        </a:rPr>
                        <a:t>idymodels</a:t>
                      </a:r>
                    </a:p>
                    <a:p>
                      <a:r>
                        <a:rPr lang="en-JP" sz="2400">
                          <a:solidFill>
                            <a:schemeClr val="tx1">
                              <a:lumMod val="75000"/>
                            </a:schemeClr>
                          </a:solidFill>
                        </a:rPr>
                        <a:t>SuperLearner</a:t>
                      </a:r>
                    </a:p>
                  </a:txBody>
                  <a:tcPr anchor="ctr"/>
                </a:tc>
                <a:tc vMerge="1">
                  <a:txBody>
                    <a:bodyPr/>
                    <a:lstStyle/>
                    <a:p>
                      <a:endParaRPr lang="en-JP" dirty="0"/>
                    </a:p>
                  </a:txBody>
                  <a:tcPr/>
                </a:tc>
                <a:extLst>
                  <a:ext uri="{0D108BD9-81ED-4DB2-BD59-A6C34878D82A}">
                    <a16:rowId xmlns:a16="http://schemas.microsoft.com/office/drawing/2014/main" val="1214896530"/>
                  </a:ext>
                </a:extLst>
              </a:tr>
              <a:tr h="370840">
                <a:tc>
                  <a:txBody>
                    <a:bodyPr/>
                    <a:lstStyle/>
                    <a:p>
                      <a:r>
                        <a:rPr lang="en-JP" sz="2400">
                          <a:solidFill>
                            <a:schemeClr val="accent1">
                              <a:lumMod val="60000"/>
                              <a:lumOff val="40000"/>
                            </a:schemeClr>
                          </a:solidFill>
                          <a:latin typeface="CMU Serif Roman" panose="02000603000000000000" pitchFamily="2" charset="0"/>
                          <a:ea typeface="CMU Serif Roman" panose="02000603000000000000" pitchFamily="2" charset="0"/>
                          <a:cs typeface="CMU Serif Roman" panose="02000603000000000000" pitchFamily="2" charset="0"/>
                        </a:rPr>
                        <a:t>Matlab</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JP" sz="2400"/>
                    </a:p>
                  </a:txBody>
                  <a:tcPr anchor="ctr"/>
                </a:tc>
                <a:tc>
                  <a:txBody>
                    <a:bodyPr/>
                    <a:lstStyle/>
                    <a:p>
                      <a:pPr marL="0" indent="0">
                        <a:buFont typeface="Arial" panose="020B0604020202020204" pitchFamily="34" charset="0"/>
                        <a:buNone/>
                      </a:pPr>
                      <a:r>
                        <a:rPr lang="en-US" sz="2400" i="0" dirty="0">
                          <a:solidFill>
                            <a:schemeClr val="tx1">
                              <a:lumMod val="75000"/>
                            </a:schemeClr>
                          </a:solidFill>
                        </a:rPr>
                        <a:t>Tensorflow</a:t>
                      </a:r>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7303744"/>
                  </a:ext>
                </a:extLst>
              </a:tr>
              <a:tr h="370840">
                <a:tc>
                  <a:txBody>
                    <a:bodyPr/>
                    <a:lstStyle/>
                    <a:p>
                      <a:r>
                        <a:rPr lang="en-JP" sz="2400">
                          <a:solidFill>
                            <a:schemeClr val="accent1">
                              <a:lumMod val="60000"/>
                              <a:lumOff val="40000"/>
                            </a:schemeClr>
                          </a:solidFill>
                          <a:latin typeface="CMU Serif Roman" panose="02000603000000000000" pitchFamily="2" charset="0"/>
                          <a:ea typeface="CMU Serif Roman" panose="02000603000000000000" pitchFamily="2" charset="0"/>
                          <a:cs typeface="CMU Serif Roman" panose="02000603000000000000" pitchFamily="2" charset="0"/>
                        </a:rPr>
                        <a:t>Julia</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JP" sz="2400"/>
                    </a:p>
                  </a:txBody>
                  <a:tcPr anchor="ctr"/>
                </a:tc>
                <a:tc>
                  <a:txBody>
                    <a:bodyPr/>
                    <a:lstStyle/>
                    <a:p>
                      <a:pPr marL="0" indent="0">
                        <a:buFont typeface="Arial" panose="020B0604020202020204" pitchFamily="34" charset="0"/>
                        <a:buNone/>
                      </a:pPr>
                      <a:endParaRPr lang="en-US" sz="2400" i="0" dirty="0"/>
                    </a:p>
                  </a:txBody>
                  <a:tcPr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84395687"/>
                  </a:ext>
                </a:extLst>
              </a:tr>
            </a:tbl>
          </a:graphicData>
        </a:graphic>
      </p:graphicFrame>
    </p:spTree>
    <p:extLst>
      <p:ext uri="{BB962C8B-B14F-4D97-AF65-F5344CB8AC3E}">
        <p14:creationId xmlns:p14="http://schemas.microsoft.com/office/powerpoint/2010/main" val="33756601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2CD721F-C7C8-1425-717D-7EE6A0773B8B}"/>
              </a:ext>
            </a:extLst>
          </p:cNvPr>
          <p:cNvSpPr txBox="1"/>
          <p:nvPr/>
        </p:nvSpPr>
        <p:spPr>
          <a:xfrm>
            <a:off x="915872" y="44378"/>
            <a:ext cx="10360256" cy="487554"/>
          </a:xfrm>
          <a:prstGeom prst="rect">
            <a:avLst/>
          </a:prstGeom>
          <a:noFill/>
          <a:ln>
            <a:noFill/>
          </a:ln>
        </p:spPr>
        <p:txBody>
          <a:bodyPr vert="horz" wrap="square" lIns="81646" tIns="40823" rIns="81646" bIns="40823" anchorCtr="0" compatLnSpc="0">
            <a:spAutoFit/>
          </a:bodyPr>
          <a:lstStyle/>
          <a:p>
            <a:pPr hangingPunct="0"/>
            <a:r>
              <a:rPr lang="en-GB" sz="1814" dirty="0">
                <a:latin typeface="CMU Sans Serif" pitchFamily="34"/>
                <a:ea typeface="Arial Unicode MS" pitchFamily="2"/>
                <a:cs typeface="Arial Unicode MS" pitchFamily="2"/>
              </a:rPr>
              <a:t>Daily OLR anomalies (40°E−160°E, 20°S−20°N) from 1 October to 31 March, for the period 1979–2009</a:t>
            </a:r>
          </a:p>
        </p:txBody>
      </p:sp>
      <p:pic>
        <p:nvPicPr>
          <p:cNvPr id="8" name="Picture 7">
            <a:extLst>
              <a:ext uri="{FF2B5EF4-FFF2-40B4-BE49-F238E27FC236}">
                <a16:creationId xmlns:a16="http://schemas.microsoft.com/office/drawing/2014/main" id="{1A96A9D2-9676-CDB9-D845-178DFA837E9C}"/>
              </a:ext>
            </a:extLst>
          </p:cNvPr>
          <p:cNvPicPr>
            <a:picLocks noChangeAspect="1"/>
          </p:cNvPicPr>
          <p:nvPr/>
        </p:nvPicPr>
        <p:blipFill>
          <a:blip r:embed="rId3">
            <a:lum/>
            <a:alphaModFix/>
          </a:blip>
          <a:srcRect/>
          <a:stretch>
            <a:fillRect/>
          </a:stretch>
        </p:blipFill>
        <p:spPr>
          <a:xfrm>
            <a:off x="942881" y="531932"/>
            <a:ext cx="10306238" cy="5255815"/>
          </a:xfrm>
          <a:prstGeom prst="rect">
            <a:avLst/>
          </a:prstGeom>
          <a:noFill/>
          <a:ln>
            <a:noFill/>
          </a:ln>
        </p:spPr>
      </p:pic>
      <p:sp>
        <p:nvSpPr>
          <p:cNvPr id="10" name="TextBox 9">
            <a:extLst>
              <a:ext uri="{FF2B5EF4-FFF2-40B4-BE49-F238E27FC236}">
                <a16:creationId xmlns:a16="http://schemas.microsoft.com/office/drawing/2014/main" id="{EBAF36FA-5066-C6DB-D686-F98D824F6E14}"/>
              </a:ext>
            </a:extLst>
          </p:cNvPr>
          <p:cNvSpPr txBox="1"/>
          <p:nvPr/>
        </p:nvSpPr>
        <p:spPr>
          <a:xfrm>
            <a:off x="1680934" y="5895074"/>
            <a:ext cx="8816501" cy="923330"/>
          </a:xfrm>
          <a:prstGeom prst="rect">
            <a:avLst/>
          </a:prstGeom>
          <a:noFill/>
        </p:spPr>
        <p:txBody>
          <a:bodyPr wrap="square">
            <a:spAutoFit/>
          </a:bodyPr>
          <a:lstStyle/>
          <a:p>
            <a:r>
              <a:rPr lang="en-US" dirty="0">
                <a:effectLst/>
                <a:latin typeface="CMU SANS SERIF" panose="02000603000000000000" pitchFamily="2" charset="0"/>
                <a:ea typeface="CMU SANS SERIF" panose="02000603000000000000" pitchFamily="2" charset="0"/>
                <a:cs typeface="CMU SANS SERIF" panose="02000603000000000000" pitchFamily="2" charset="0"/>
              </a:rPr>
              <a:t>Sakai, K., R. Kawamura, and Y. Iseri, 2010: ENSO-induced tropical convection variability over the Indian and western Pacific oceans during the northern winter as revealed by a self-organizing map. </a:t>
            </a:r>
            <a:r>
              <a:rPr lang="en-US" i="1" dirty="0">
                <a:effectLst/>
                <a:latin typeface="CMU SANS SERIF" panose="02000603000000000000" pitchFamily="2" charset="0"/>
                <a:ea typeface="CMU SANS SERIF" panose="02000603000000000000" pitchFamily="2" charset="0"/>
                <a:cs typeface="CMU SANS SERIF" panose="02000603000000000000" pitchFamily="2" charset="0"/>
              </a:rPr>
              <a:t>J. Geophys. Res.</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115, </a:t>
            </a:r>
            <a:r>
              <a:rPr lang="en-US" dirty="0">
                <a:effectLst/>
                <a:latin typeface="CMU SANS SERIF" panose="02000603000000000000" pitchFamily="2" charset="0"/>
                <a:ea typeface="CMU SANS SERIF" panose="02000603000000000000" pitchFamily="2" charset="0"/>
                <a:cs typeface="CMU SANS SERIF" panose="02000603000000000000" pitchFamily="2" charset="0"/>
                <a:hlinkClick r:id="rId4"/>
              </a:rPr>
              <a:t>https://doi.org/10.1029/2010JD014415</a:t>
            </a:r>
            <a:r>
              <a:rPr lang="en-US" dirty="0">
                <a:effectLst/>
                <a:latin typeface="CMU SANS SERIF" panose="02000603000000000000" pitchFamily="2" charset="0"/>
                <a:ea typeface="CMU SANS SERIF" panose="02000603000000000000" pitchFamily="2" charset="0"/>
                <a:cs typeface="CMU SANS SERIF" panose="02000603000000000000" pitchFamily="2" charset="0"/>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C267F704-0449-818F-1CAF-C117FF1A67B7}"/>
              </a:ext>
            </a:extLst>
          </p:cNvPr>
          <p:cNvPicPr>
            <a:picLocks noChangeAspect="1"/>
          </p:cNvPicPr>
          <p:nvPr/>
        </p:nvPicPr>
        <p:blipFill>
          <a:blip r:embed="rId2"/>
          <a:stretch>
            <a:fillRect/>
          </a:stretch>
        </p:blipFill>
        <p:spPr>
          <a:xfrm>
            <a:off x="2234804" y="235325"/>
            <a:ext cx="7722391" cy="5161598"/>
          </a:xfrm>
          <a:prstGeom prst="rect">
            <a:avLst/>
          </a:prstGeom>
        </p:spPr>
      </p:pic>
      <p:sp>
        <p:nvSpPr>
          <p:cNvPr id="4" name="TextBox 3">
            <a:extLst>
              <a:ext uri="{FF2B5EF4-FFF2-40B4-BE49-F238E27FC236}">
                <a16:creationId xmlns:a16="http://schemas.microsoft.com/office/drawing/2014/main" id="{804AE852-0F44-A3B0-231F-BC811DEF9F91}"/>
              </a:ext>
            </a:extLst>
          </p:cNvPr>
          <p:cNvSpPr txBox="1"/>
          <p:nvPr/>
        </p:nvSpPr>
        <p:spPr>
          <a:xfrm>
            <a:off x="2534245" y="5581948"/>
            <a:ext cx="7123510" cy="923330"/>
          </a:xfrm>
          <a:prstGeom prst="rect">
            <a:avLst/>
          </a:prstGeom>
          <a:noFill/>
        </p:spPr>
        <p:txBody>
          <a:bodyPr wrap="square">
            <a:spAutoFit/>
          </a:bodyPr>
          <a:lstStyle/>
          <a:p>
            <a:r>
              <a:rPr lang="en-US" dirty="0">
                <a:effectLst/>
                <a:latin typeface="CMU SANS SERIF" panose="02000603000000000000" pitchFamily="2" charset="0"/>
                <a:ea typeface="CMU SANS SERIF" panose="02000603000000000000" pitchFamily="2" charset="0"/>
                <a:cs typeface="CMU SANS SERIF" panose="02000603000000000000" pitchFamily="2" charset="0"/>
              </a:rPr>
              <a:t>Leloup, J., M. Lengaigne, and J.-P. Boulanger, 2008: Twentieth century ENSO characteristics in the IPCC database. </a:t>
            </a:r>
            <a:r>
              <a:rPr lang="en-US" i="1" dirty="0">
                <a:effectLst/>
                <a:latin typeface="CMU SANS SERIF" panose="02000603000000000000" pitchFamily="2" charset="0"/>
                <a:ea typeface="CMU SANS SERIF" panose="02000603000000000000" pitchFamily="2" charset="0"/>
                <a:cs typeface="CMU SANS SERIF" panose="02000603000000000000" pitchFamily="2" charset="0"/>
              </a:rPr>
              <a:t>Clim. Dyn.</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a:t>
            </a:r>
            <a:r>
              <a:rPr lang="en-US" b="1" dirty="0">
                <a:effectLst/>
                <a:latin typeface="CMU Sans Serif" panose="02000603000000000000" pitchFamily="2" charset="0"/>
                <a:ea typeface="CMU Sans Serif" panose="02000603000000000000" pitchFamily="2" charset="0"/>
                <a:cs typeface="CMU Sans Serif" panose="02000603000000000000" pitchFamily="2" charset="0"/>
              </a:rPr>
              <a:t>30</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277–291, </a:t>
            </a:r>
            <a:r>
              <a:rPr lang="en-US" dirty="0">
                <a:effectLst/>
                <a:latin typeface="CMU SANS SERIF" panose="02000603000000000000" pitchFamily="2" charset="0"/>
                <a:ea typeface="CMU SANS SERIF" panose="02000603000000000000" pitchFamily="2" charset="0"/>
                <a:cs typeface="CMU SANS SERIF" panose="02000603000000000000" pitchFamily="2" charset="0"/>
                <a:hlinkClick r:id="rId3"/>
              </a:rPr>
              <a:t>https://doi.org/10.1007/s00382-007-0284-3</a:t>
            </a:r>
            <a:r>
              <a:rPr lang="en-US" dirty="0">
                <a:effectLst/>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4281542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68F06C4E-E1EB-5B4F-D69C-580B8E32D26B}"/>
              </a:ext>
            </a:extLst>
          </p:cNvPr>
          <p:cNvPicPr>
            <a:picLocks noChangeAspect="1"/>
          </p:cNvPicPr>
          <p:nvPr/>
        </p:nvPicPr>
        <p:blipFill>
          <a:blip r:embed="rId2"/>
          <a:stretch>
            <a:fillRect/>
          </a:stretch>
        </p:blipFill>
        <p:spPr>
          <a:xfrm>
            <a:off x="328915" y="679004"/>
            <a:ext cx="3938095" cy="3452012"/>
          </a:xfrm>
          <a:prstGeom prst="rect">
            <a:avLst/>
          </a:prstGeom>
        </p:spPr>
      </p:pic>
      <p:pic>
        <p:nvPicPr>
          <p:cNvPr id="5" name="Picture 4" descr="Calendar&#10;&#10;Description automatically generated">
            <a:extLst>
              <a:ext uri="{FF2B5EF4-FFF2-40B4-BE49-F238E27FC236}">
                <a16:creationId xmlns:a16="http://schemas.microsoft.com/office/drawing/2014/main" id="{F9122271-91B5-0E83-890D-224B139BBFC8}"/>
              </a:ext>
            </a:extLst>
          </p:cNvPr>
          <p:cNvPicPr>
            <a:picLocks noChangeAspect="1"/>
          </p:cNvPicPr>
          <p:nvPr/>
        </p:nvPicPr>
        <p:blipFill>
          <a:blip r:embed="rId3"/>
          <a:stretch>
            <a:fillRect/>
          </a:stretch>
        </p:blipFill>
        <p:spPr>
          <a:xfrm>
            <a:off x="4801349" y="679004"/>
            <a:ext cx="7061736" cy="4448894"/>
          </a:xfrm>
          <a:prstGeom prst="rect">
            <a:avLst/>
          </a:prstGeom>
        </p:spPr>
      </p:pic>
      <p:sp>
        <p:nvSpPr>
          <p:cNvPr id="6" name="TextBox 5">
            <a:extLst>
              <a:ext uri="{FF2B5EF4-FFF2-40B4-BE49-F238E27FC236}">
                <a16:creationId xmlns:a16="http://schemas.microsoft.com/office/drawing/2014/main" id="{45EDD2D5-1FB3-2FF1-26A7-DEBE7243F801}"/>
              </a:ext>
            </a:extLst>
          </p:cNvPr>
          <p:cNvSpPr txBox="1"/>
          <p:nvPr/>
        </p:nvSpPr>
        <p:spPr>
          <a:xfrm>
            <a:off x="2333030" y="5343436"/>
            <a:ext cx="7525941" cy="923330"/>
          </a:xfrm>
          <a:prstGeom prst="rect">
            <a:avLst/>
          </a:prstGeom>
          <a:noFill/>
        </p:spPr>
        <p:txBody>
          <a:bodyPr wrap="square">
            <a:spAutoFit/>
          </a:bodyPr>
          <a:lstStyle/>
          <a:p>
            <a:r>
              <a:rPr lang="en-US" dirty="0">
                <a:effectLst/>
                <a:latin typeface="CMU SANS SERIF" panose="02000603000000000000" pitchFamily="2" charset="0"/>
                <a:ea typeface="CMU SANS SERIF" panose="02000603000000000000" pitchFamily="2" charset="0"/>
                <a:cs typeface="CMU SANS SERIF" panose="02000603000000000000" pitchFamily="2" charset="0"/>
              </a:rPr>
              <a:t>Tozuka, T., J.-J. Luo, S. Masson, and T. Yamagata, 2008: Tropical Indian Ocean variability revealed by self-organizing maps. </a:t>
            </a:r>
            <a:r>
              <a:rPr lang="en-US" i="1" dirty="0">
                <a:effectLst/>
                <a:latin typeface="CMU SANS SERIF" panose="02000603000000000000" pitchFamily="2" charset="0"/>
                <a:ea typeface="CMU SANS SERIF" panose="02000603000000000000" pitchFamily="2" charset="0"/>
                <a:cs typeface="CMU SANS SERIF" panose="02000603000000000000" pitchFamily="2" charset="0"/>
              </a:rPr>
              <a:t>Clim. Dyn.</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a:t>
            </a:r>
            <a:r>
              <a:rPr lang="en-US" b="1" dirty="0">
                <a:effectLst/>
                <a:latin typeface="CMU Sans Serif" panose="02000603000000000000" pitchFamily="2" charset="0"/>
                <a:ea typeface="CMU Sans Serif" panose="02000603000000000000" pitchFamily="2" charset="0"/>
                <a:cs typeface="CMU Sans Serif" panose="02000603000000000000" pitchFamily="2" charset="0"/>
              </a:rPr>
              <a:t>31</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333–343, </a:t>
            </a:r>
            <a:r>
              <a:rPr lang="en-US" dirty="0">
                <a:effectLst/>
                <a:latin typeface="CMU SANS SERIF" panose="02000603000000000000" pitchFamily="2" charset="0"/>
                <a:ea typeface="CMU SANS SERIF" panose="02000603000000000000" pitchFamily="2" charset="0"/>
                <a:cs typeface="CMU SANS SERIF" panose="02000603000000000000" pitchFamily="2" charset="0"/>
                <a:hlinkClick r:id="rId4"/>
              </a:rPr>
              <a:t>https://doi.org/10.1007/s00382-007-0356-4</a:t>
            </a:r>
            <a:r>
              <a:rPr lang="en-US" dirty="0">
                <a:effectLst/>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31538981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08B663CF-2440-9AA3-4B98-BC093D0819CD}"/>
              </a:ext>
            </a:extLst>
          </p:cNvPr>
          <p:cNvPicPr>
            <a:picLocks noChangeAspect="1"/>
          </p:cNvPicPr>
          <p:nvPr/>
        </p:nvPicPr>
        <p:blipFill>
          <a:blip r:embed="rId2"/>
          <a:stretch>
            <a:fillRect/>
          </a:stretch>
        </p:blipFill>
        <p:spPr>
          <a:xfrm>
            <a:off x="300747" y="415820"/>
            <a:ext cx="4746383" cy="3429000"/>
          </a:xfrm>
          <a:prstGeom prst="rect">
            <a:avLst/>
          </a:prstGeom>
        </p:spPr>
      </p:pic>
      <p:pic>
        <p:nvPicPr>
          <p:cNvPr id="5" name="Picture 4" descr="Diagram, calendar&#10;&#10;Description automatically generated">
            <a:extLst>
              <a:ext uri="{FF2B5EF4-FFF2-40B4-BE49-F238E27FC236}">
                <a16:creationId xmlns:a16="http://schemas.microsoft.com/office/drawing/2014/main" id="{F763D53C-B7B2-DA53-E9E5-2FE80B379DFD}"/>
              </a:ext>
            </a:extLst>
          </p:cNvPr>
          <p:cNvPicPr>
            <a:picLocks noChangeAspect="1"/>
          </p:cNvPicPr>
          <p:nvPr/>
        </p:nvPicPr>
        <p:blipFill>
          <a:blip r:embed="rId3"/>
          <a:stretch>
            <a:fillRect/>
          </a:stretch>
        </p:blipFill>
        <p:spPr>
          <a:xfrm>
            <a:off x="5457487" y="415820"/>
            <a:ext cx="6433766" cy="4963006"/>
          </a:xfrm>
          <a:prstGeom prst="rect">
            <a:avLst/>
          </a:prstGeom>
        </p:spPr>
      </p:pic>
      <p:sp>
        <p:nvSpPr>
          <p:cNvPr id="4" name="TextBox 3">
            <a:extLst>
              <a:ext uri="{FF2B5EF4-FFF2-40B4-BE49-F238E27FC236}">
                <a16:creationId xmlns:a16="http://schemas.microsoft.com/office/drawing/2014/main" id="{260E1977-98E3-B3C6-32F2-21A4676BBC11}"/>
              </a:ext>
            </a:extLst>
          </p:cNvPr>
          <p:cNvSpPr txBox="1"/>
          <p:nvPr/>
        </p:nvSpPr>
        <p:spPr>
          <a:xfrm>
            <a:off x="2333030" y="5586327"/>
            <a:ext cx="7525941" cy="923330"/>
          </a:xfrm>
          <a:prstGeom prst="rect">
            <a:avLst/>
          </a:prstGeom>
          <a:noFill/>
        </p:spPr>
        <p:txBody>
          <a:bodyPr wrap="square">
            <a:spAutoFit/>
          </a:bodyPr>
          <a:lstStyle/>
          <a:p>
            <a:r>
              <a:rPr lang="en-US" dirty="0">
                <a:latin typeface="CMU SANS SERIF" panose="02000603000000000000" pitchFamily="2" charset="0"/>
                <a:ea typeface="CMU SANS SERIF" panose="02000603000000000000" pitchFamily="2" charset="0"/>
                <a:cs typeface="CMU SANS SERIF" panose="02000603000000000000" pitchFamily="2" charset="0"/>
              </a:rPr>
              <a:t>Morioka, Y., T. Tozuka, and T. Yamagata, 2010: Climate variability in the southern Indian Ocean as revealed by self-organizing maps. </a:t>
            </a:r>
            <a:r>
              <a:rPr lang="en-US" i="1" dirty="0">
                <a:latin typeface="CMU SANS SERIF" panose="02000603000000000000" pitchFamily="2" charset="0"/>
                <a:ea typeface="CMU SANS SERIF" panose="02000603000000000000" pitchFamily="2" charset="0"/>
                <a:cs typeface="CMU SANS SERIF" panose="02000603000000000000" pitchFamily="2" charset="0"/>
              </a:rPr>
              <a:t>Clim. Dyn.</a:t>
            </a:r>
            <a:r>
              <a:rPr lang="en-US" dirty="0">
                <a:latin typeface="CMU SANS SERIF" panose="02000603000000000000" pitchFamily="2" charset="0"/>
                <a:ea typeface="CMU SANS SERIF" panose="02000603000000000000" pitchFamily="2" charset="0"/>
                <a:cs typeface="CMU SANS SERIF" panose="02000603000000000000" pitchFamily="2" charset="0"/>
              </a:rPr>
              <a:t>, </a:t>
            </a:r>
            <a:r>
              <a:rPr lang="en-US" b="1" dirty="0">
                <a:latin typeface="CMU Sans Serif" panose="02000603000000000000" pitchFamily="2" charset="0"/>
                <a:ea typeface="CMU Sans Serif" panose="02000603000000000000" pitchFamily="2" charset="0"/>
                <a:cs typeface="CMU Sans Serif" panose="02000603000000000000" pitchFamily="2" charset="0"/>
              </a:rPr>
              <a:t>35</a:t>
            </a:r>
            <a:r>
              <a:rPr lang="en-US" dirty="0">
                <a:latin typeface="CMU SANS SERIF" panose="02000603000000000000" pitchFamily="2" charset="0"/>
                <a:ea typeface="CMU SANS SERIF" panose="02000603000000000000" pitchFamily="2" charset="0"/>
                <a:cs typeface="CMU SANS SERIF" panose="02000603000000000000" pitchFamily="2" charset="0"/>
              </a:rPr>
              <a:t>, 1059–1072, </a:t>
            </a:r>
            <a:r>
              <a:rPr lang="en-US" dirty="0">
                <a:latin typeface="CMU SANS SERIF" panose="02000603000000000000" pitchFamily="2" charset="0"/>
                <a:ea typeface="CMU SANS SERIF" panose="02000603000000000000" pitchFamily="2" charset="0"/>
                <a:cs typeface="CMU SANS SERIF" panose="02000603000000000000" pitchFamily="2" charset="0"/>
                <a:hlinkClick r:id="rId4"/>
              </a:rPr>
              <a:t>https://doi.org/10.1007/s00382-010-0843-x</a:t>
            </a:r>
            <a:r>
              <a:rPr lang="en-US" dirty="0">
                <a:latin typeface="CMU SANS SERIF" panose="02000603000000000000" pitchFamily="2" charset="0"/>
                <a:ea typeface="CMU SANS SERIF" panose="02000603000000000000" pitchFamily="2" charset="0"/>
                <a:cs typeface="CMU SANS SERIF" panose="02000603000000000000" pitchFamily="2" charset="0"/>
              </a:rPr>
              <a:t>.</a:t>
            </a:r>
            <a:endParaRPr lang="en-US" dirty="0">
              <a:effectLst/>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23368264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91AE00-C7C4-DEDE-D051-41246EFEDCB5}"/>
              </a:ext>
            </a:extLst>
          </p:cNvPr>
          <p:cNvSpPr txBox="1"/>
          <p:nvPr/>
        </p:nvSpPr>
        <p:spPr>
          <a:xfrm>
            <a:off x="4875954" y="3075056"/>
            <a:ext cx="2440091" cy="707886"/>
          </a:xfrm>
          <a:prstGeom prst="rect">
            <a:avLst/>
          </a:prstGeom>
          <a:noFill/>
          <a:ln>
            <a:solidFill>
              <a:schemeClr val="tx1"/>
            </a:solidFill>
          </a:ln>
        </p:spPr>
        <p:txBody>
          <a:bodyPr wrap="none" anchor="ctr" anchorCtr="1">
            <a:spAutoFit/>
          </a:bodyPr>
          <a:lstStyle/>
          <a:p>
            <a:pPr algn="ctr"/>
            <a:r>
              <a:rPr lang="en-US" sz="4000" dirty="0">
                <a:latin typeface="CMU SANS SERIF" panose="02000603000000000000" pitchFamily="2" charset="0"/>
                <a:ea typeface="CMU SANS SERIF" panose="02000603000000000000" pitchFamily="2" charset="0"/>
                <a:cs typeface="CMU SANS SERIF" panose="02000603000000000000" pitchFamily="2" charset="0"/>
              </a:rPr>
              <a:t>Regression</a:t>
            </a:r>
            <a:endParaRPr lang="en-JP" sz="4000">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3817087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08A574A-08C3-D0D4-6D80-E1A74A731A69}"/>
              </a:ext>
            </a:extLst>
          </p:cNvPr>
          <p:cNvSpPr txBox="1"/>
          <p:nvPr/>
        </p:nvSpPr>
        <p:spPr>
          <a:xfrm>
            <a:off x="1882346" y="818065"/>
            <a:ext cx="8427307" cy="954107"/>
          </a:xfrm>
          <a:prstGeom prst="rect">
            <a:avLst/>
          </a:prstGeom>
          <a:noFill/>
          <a:ln>
            <a:solidFill>
              <a:schemeClr val="tx1"/>
            </a:solidFill>
          </a:ln>
        </p:spPr>
        <p:txBody>
          <a:bodyPr wrap="none" anchor="ctr" anchorCtr="1">
            <a:spAutoFit/>
          </a:bodyPr>
          <a:lstStyle/>
          <a:p>
            <a:pPr marL="457200" indent="-457200">
              <a:buFont typeface="Arial" panose="020B0604020202020204" pitchFamily="34" charset="0"/>
              <a:buChar char="•"/>
            </a:pPr>
            <a:r>
              <a:rPr lang="en-US" sz="2800" dirty="0">
                <a:latin typeface="CMU SANS SERIF" panose="02000603000000000000" pitchFamily="2" charset="0"/>
                <a:ea typeface="CMU SANS SERIF" panose="02000603000000000000" pitchFamily="2" charset="0"/>
                <a:cs typeface="CMU SANS SERIF" panose="02000603000000000000" pitchFamily="2" charset="0"/>
              </a:rPr>
              <a:t>Learning a general model (=relationship) from data</a:t>
            </a:r>
          </a:p>
          <a:p>
            <a:pPr marL="457200" indent="-457200">
              <a:buFont typeface="Arial" panose="020B0604020202020204" pitchFamily="34" charset="0"/>
              <a:buChar char="•"/>
            </a:pPr>
            <a:r>
              <a:rPr lang="en-US" sz="2800" dirty="0">
                <a:latin typeface="CMU SANS SERIF" panose="02000603000000000000" pitchFamily="2" charset="0"/>
                <a:ea typeface="CMU SANS SERIF" panose="02000603000000000000" pitchFamily="2" charset="0"/>
                <a:cs typeface="CMU SANS SERIF" panose="02000603000000000000" pitchFamily="2" charset="0"/>
              </a:rPr>
              <a:t>Making forecasts from this model</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3271300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E84010-5C96-96C0-DD4C-716B61B1BA01}"/>
              </a:ext>
            </a:extLst>
          </p:cNvPr>
          <p:cNvSpPr txBox="1"/>
          <p:nvPr/>
        </p:nvSpPr>
        <p:spPr>
          <a:xfrm>
            <a:off x="3160743" y="3013502"/>
            <a:ext cx="5870517" cy="769441"/>
          </a:xfrm>
          <a:prstGeom prst="rect">
            <a:avLst/>
          </a:prstGeom>
          <a:noFill/>
        </p:spPr>
        <p:txBody>
          <a:bodyPr wrap="none" rtlCol="0">
            <a:spAutoFit/>
          </a:bodyPr>
          <a:lstStyle/>
          <a:p>
            <a:pPr algn="ctr"/>
            <a:r>
              <a:rPr lang="en-JP" sz="4400" cap="small">
                <a:latin typeface="CMU Serif Roman" panose="02000603000000000000" pitchFamily="2" charset="0"/>
                <a:ea typeface="CMU Serif Roman" panose="02000603000000000000" pitchFamily="2" charset="0"/>
                <a:cs typeface="CMU Serif Roman" panose="02000603000000000000" pitchFamily="2" charset="0"/>
              </a:rPr>
              <a:t>Regression Methods</a:t>
            </a:r>
          </a:p>
        </p:txBody>
      </p:sp>
    </p:spTree>
    <p:extLst>
      <p:ext uri="{BB962C8B-B14F-4D97-AF65-F5344CB8AC3E}">
        <p14:creationId xmlns:p14="http://schemas.microsoft.com/office/powerpoint/2010/main" val="8464050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245D6F17-6D86-42A8-6260-AA2CF1687909}"/>
              </a:ext>
            </a:extLst>
          </p:cNvPr>
          <p:cNvSpPr txBox="1"/>
          <p:nvPr/>
        </p:nvSpPr>
        <p:spPr>
          <a:xfrm>
            <a:off x="1882346" y="818065"/>
            <a:ext cx="8427307" cy="954107"/>
          </a:xfrm>
          <a:prstGeom prst="rect">
            <a:avLst/>
          </a:prstGeom>
          <a:noFill/>
          <a:ln>
            <a:solidFill>
              <a:schemeClr val="tx1"/>
            </a:solidFill>
          </a:ln>
        </p:spPr>
        <p:txBody>
          <a:bodyPr wrap="none" anchor="ctr" anchorCtr="1">
            <a:spAutoFit/>
          </a:bodyPr>
          <a:lstStyle/>
          <a:p>
            <a:pPr marL="457200" indent="-457200">
              <a:buFont typeface="Arial" panose="020B0604020202020204" pitchFamily="34" charset="0"/>
              <a:buChar char="•"/>
            </a:pPr>
            <a:r>
              <a:rPr lang="en-US" sz="2800" dirty="0">
                <a:latin typeface="CMU SANS SERIF" panose="02000603000000000000" pitchFamily="2" charset="0"/>
                <a:ea typeface="CMU SANS SERIF" panose="02000603000000000000" pitchFamily="2" charset="0"/>
                <a:cs typeface="CMU SANS SERIF" panose="02000603000000000000" pitchFamily="2" charset="0"/>
              </a:rPr>
              <a:t>Learning a general model (=relationship) from data</a:t>
            </a:r>
          </a:p>
          <a:p>
            <a:pPr marL="457200" indent="-457200">
              <a:buFont typeface="Arial" panose="020B0604020202020204" pitchFamily="34" charset="0"/>
              <a:buChar char="•"/>
            </a:pPr>
            <a:r>
              <a:rPr lang="en-US" sz="2800" dirty="0">
                <a:latin typeface="CMU SANS SERIF" panose="02000603000000000000" pitchFamily="2" charset="0"/>
                <a:ea typeface="CMU SANS SERIF" panose="02000603000000000000" pitchFamily="2" charset="0"/>
                <a:cs typeface="CMU SANS SERIF" panose="02000603000000000000" pitchFamily="2" charset="0"/>
              </a:rPr>
              <a:t>Making forecasts from this model</a:t>
            </a:r>
            <a:endParaRPr lang="en-JP" sz="28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4" name="TextBox 3">
            <a:extLst>
              <a:ext uri="{FF2B5EF4-FFF2-40B4-BE49-F238E27FC236}">
                <a16:creationId xmlns:a16="http://schemas.microsoft.com/office/drawing/2014/main" id="{0D3B6995-9EFF-C9D2-6198-17DE0FE0BCF9}"/>
              </a:ext>
            </a:extLst>
          </p:cNvPr>
          <p:cNvSpPr txBox="1"/>
          <p:nvPr/>
        </p:nvSpPr>
        <p:spPr>
          <a:xfrm>
            <a:off x="1882347" y="2118597"/>
            <a:ext cx="2573140"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Linear Regression</a:t>
            </a:r>
          </a:p>
        </p:txBody>
      </p:sp>
      <p:sp>
        <p:nvSpPr>
          <p:cNvPr id="5" name="TextBox 4">
            <a:extLst>
              <a:ext uri="{FF2B5EF4-FFF2-40B4-BE49-F238E27FC236}">
                <a16:creationId xmlns:a16="http://schemas.microsoft.com/office/drawing/2014/main" id="{1A15294C-D928-3418-1CC8-D7529401392D}"/>
              </a:ext>
            </a:extLst>
          </p:cNvPr>
          <p:cNvSpPr txBox="1"/>
          <p:nvPr/>
        </p:nvSpPr>
        <p:spPr>
          <a:xfrm>
            <a:off x="1882347" y="2653594"/>
            <a:ext cx="2874505"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Quantile Regression</a:t>
            </a:r>
          </a:p>
        </p:txBody>
      </p:sp>
      <p:sp>
        <p:nvSpPr>
          <p:cNvPr id="6" name="TextBox 5">
            <a:extLst>
              <a:ext uri="{FF2B5EF4-FFF2-40B4-BE49-F238E27FC236}">
                <a16:creationId xmlns:a16="http://schemas.microsoft.com/office/drawing/2014/main" id="{8C8D257B-04BF-B094-37F9-C043A3ACC188}"/>
              </a:ext>
            </a:extLst>
          </p:cNvPr>
          <p:cNvSpPr txBox="1"/>
          <p:nvPr/>
        </p:nvSpPr>
        <p:spPr>
          <a:xfrm>
            <a:off x="1882347" y="3723588"/>
            <a:ext cx="2731838"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Poisson Regression</a:t>
            </a:r>
          </a:p>
        </p:txBody>
      </p:sp>
      <p:sp>
        <p:nvSpPr>
          <p:cNvPr id="7" name="TextBox 6">
            <a:extLst>
              <a:ext uri="{FF2B5EF4-FFF2-40B4-BE49-F238E27FC236}">
                <a16:creationId xmlns:a16="http://schemas.microsoft.com/office/drawing/2014/main" id="{272691D1-5820-6845-5E9C-13CC02246DCD}"/>
              </a:ext>
            </a:extLst>
          </p:cNvPr>
          <p:cNvSpPr txBox="1"/>
          <p:nvPr/>
        </p:nvSpPr>
        <p:spPr>
          <a:xfrm>
            <a:off x="1882346" y="4258585"/>
            <a:ext cx="3877985"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Bayesian Linear Regression</a:t>
            </a:r>
          </a:p>
        </p:txBody>
      </p:sp>
      <p:sp>
        <p:nvSpPr>
          <p:cNvPr id="8" name="TextBox 7">
            <a:extLst>
              <a:ext uri="{FF2B5EF4-FFF2-40B4-BE49-F238E27FC236}">
                <a16:creationId xmlns:a16="http://schemas.microsoft.com/office/drawing/2014/main" id="{B4986423-DC84-4647-0643-5862EF649A36}"/>
              </a:ext>
            </a:extLst>
          </p:cNvPr>
          <p:cNvSpPr txBox="1"/>
          <p:nvPr/>
        </p:nvSpPr>
        <p:spPr>
          <a:xfrm>
            <a:off x="1882346" y="4793582"/>
            <a:ext cx="4560864" cy="461665"/>
          </a:xfrm>
          <a:prstGeom prst="rect">
            <a:avLst/>
          </a:prstGeom>
          <a:noFill/>
        </p:spPr>
        <p:txBody>
          <a:bodyPr wrap="none">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Decision Tree/Forest Regression</a:t>
            </a:r>
            <a:endParaRPr lang="en-JP" sz="240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9" name="TextBox 8">
            <a:extLst>
              <a:ext uri="{FF2B5EF4-FFF2-40B4-BE49-F238E27FC236}">
                <a16:creationId xmlns:a16="http://schemas.microsoft.com/office/drawing/2014/main" id="{3BAB9A06-5919-7408-86B1-1FDBAA8740B6}"/>
              </a:ext>
            </a:extLst>
          </p:cNvPr>
          <p:cNvSpPr txBox="1"/>
          <p:nvPr/>
        </p:nvSpPr>
        <p:spPr>
          <a:xfrm>
            <a:off x="1882346" y="5863573"/>
            <a:ext cx="4732386" cy="461665"/>
          </a:xfrm>
          <a:prstGeom prst="rect">
            <a:avLst/>
          </a:prstGeom>
          <a:noFill/>
        </p:spPr>
        <p:txBody>
          <a:bodyPr wrap="none">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Boosted Decision Tree Regression</a:t>
            </a:r>
            <a:endParaRPr lang="en-JP" sz="240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0" name="TextBox 9">
            <a:extLst>
              <a:ext uri="{FF2B5EF4-FFF2-40B4-BE49-F238E27FC236}">
                <a16:creationId xmlns:a16="http://schemas.microsoft.com/office/drawing/2014/main" id="{EC3B3AC7-D823-F084-2319-6AAA0B814DA1}"/>
              </a:ext>
            </a:extLst>
          </p:cNvPr>
          <p:cNvSpPr txBox="1"/>
          <p:nvPr/>
        </p:nvSpPr>
        <p:spPr>
          <a:xfrm>
            <a:off x="1882346" y="5328579"/>
            <a:ext cx="3858749"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Neural Network Regression</a:t>
            </a:r>
          </a:p>
        </p:txBody>
      </p:sp>
      <p:sp>
        <p:nvSpPr>
          <p:cNvPr id="17" name="TextBox 16">
            <a:extLst>
              <a:ext uri="{FF2B5EF4-FFF2-40B4-BE49-F238E27FC236}">
                <a16:creationId xmlns:a16="http://schemas.microsoft.com/office/drawing/2014/main" id="{D45F84B3-2197-303C-5726-8BC11EA91153}"/>
              </a:ext>
            </a:extLst>
          </p:cNvPr>
          <p:cNvSpPr txBox="1"/>
          <p:nvPr/>
        </p:nvSpPr>
        <p:spPr>
          <a:xfrm>
            <a:off x="1882346" y="3188591"/>
            <a:ext cx="2760692"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Logistic Regression</a:t>
            </a:r>
          </a:p>
        </p:txBody>
      </p:sp>
    </p:spTree>
    <p:extLst>
      <p:ext uri="{BB962C8B-B14F-4D97-AF65-F5344CB8AC3E}">
        <p14:creationId xmlns:p14="http://schemas.microsoft.com/office/powerpoint/2010/main" val="959600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6CE2039-BB7B-C3F3-5206-5315CB33C078}"/>
              </a:ext>
            </a:extLst>
          </p:cNvPr>
          <p:cNvSpPr txBox="1"/>
          <p:nvPr/>
        </p:nvSpPr>
        <p:spPr>
          <a:xfrm>
            <a:off x="516428" y="1945653"/>
            <a:ext cx="2874505"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Quantile Regression</a:t>
            </a:r>
          </a:p>
        </p:txBody>
      </p:sp>
      <p:sp>
        <p:nvSpPr>
          <p:cNvPr id="8" name="TextBox 7">
            <a:extLst>
              <a:ext uri="{FF2B5EF4-FFF2-40B4-BE49-F238E27FC236}">
                <a16:creationId xmlns:a16="http://schemas.microsoft.com/office/drawing/2014/main" id="{E94F3909-6D7C-5E28-0DFE-16757CCCDAE3}"/>
              </a:ext>
            </a:extLst>
          </p:cNvPr>
          <p:cNvSpPr txBox="1"/>
          <p:nvPr/>
        </p:nvSpPr>
        <p:spPr>
          <a:xfrm>
            <a:off x="5741580" y="1945653"/>
            <a:ext cx="6209413" cy="1200329"/>
          </a:xfrm>
          <a:prstGeom prst="rect">
            <a:avLst/>
          </a:prstGeom>
          <a:noFill/>
        </p:spPr>
        <p:txBody>
          <a:bodyPr wrap="squar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Extension of the linear regression;</a:t>
            </a:r>
          </a:p>
          <a:p>
            <a:r>
              <a:rPr lang="en-US" sz="2400" dirty="0">
                <a:latin typeface="CMU SANS SERIF" panose="02000603000000000000" pitchFamily="2" charset="0"/>
                <a:ea typeface="CMU SANS SERIF" panose="02000603000000000000" pitchFamily="2" charset="0"/>
                <a:cs typeface="CMU SANS SERIF" panose="02000603000000000000" pitchFamily="2" charset="0"/>
              </a:rPr>
              <a:t>Estimates the conditional </a:t>
            </a:r>
            <a:r>
              <a:rPr lang="en-US" sz="2400" u="sng" dirty="0">
                <a:latin typeface="CMU SANS SERIF" panose="02000603000000000000" pitchFamily="2" charset="0"/>
                <a:ea typeface="CMU SANS SERIF" panose="02000603000000000000" pitchFamily="2" charset="0"/>
                <a:cs typeface="CMU SANS SERIF" panose="02000603000000000000" pitchFamily="2" charset="0"/>
              </a:rPr>
              <a:t>quantiles</a:t>
            </a:r>
            <a:r>
              <a:rPr lang="en-US" sz="2400" dirty="0">
                <a:latin typeface="CMU SANS SERIF" panose="02000603000000000000" pitchFamily="2" charset="0"/>
                <a:ea typeface="CMU SANS SERIF" panose="02000603000000000000" pitchFamily="2" charset="0"/>
                <a:cs typeface="CMU SANS SERIF" panose="02000603000000000000" pitchFamily="2" charset="0"/>
              </a:rPr>
              <a:t> rather than the </a:t>
            </a:r>
            <a:r>
              <a:rPr lang="en-US" sz="2400" u="sng" dirty="0">
                <a:latin typeface="CMU SANS SERIF" panose="02000603000000000000" pitchFamily="2" charset="0"/>
                <a:ea typeface="CMU SANS SERIF" panose="02000603000000000000" pitchFamily="2" charset="0"/>
                <a:cs typeface="CMU SANS SERIF" panose="02000603000000000000" pitchFamily="2" charset="0"/>
              </a:rPr>
              <a:t>mean</a:t>
            </a:r>
            <a:endParaRPr lang="en-JP" sz="2400" u="sng">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9" name="TextBox 8">
            <a:extLst>
              <a:ext uri="{FF2B5EF4-FFF2-40B4-BE49-F238E27FC236}">
                <a16:creationId xmlns:a16="http://schemas.microsoft.com/office/drawing/2014/main" id="{AE309261-F79E-86DE-E95E-F9A87EE4A77F}"/>
              </a:ext>
            </a:extLst>
          </p:cNvPr>
          <p:cNvSpPr txBox="1"/>
          <p:nvPr/>
        </p:nvSpPr>
        <p:spPr>
          <a:xfrm>
            <a:off x="516428" y="3630402"/>
            <a:ext cx="2760692"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Logistic Regression</a:t>
            </a:r>
          </a:p>
        </p:txBody>
      </p:sp>
      <p:sp>
        <p:nvSpPr>
          <p:cNvPr id="10" name="TextBox 9">
            <a:extLst>
              <a:ext uri="{FF2B5EF4-FFF2-40B4-BE49-F238E27FC236}">
                <a16:creationId xmlns:a16="http://schemas.microsoft.com/office/drawing/2014/main" id="{25C0B3A2-D02B-3E38-2415-F8AD8426CDEB}"/>
              </a:ext>
            </a:extLst>
          </p:cNvPr>
          <p:cNvSpPr txBox="1"/>
          <p:nvPr/>
        </p:nvSpPr>
        <p:spPr>
          <a:xfrm>
            <a:off x="5741579" y="3630402"/>
            <a:ext cx="6209413" cy="1200329"/>
          </a:xfrm>
          <a:prstGeom prst="rect">
            <a:avLst/>
          </a:prstGeom>
          <a:noFill/>
        </p:spPr>
        <p:txBody>
          <a:bodyPr wrap="squar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Predicts the category of individuals;</a:t>
            </a:r>
          </a:p>
          <a:p>
            <a:r>
              <a:rPr lang="en-US" sz="2400" dirty="0">
                <a:latin typeface="CMU SANS SERIF" panose="02000603000000000000" pitchFamily="2" charset="0"/>
                <a:ea typeface="CMU SANS SERIF" panose="02000603000000000000" pitchFamily="2" charset="0"/>
                <a:cs typeface="CMU SANS SERIF" panose="02000603000000000000" pitchFamily="2" charset="0"/>
              </a:rPr>
              <a:t>Estimates the probability of category membership;  </a:t>
            </a:r>
            <a:endParaRPr lang="en-JP" sz="2400" u="sng">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3" name="TextBox 12">
            <a:extLst>
              <a:ext uri="{FF2B5EF4-FFF2-40B4-BE49-F238E27FC236}">
                <a16:creationId xmlns:a16="http://schemas.microsoft.com/office/drawing/2014/main" id="{7F18CCF0-91FF-D9EA-7E19-BCA8C6A0DC91}"/>
              </a:ext>
            </a:extLst>
          </p:cNvPr>
          <p:cNvSpPr txBox="1"/>
          <p:nvPr/>
        </p:nvSpPr>
        <p:spPr>
          <a:xfrm>
            <a:off x="516428" y="5315152"/>
            <a:ext cx="2731838"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Poisson Regression</a:t>
            </a:r>
          </a:p>
        </p:txBody>
      </p:sp>
      <p:sp>
        <p:nvSpPr>
          <p:cNvPr id="14" name="TextBox 13">
            <a:extLst>
              <a:ext uri="{FF2B5EF4-FFF2-40B4-BE49-F238E27FC236}">
                <a16:creationId xmlns:a16="http://schemas.microsoft.com/office/drawing/2014/main" id="{F33C335B-AFD6-9587-2F9F-2D4E69332C81}"/>
              </a:ext>
            </a:extLst>
          </p:cNvPr>
          <p:cNvSpPr txBox="1"/>
          <p:nvPr/>
        </p:nvSpPr>
        <p:spPr>
          <a:xfrm>
            <a:off x="5741579" y="5315152"/>
            <a:ext cx="6209412" cy="1200329"/>
          </a:xfrm>
          <a:prstGeom prst="rect">
            <a:avLst/>
          </a:prstGeom>
          <a:noFill/>
        </p:spPr>
        <p:txBody>
          <a:bodyPr wrap="squar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Predicts the count of individuals (i.e., the response variable following a Poisson distribution)</a:t>
            </a:r>
            <a:endParaRPr lang="en-JP" sz="2400" u="sng">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1" name="TextBox 10">
            <a:extLst>
              <a:ext uri="{FF2B5EF4-FFF2-40B4-BE49-F238E27FC236}">
                <a16:creationId xmlns:a16="http://schemas.microsoft.com/office/drawing/2014/main" id="{9D58D929-79D5-041B-C972-6A106FD467C1}"/>
              </a:ext>
            </a:extLst>
          </p:cNvPr>
          <p:cNvSpPr txBox="1"/>
          <p:nvPr/>
        </p:nvSpPr>
        <p:spPr>
          <a:xfrm>
            <a:off x="5741579" y="260904"/>
            <a:ext cx="6209411" cy="1200329"/>
          </a:xfrm>
          <a:prstGeom prst="rect">
            <a:avLst/>
          </a:prstGeom>
          <a:noFill/>
        </p:spPr>
        <p:txBody>
          <a:bodyPr wrap="squar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Assumes a linear relationship between inputs </a:t>
            </a:r>
            <a:r>
              <a:rPr lang="en-JP" sz="2400" i="1">
                <a:latin typeface="Cambria Math" panose="02040503050406030204" pitchFamily="18" charset="0"/>
                <a:ea typeface="Cambria Math" panose="02040503050406030204" pitchFamily="18" charset="0"/>
                <a:cs typeface="CMU SANS SERIF" panose="02000603000000000000" pitchFamily="2" charset="0"/>
              </a:rPr>
              <a:t>X</a:t>
            </a:r>
            <a:r>
              <a:rPr lang="en-JP" sz="2400" i="1">
                <a:latin typeface="CMU SANS SERIF" panose="02000603000000000000" pitchFamily="2" charset="0"/>
                <a:ea typeface="CMU SANS SERIF" panose="02000603000000000000" pitchFamily="2" charset="0"/>
                <a:cs typeface="CMU SANS SERIF" panose="02000603000000000000" pitchFamily="2" charset="0"/>
              </a:rPr>
              <a:t> </a:t>
            </a:r>
            <a:r>
              <a:rPr lang="en-JP" sz="2400">
                <a:latin typeface="CMU SANS SERIF" panose="02000603000000000000" pitchFamily="2" charset="0"/>
                <a:ea typeface="CMU SANS SERIF" panose="02000603000000000000" pitchFamily="2" charset="0"/>
                <a:cs typeface="CMU SANS SERIF" panose="02000603000000000000" pitchFamily="2" charset="0"/>
              </a:rPr>
              <a:t>and output </a:t>
            </a:r>
            <a:r>
              <a:rPr lang="en-JP" sz="2400" i="1">
                <a:latin typeface="Cambria Math" panose="02040503050406030204" pitchFamily="18" charset="0"/>
                <a:ea typeface="Cambria Math" panose="02040503050406030204" pitchFamily="18" charset="0"/>
                <a:cs typeface="CMU SANS SERIF" panose="02000603000000000000" pitchFamily="2" charset="0"/>
              </a:rPr>
              <a:t>y</a:t>
            </a:r>
            <a:r>
              <a:rPr lang="en-JP" sz="2400">
                <a:latin typeface="CMU SANS SERIF" panose="02000603000000000000" pitchFamily="2" charset="0"/>
                <a:ea typeface="CMU SANS SERIF" panose="02000603000000000000" pitchFamily="2" charset="0"/>
                <a:cs typeface="CMU SANS SERIF" panose="02000603000000000000" pitchFamily="2" charset="0"/>
              </a:rPr>
              <a:t>;</a:t>
            </a:r>
            <a:r>
              <a:rPr lang="en-US" sz="2400" dirty="0">
                <a:latin typeface="CMU SANS SERIF" panose="02000603000000000000" pitchFamily="2" charset="0"/>
                <a:ea typeface="CMU SANS SERIF" panose="02000603000000000000" pitchFamily="2" charset="0"/>
                <a:cs typeface="CMU SANS SERIF" panose="02000603000000000000" pitchFamily="2" charset="0"/>
              </a:rPr>
              <a:t> by minimizing the residual sum of squares (RSS)</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2" name="TextBox 11">
            <a:extLst>
              <a:ext uri="{FF2B5EF4-FFF2-40B4-BE49-F238E27FC236}">
                <a16:creationId xmlns:a16="http://schemas.microsoft.com/office/drawing/2014/main" id="{C4562DD1-115E-B43B-FB2E-FE8571937B91}"/>
              </a:ext>
            </a:extLst>
          </p:cNvPr>
          <p:cNvSpPr txBox="1"/>
          <p:nvPr/>
        </p:nvSpPr>
        <p:spPr>
          <a:xfrm>
            <a:off x="516428" y="260904"/>
            <a:ext cx="2573140"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Linear Regression</a:t>
            </a:r>
          </a:p>
        </p:txBody>
      </p:sp>
    </p:spTree>
    <p:extLst>
      <p:ext uri="{BB962C8B-B14F-4D97-AF65-F5344CB8AC3E}">
        <p14:creationId xmlns:p14="http://schemas.microsoft.com/office/powerpoint/2010/main" val="6709592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80C24A0-A492-9553-82B2-6494F0EC6830}"/>
              </a:ext>
            </a:extLst>
          </p:cNvPr>
          <p:cNvSpPr txBox="1"/>
          <p:nvPr/>
        </p:nvSpPr>
        <p:spPr>
          <a:xfrm>
            <a:off x="521380" y="438221"/>
            <a:ext cx="3877985" cy="830997"/>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Bayesian Linear Regression</a:t>
            </a:r>
            <a:br>
              <a:rPr lang="en-JP" sz="2400">
                <a:latin typeface="CMU Serif Roman" panose="02000603000000000000" pitchFamily="2" charset="0"/>
                <a:ea typeface="CMU Serif Roman" panose="02000603000000000000" pitchFamily="2" charset="0"/>
                <a:cs typeface="CMU Serif Roman" panose="02000603000000000000" pitchFamily="2" charset="0"/>
              </a:rPr>
            </a:br>
            <a:r>
              <a:rPr lang="en-JP" sz="2400" i="1">
                <a:latin typeface="CMU Serif Roman" panose="02000603000000000000" pitchFamily="2" charset="0"/>
                <a:ea typeface="CMU Serif Roman" panose="02000603000000000000" pitchFamily="2" charset="0"/>
                <a:cs typeface="CMU Serif Roman" panose="02000603000000000000" pitchFamily="2" charset="0"/>
              </a:rPr>
              <a:t>BART machine</a:t>
            </a:r>
          </a:p>
        </p:txBody>
      </p:sp>
      <p:sp>
        <p:nvSpPr>
          <p:cNvPr id="6" name="TextBox 5">
            <a:extLst>
              <a:ext uri="{FF2B5EF4-FFF2-40B4-BE49-F238E27FC236}">
                <a16:creationId xmlns:a16="http://schemas.microsoft.com/office/drawing/2014/main" id="{E8B4FBC1-560B-5E43-9B1F-2D9690E9158E}"/>
              </a:ext>
            </a:extLst>
          </p:cNvPr>
          <p:cNvSpPr txBox="1"/>
          <p:nvPr/>
        </p:nvSpPr>
        <p:spPr>
          <a:xfrm>
            <a:off x="5741581" y="438221"/>
            <a:ext cx="6209414" cy="1938992"/>
          </a:xfrm>
          <a:prstGeom prst="rect">
            <a:avLst/>
          </a:prstGeom>
          <a:noFill/>
        </p:spPr>
        <p:txBody>
          <a:bodyPr wrap="squar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Considers various plausible explanations for how the data were generated;</a:t>
            </a:r>
          </a:p>
          <a:p>
            <a:r>
              <a:rPr lang="en-US" sz="2400" dirty="0">
                <a:latin typeface="CMU SANS SERIF" panose="02000603000000000000" pitchFamily="2" charset="0"/>
                <a:ea typeface="CMU SANS SERIF" panose="02000603000000000000" pitchFamily="2" charset="0"/>
                <a:cs typeface="CMU SANS SERIF" panose="02000603000000000000" pitchFamily="2" charset="0"/>
              </a:rPr>
              <a:t>Makes predictions using all possible regression weights, weighted by</a:t>
            </a:r>
          </a:p>
          <a:p>
            <a:r>
              <a:rPr lang="en-US" sz="2400" dirty="0">
                <a:latin typeface="CMU SANS SERIF" panose="02000603000000000000" pitchFamily="2" charset="0"/>
                <a:ea typeface="CMU SANS SERIF" panose="02000603000000000000" pitchFamily="2" charset="0"/>
                <a:cs typeface="CMU SANS SERIF" panose="02000603000000000000" pitchFamily="2" charset="0"/>
              </a:rPr>
              <a:t>their </a:t>
            </a:r>
            <a:r>
              <a:rPr lang="en-US" sz="2400" dirty="0"/>
              <a:t>probability distribution</a:t>
            </a:r>
            <a:r>
              <a:rPr lang="en-US" sz="2400" dirty="0">
                <a:latin typeface="CMU SANS SERIF" panose="02000603000000000000" pitchFamily="2" charset="0"/>
                <a:ea typeface="CMU SANS SERIF" panose="02000603000000000000" pitchFamily="2" charset="0"/>
                <a:cs typeface="CMU SANS SERIF" panose="02000603000000000000" pitchFamily="2" charset="0"/>
              </a:rPr>
              <a:t>.</a:t>
            </a:r>
            <a:endParaRPr lang="en-JP" sz="2400" u="sng">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3" name="TextBox 12">
            <a:extLst>
              <a:ext uri="{FF2B5EF4-FFF2-40B4-BE49-F238E27FC236}">
                <a16:creationId xmlns:a16="http://schemas.microsoft.com/office/drawing/2014/main" id="{4556EC60-16EE-6CE8-C657-259183A521BA}"/>
              </a:ext>
            </a:extLst>
          </p:cNvPr>
          <p:cNvSpPr txBox="1"/>
          <p:nvPr/>
        </p:nvSpPr>
        <p:spPr>
          <a:xfrm>
            <a:off x="521380" y="2761640"/>
            <a:ext cx="4560864" cy="830997"/>
          </a:xfrm>
          <a:prstGeom prst="rect">
            <a:avLst/>
          </a:prstGeom>
          <a:noFill/>
        </p:spPr>
        <p:txBody>
          <a:bodyPr wrap="none">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Decision Tree/Forest Regression</a:t>
            </a:r>
            <a:br>
              <a:rPr lang="en-US" sz="2400" dirty="0">
                <a:latin typeface="CMU Serif Roman" panose="02000603000000000000" pitchFamily="2" charset="0"/>
                <a:ea typeface="CMU Serif Roman" panose="02000603000000000000" pitchFamily="2" charset="0"/>
                <a:cs typeface="CMU Serif Roman" panose="02000603000000000000" pitchFamily="2" charset="0"/>
              </a:rPr>
            </a:br>
            <a:r>
              <a:rPr lang="en-US" sz="2400" i="1" dirty="0">
                <a:latin typeface="CMU Serif Roman" panose="02000603000000000000" pitchFamily="2" charset="0"/>
                <a:ea typeface="CMU Serif Roman" panose="02000603000000000000" pitchFamily="2" charset="0"/>
                <a:cs typeface="CMU Serif Roman" panose="02000603000000000000" pitchFamily="2" charset="0"/>
              </a:rPr>
              <a:t>random forest</a:t>
            </a:r>
            <a:endParaRPr lang="en-JP" sz="2400" i="1">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4" name="TextBox 13">
            <a:extLst>
              <a:ext uri="{FF2B5EF4-FFF2-40B4-BE49-F238E27FC236}">
                <a16:creationId xmlns:a16="http://schemas.microsoft.com/office/drawing/2014/main" id="{710B185D-2062-9690-9BCB-CD480AF32919}"/>
              </a:ext>
            </a:extLst>
          </p:cNvPr>
          <p:cNvSpPr txBox="1"/>
          <p:nvPr/>
        </p:nvSpPr>
        <p:spPr>
          <a:xfrm>
            <a:off x="5741580" y="2761640"/>
            <a:ext cx="6209414" cy="1938992"/>
          </a:xfrm>
          <a:prstGeom prst="rect">
            <a:avLst/>
          </a:prstGeom>
          <a:noFill/>
        </p:spPr>
        <p:txBody>
          <a:bodyPr wrap="squar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Fits several decision tree classifiers (which learn simple decision rules inferred from the data features) on various sub-samples of the dataset and uses averaging to improve the predictive accuracy</a:t>
            </a:r>
            <a:endParaRPr lang="en-JP" sz="2400" u="sng">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7" name="TextBox 16">
            <a:extLst>
              <a:ext uri="{FF2B5EF4-FFF2-40B4-BE49-F238E27FC236}">
                <a16:creationId xmlns:a16="http://schemas.microsoft.com/office/drawing/2014/main" id="{F5016199-A945-A6DA-7A01-26761EC68982}"/>
              </a:ext>
            </a:extLst>
          </p:cNvPr>
          <p:cNvSpPr txBox="1"/>
          <p:nvPr/>
        </p:nvSpPr>
        <p:spPr>
          <a:xfrm>
            <a:off x="521380" y="5085059"/>
            <a:ext cx="4732386" cy="830997"/>
          </a:xfrm>
          <a:prstGeom prst="rect">
            <a:avLst/>
          </a:prstGeom>
          <a:noFill/>
        </p:spPr>
        <p:txBody>
          <a:bodyPr wrap="none">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Boosted Decision Tree Regression</a:t>
            </a:r>
            <a:br>
              <a:rPr lang="en-US" sz="2400" dirty="0">
                <a:latin typeface="CMU Serif Roman" panose="02000603000000000000" pitchFamily="2" charset="0"/>
                <a:ea typeface="CMU Serif Roman" panose="02000603000000000000" pitchFamily="2" charset="0"/>
                <a:cs typeface="CMU Serif Roman" panose="02000603000000000000" pitchFamily="2" charset="0"/>
              </a:rPr>
            </a:br>
            <a:r>
              <a:rPr lang="en-US" sz="2400" i="1" dirty="0">
                <a:latin typeface="CMU Serif Roman" panose="02000603000000000000" pitchFamily="2" charset="0"/>
                <a:ea typeface="CMU Serif Roman" panose="02000603000000000000" pitchFamily="2" charset="0"/>
                <a:cs typeface="CMU Serif Roman" panose="02000603000000000000" pitchFamily="2" charset="0"/>
              </a:rPr>
              <a:t>XGBoost, CatBoost</a:t>
            </a:r>
            <a:endParaRPr lang="en-JP" sz="2400" i="1" dirty="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8" name="TextBox 17">
            <a:extLst>
              <a:ext uri="{FF2B5EF4-FFF2-40B4-BE49-F238E27FC236}">
                <a16:creationId xmlns:a16="http://schemas.microsoft.com/office/drawing/2014/main" id="{76E79E38-754F-5D10-C4B8-19E9DA8C9BF1}"/>
              </a:ext>
            </a:extLst>
          </p:cNvPr>
          <p:cNvSpPr txBox="1"/>
          <p:nvPr/>
        </p:nvSpPr>
        <p:spPr>
          <a:xfrm>
            <a:off x="5741580" y="5085059"/>
            <a:ext cx="6209413" cy="1200329"/>
          </a:xfrm>
          <a:prstGeom prst="rect">
            <a:avLst/>
          </a:prstGeom>
          <a:noFill/>
        </p:spPr>
        <p:txBody>
          <a:bodyPr wrap="squar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Builds a strong classifier from several weak classifiers (typically decision trees), through iteration</a:t>
            </a:r>
            <a:endParaRPr lang="en-JP" sz="2400" u="sng">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184301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CCB69C5-226D-B7A6-2E03-FB726088DFD1}"/>
              </a:ext>
            </a:extLst>
          </p:cNvPr>
          <p:cNvSpPr txBox="1"/>
          <p:nvPr/>
        </p:nvSpPr>
        <p:spPr>
          <a:xfrm>
            <a:off x="0" y="2658533"/>
            <a:ext cx="12192000" cy="769441"/>
          </a:xfrm>
          <a:prstGeom prst="rect">
            <a:avLst/>
          </a:prstGeom>
          <a:noFill/>
        </p:spPr>
        <p:txBody>
          <a:bodyPr wrap="square" rtlCol="0">
            <a:spAutoFit/>
          </a:bodyPr>
          <a:lstStyle/>
          <a:p>
            <a:pPr algn="ctr"/>
            <a:r>
              <a:rPr lang="en-JP" sz="4400" cap="small">
                <a:latin typeface="CMU Serif Roman" panose="02000603000000000000" pitchFamily="2" charset="0"/>
                <a:ea typeface="CMU Serif Roman" panose="02000603000000000000" pitchFamily="2" charset="0"/>
                <a:cs typeface="CMU Serif Roman" panose="02000603000000000000" pitchFamily="2" charset="0"/>
              </a:rPr>
              <a:t>Machine Learning</a:t>
            </a:r>
          </a:p>
        </p:txBody>
      </p:sp>
    </p:spTree>
    <p:extLst>
      <p:ext uri="{BB962C8B-B14F-4D97-AF65-F5344CB8AC3E}">
        <p14:creationId xmlns:p14="http://schemas.microsoft.com/office/powerpoint/2010/main" val="3030411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D35FEDD-3299-E3E6-23CB-60D8C132EC11}"/>
              </a:ext>
            </a:extLst>
          </p:cNvPr>
          <p:cNvSpPr txBox="1"/>
          <p:nvPr/>
        </p:nvSpPr>
        <p:spPr>
          <a:xfrm>
            <a:off x="521380" y="2381806"/>
            <a:ext cx="3501280" cy="461665"/>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Support-Vector Machine</a:t>
            </a:r>
          </a:p>
        </p:txBody>
      </p:sp>
      <p:sp>
        <p:nvSpPr>
          <p:cNvPr id="4" name="TextBox 3">
            <a:extLst>
              <a:ext uri="{FF2B5EF4-FFF2-40B4-BE49-F238E27FC236}">
                <a16:creationId xmlns:a16="http://schemas.microsoft.com/office/drawing/2014/main" id="{F2BF0283-C4EF-A0A1-ABD4-5C4894E5EA15}"/>
              </a:ext>
            </a:extLst>
          </p:cNvPr>
          <p:cNvSpPr txBox="1"/>
          <p:nvPr/>
        </p:nvSpPr>
        <p:spPr>
          <a:xfrm>
            <a:off x="521380" y="4898002"/>
            <a:ext cx="2991525" cy="461665"/>
          </a:xfrm>
          <a:prstGeom prst="rect">
            <a:avLst/>
          </a:prstGeom>
          <a:noFill/>
        </p:spPr>
        <p:txBody>
          <a:bodyPr wrap="none">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K</a:t>
            </a:r>
            <a:r>
              <a:rPr lang="en-JP" sz="2400">
                <a:latin typeface="CMU Serif Roman" panose="02000603000000000000" pitchFamily="2" charset="0"/>
                <a:ea typeface="CMU Serif Roman" panose="02000603000000000000" pitchFamily="2" charset="0"/>
                <a:cs typeface="CMU Serif Roman" panose="02000603000000000000" pitchFamily="2" charset="0"/>
              </a:rPr>
              <a:t>-Nearest Neighbors</a:t>
            </a:r>
          </a:p>
        </p:txBody>
      </p:sp>
      <p:sp>
        <p:nvSpPr>
          <p:cNvPr id="5" name="TextBox 4">
            <a:extLst>
              <a:ext uri="{FF2B5EF4-FFF2-40B4-BE49-F238E27FC236}">
                <a16:creationId xmlns:a16="http://schemas.microsoft.com/office/drawing/2014/main" id="{47777B26-AC33-0357-2FB3-937E8D0CD88C}"/>
              </a:ext>
            </a:extLst>
          </p:cNvPr>
          <p:cNvSpPr txBox="1"/>
          <p:nvPr/>
        </p:nvSpPr>
        <p:spPr>
          <a:xfrm>
            <a:off x="521380" y="614873"/>
            <a:ext cx="3858749" cy="830997"/>
          </a:xfrm>
          <a:prstGeom prst="rect">
            <a:avLst/>
          </a:prstGeom>
          <a:noFill/>
        </p:spPr>
        <p:txBody>
          <a:bodyPr wrap="none">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Neural Network Regression</a:t>
            </a:r>
            <a:br>
              <a:rPr lang="en-JP" sz="2400">
                <a:latin typeface="CMU Serif Roman" panose="02000603000000000000" pitchFamily="2" charset="0"/>
                <a:ea typeface="CMU Serif Roman" panose="02000603000000000000" pitchFamily="2" charset="0"/>
                <a:cs typeface="CMU Serif Roman" panose="02000603000000000000" pitchFamily="2" charset="0"/>
              </a:rPr>
            </a:br>
            <a:r>
              <a:rPr lang="en-JP" sz="2400">
                <a:latin typeface="CMU Serif Roman" panose="02000603000000000000" pitchFamily="2" charset="0"/>
                <a:ea typeface="CMU Serif Roman" panose="02000603000000000000" pitchFamily="2" charset="0"/>
                <a:cs typeface="CMU Serif Roman" panose="02000603000000000000" pitchFamily="2" charset="0"/>
              </a:rPr>
              <a:t>(Multilayer Perceptron)</a:t>
            </a:r>
          </a:p>
        </p:txBody>
      </p:sp>
      <p:sp>
        <p:nvSpPr>
          <p:cNvPr id="6" name="TextBox 5">
            <a:extLst>
              <a:ext uri="{FF2B5EF4-FFF2-40B4-BE49-F238E27FC236}">
                <a16:creationId xmlns:a16="http://schemas.microsoft.com/office/drawing/2014/main" id="{AF4D20F9-1117-5EF3-9DAA-19FCC4115019}"/>
              </a:ext>
            </a:extLst>
          </p:cNvPr>
          <p:cNvSpPr txBox="1"/>
          <p:nvPr/>
        </p:nvSpPr>
        <p:spPr>
          <a:xfrm>
            <a:off x="5741580" y="614873"/>
            <a:ext cx="6209413" cy="1200329"/>
          </a:xfrm>
          <a:prstGeom prst="rect">
            <a:avLst/>
          </a:prstGeom>
          <a:noFill/>
        </p:spPr>
        <p:txBody>
          <a:bodyPr wrap="squar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Mimics the human brain and how the neurons interact with each other, how they are activated and how they learn</a:t>
            </a:r>
            <a:endParaRPr lang="en-JP" sz="2400" u="sng">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8" name="TextBox 7">
            <a:extLst>
              <a:ext uri="{FF2B5EF4-FFF2-40B4-BE49-F238E27FC236}">
                <a16:creationId xmlns:a16="http://schemas.microsoft.com/office/drawing/2014/main" id="{2FC66137-CDF2-4BCB-A502-F5E36D1E1A58}"/>
              </a:ext>
            </a:extLst>
          </p:cNvPr>
          <p:cNvSpPr txBox="1"/>
          <p:nvPr/>
        </p:nvSpPr>
        <p:spPr>
          <a:xfrm>
            <a:off x="5741579" y="2381806"/>
            <a:ext cx="6209413" cy="1938992"/>
          </a:xfrm>
          <a:prstGeom prst="rect">
            <a:avLst/>
          </a:prstGeom>
          <a:noFill/>
        </p:spPr>
        <p:txBody>
          <a:bodyPr wrap="square">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Minimizes the coefficients in order to reach an acceptable error;</a:t>
            </a:r>
          </a:p>
          <a:p>
            <a:r>
              <a:rPr lang="en-JP" sz="2400">
                <a:latin typeface="CMU SANS SERIF" panose="02000603000000000000" pitchFamily="2" charset="0"/>
                <a:ea typeface="CMU SANS SERIF" panose="02000603000000000000" pitchFamily="2" charset="0"/>
                <a:cs typeface="CMU SANS SERIF" panose="02000603000000000000" pitchFamily="2" charset="0"/>
              </a:rPr>
              <a:t>Different kernel functions (i.e., a pattern analysis to identify recurrent relationship in datasets) are available</a:t>
            </a:r>
          </a:p>
        </p:txBody>
      </p:sp>
      <p:sp>
        <p:nvSpPr>
          <p:cNvPr id="11" name="TextBox 10">
            <a:extLst>
              <a:ext uri="{FF2B5EF4-FFF2-40B4-BE49-F238E27FC236}">
                <a16:creationId xmlns:a16="http://schemas.microsoft.com/office/drawing/2014/main" id="{F480385F-C3D2-C3F6-BDF7-8964D43F55E5}"/>
              </a:ext>
            </a:extLst>
          </p:cNvPr>
          <p:cNvSpPr txBox="1"/>
          <p:nvPr/>
        </p:nvSpPr>
        <p:spPr>
          <a:xfrm>
            <a:off x="5741580" y="4887401"/>
            <a:ext cx="6209413" cy="1200329"/>
          </a:xfrm>
          <a:prstGeom prst="rect">
            <a:avLst/>
          </a:prstGeom>
          <a:noFill/>
        </p:spPr>
        <p:txBody>
          <a:bodyPr wrap="square">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Uses </a:t>
            </a:r>
            <a:r>
              <a:rPr lang="en-US" sz="2400" u="sng" dirty="0">
                <a:latin typeface="CMU SANS SERIF" panose="02000603000000000000" pitchFamily="2" charset="0"/>
                <a:ea typeface="CMU SANS SERIF" panose="02000603000000000000" pitchFamily="2" charset="0"/>
                <a:cs typeface="CMU SANS SERIF" panose="02000603000000000000" pitchFamily="2" charset="0"/>
              </a:rPr>
              <a:t>feature similarity</a:t>
            </a:r>
            <a:r>
              <a:rPr lang="en-US" sz="2400" dirty="0">
                <a:latin typeface="CMU SANS SERIF" panose="02000603000000000000" pitchFamily="2" charset="0"/>
                <a:ea typeface="CMU SANS SERIF" panose="02000603000000000000" pitchFamily="2" charset="0"/>
                <a:cs typeface="CMU SANS SERIF" panose="02000603000000000000" pitchFamily="2" charset="0"/>
              </a:rPr>
              <a:t>, i.e., averages the observations in the same neighborhood to predict the outcome</a:t>
            </a:r>
            <a:r>
              <a:rPr lang="en-US" sz="2400" u="sng" dirty="0">
                <a:latin typeface="CMU SANS SERIF" panose="02000603000000000000" pitchFamily="2" charset="0"/>
                <a:ea typeface="CMU SANS SERIF" panose="02000603000000000000" pitchFamily="2" charset="0"/>
                <a:cs typeface="CMU SANS SERIF" panose="02000603000000000000" pitchFamily="2" charset="0"/>
              </a:rPr>
              <a:t> </a:t>
            </a:r>
            <a:endParaRPr lang="en-US" sz="2400" dirty="0">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364622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C23F86-08F0-4ED5-7547-48893307B2B4}"/>
              </a:ext>
            </a:extLst>
          </p:cNvPr>
          <p:cNvSpPr txBox="1"/>
          <p:nvPr/>
        </p:nvSpPr>
        <p:spPr>
          <a:xfrm>
            <a:off x="794086" y="2007169"/>
            <a:ext cx="1481496" cy="461665"/>
          </a:xfrm>
          <a:prstGeom prst="rect">
            <a:avLst/>
          </a:prstGeom>
          <a:noFill/>
          <a:ln>
            <a:solidFill>
              <a:schemeClr val="tx1"/>
            </a:solidFill>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Predictors</a:t>
            </a:r>
          </a:p>
        </p:txBody>
      </p:sp>
      <p:sp>
        <p:nvSpPr>
          <p:cNvPr id="6" name="TextBox 5">
            <a:extLst>
              <a:ext uri="{FF2B5EF4-FFF2-40B4-BE49-F238E27FC236}">
                <a16:creationId xmlns:a16="http://schemas.microsoft.com/office/drawing/2014/main" id="{E6EB8D7B-813F-E1BB-04A6-4E6C30996B25}"/>
              </a:ext>
            </a:extLst>
          </p:cNvPr>
          <p:cNvSpPr txBox="1"/>
          <p:nvPr/>
        </p:nvSpPr>
        <p:spPr>
          <a:xfrm>
            <a:off x="925532" y="3386652"/>
            <a:ext cx="1350050" cy="461665"/>
          </a:xfrm>
          <a:prstGeom prst="rect">
            <a:avLst/>
          </a:prstGeom>
          <a:noFill/>
          <a:ln>
            <a:solidFill>
              <a:schemeClr val="tx1"/>
            </a:solidFill>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Outcome</a:t>
            </a:r>
          </a:p>
        </p:txBody>
      </p:sp>
      <p:sp>
        <p:nvSpPr>
          <p:cNvPr id="7" name="TextBox 6">
            <a:extLst>
              <a:ext uri="{FF2B5EF4-FFF2-40B4-BE49-F238E27FC236}">
                <a16:creationId xmlns:a16="http://schemas.microsoft.com/office/drawing/2014/main" id="{43324CB4-5F1C-24BE-1069-EDEEA2B5F5BB}"/>
              </a:ext>
            </a:extLst>
          </p:cNvPr>
          <p:cNvSpPr txBox="1"/>
          <p:nvPr/>
        </p:nvSpPr>
        <p:spPr>
          <a:xfrm>
            <a:off x="4472640" y="2696910"/>
            <a:ext cx="2468946" cy="461665"/>
          </a:xfrm>
          <a:prstGeom prst="rect">
            <a:avLst/>
          </a:prstGeom>
          <a:noFill/>
          <a:ln>
            <a:solidFill>
              <a:schemeClr val="tx1"/>
            </a:solidFill>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Machine Learning</a:t>
            </a:r>
          </a:p>
        </p:txBody>
      </p:sp>
      <p:cxnSp>
        <p:nvCxnSpPr>
          <p:cNvPr id="9" name="Elbow Connector 8">
            <a:extLst>
              <a:ext uri="{FF2B5EF4-FFF2-40B4-BE49-F238E27FC236}">
                <a16:creationId xmlns:a16="http://schemas.microsoft.com/office/drawing/2014/main" id="{256E4911-22EB-670C-41C3-40C5F579E6D6}"/>
              </a:ext>
            </a:extLst>
          </p:cNvPr>
          <p:cNvCxnSpPr>
            <a:cxnSpLocks/>
            <a:stCxn id="5" idx="3"/>
            <a:endCxn id="7" idx="0"/>
          </p:cNvCxnSpPr>
          <p:nvPr/>
        </p:nvCxnSpPr>
        <p:spPr>
          <a:xfrm>
            <a:off x="2275582" y="2238002"/>
            <a:ext cx="3431531" cy="458908"/>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97939BB1-E863-A782-7CD8-2C7AE04DD86A}"/>
              </a:ext>
            </a:extLst>
          </p:cNvPr>
          <p:cNvCxnSpPr>
            <a:cxnSpLocks/>
            <a:stCxn id="6" idx="3"/>
            <a:endCxn id="7" idx="2"/>
          </p:cNvCxnSpPr>
          <p:nvPr/>
        </p:nvCxnSpPr>
        <p:spPr>
          <a:xfrm flipV="1">
            <a:off x="2275582" y="3158575"/>
            <a:ext cx="3431531" cy="458910"/>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502177C-F079-2299-DCFC-C6DF4779E719}"/>
              </a:ext>
            </a:extLst>
          </p:cNvPr>
          <p:cNvSpPr txBox="1"/>
          <p:nvPr/>
        </p:nvSpPr>
        <p:spPr>
          <a:xfrm>
            <a:off x="8088458" y="2512243"/>
            <a:ext cx="1539204" cy="830997"/>
          </a:xfrm>
          <a:prstGeom prst="rect">
            <a:avLst/>
          </a:prstGeom>
          <a:noFill/>
          <a:ln>
            <a:solidFill>
              <a:schemeClr val="tx1"/>
            </a:solidFill>
          </a:ln>
        </p:spPr>
        <p:txBody>
          <a:bodyPr wrap="none" rtlCol="0">
            <a:spAutoFit/>
          </a:bodyPr>
          <a:lstStyle/>
          <a:p>
            <a:pPr algn="ctr"/>
            <a:r>
              <a:rPr lang="en-JP" sz="2400">
                <a:latin typeface="CMU SANS SERIF" panose="02000603000000000000" pitchFamily="2" charset="0"/>
                <a:ea typeface="CMU SANS SERIF" panose="02000603000000000000" pitchFamily="2" charset="0"/>
                <a:cs typeface="CMU SANS SERIF" panose="02000603000000000000" pitchFamily="2" charset="0"/>
              </a:rPr>
              <a:t>Regression</a:t>
            </a:r>
            <a:br>
              <a:rPr lang="en-JP" sz="2400">
                <a:latin typeface="CMU SANS SERIF" panose="02000603000000000000" pitchFamily="2" charset="0"/>
                <a:ea typeface="CMU SANS SERIF" panose="02000603000000000000" pitchFamily="2" charset="0"/>
                <a:cs typeface="CMU SANS SERIF" panose="02000603000000000000" pitchFamily="2" charset="0"/>
              </a:rPr>
            </a:br>
            <a:r>
              <a:rPr lang="en-JP" sz="2400">
                <a:latin typeface="CMU SANS SERIF" panose="02000603000000000000" pitchFamily="2" charset="0"/>
                <a:ea typeface="CMU SANS SERIF" panose="02000603000000000000" pitchFamily="2" charset="0"/>
                <a:cs typeface="CMU SANS SERIF" panose="02000603000000000000" pitchFamily="2" charset="0"/>
              </a:rPr>
              <a:t>Model</a:t>
            </a:r>
          </a:p>
        </p:txBody>
      </p:sp>
      <p:cxnSp>
        <p:nvCxnSpPr>
          <p:cNvPr id="24" name="Straight Arrow Connector 23">
            <a:extLst>
              <a:ext uri="{FF2B5EF4-FFF2-40B4-BE49-F238E27FC236}">
                <a16:creationId xmlns:a16="http://schemas.microsoft.com/office/drawing/2014/main" id="{70C33B89-B9CC-2712-8DD1-5B65114EB268}"/>
              </a:ext>
            </a:extLst>
          </p:cNvPr>
          <p:cNvCxnSpPr>
            <a:stCxn id="7" idx="3"/>
            <a:endCxn id="22" idx="1"/>
          </p:cNvCxnSpPr>
          <p:nvPr/>
        </p:nvCxnSpPr>
        <p:spPr>
          <a:xfrm flipV="1">
            <a:off x="6941586" y="2927742"/>
            <a:ext cx="1146872" cy="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E943CC0-1546-3AAA-C028-9903FA06F85E}"/>
              </a:ext>
            </a:extLst>
          </p:cNvPr>
          <p:cNvSpPr txBox="1"/>
          <p:nvPr/>
        </p:nvSpPr>
        <p:spPr>
          <a:xfrm>
            <a:off x="10383206" y="2696908"/>
            <a:ext cx="1489511" cy="461665"/>
          </a:xfrm>
          <a:prstGeom prst="rect">
            <a:avLst/>
          </a:prstGeom>
          <a:noFill/>
          <a:ln>
            <a:solidFill>
              <a:schemeClr val="tx1"/>
            </a:solidFill>
          </a:ln>
        </p:spPr>
        <p:txBody>
          <a:bodyPr wrap="square" rtlCol="0">
            <a:spAutoFit/>
          </a:bodyPr>
          <a:lstStyle/>
          <a:p>
            <a:pPr algn="ctr"/>
            <a:r>
              <a:rPr lang="en-JP" sz="2400">
                <a:latin typeface="CMU SANS SERIF" panose="02000603000000000000" pitchFamily="2" charset="0"/>
                <a:ea typeface="CMU SANS SERIF" panose="02000603000000000000" pitchFamily="2" charset="0"/>
                <a:cs typeface="CMU SANS SERIF" panose="02000603000000000000" pitchFamily="2" charset="0"/>
              </a:rPr>
              <a:t>Prediction</a:t>
            </a:r>
          </a:p>
        </p:txBody>
      </p:sp>
      <p:cxnSp>
        <p:nvCxnSpPr>
          <p:cNvPr id="34" name="Straight Arrow Connector 33">
            <a:extLst>
              <a:ext uri="{FF2B5EF4-FFF2-40B4-BE49-F238E27FC236}">
                <a16:creationId xmlns:a16="http://schemas.microsoft.com/office/drawing/2014/main" id="{BB748A8A-DBFB-7B72-0906-208F359116D7}"/>
              </a:ext>
            </a:extLst>
          </p:cNvPr>
          <p:cNvCxnSpPr>
            <a:cxnSpLocks/>
            <a:stCxn id="22" idx="3"/>
            <a:endCxn id="33" idx="1"/>
          </p:cNvCxnSpPr>
          <p:nvPr/>
        </p:nvCxnSpPr>
        <p:spPr>
          <a:xfrm flipV="1">
            <a:off x="9627662" y="2927741"/>
            <a:ext cx="755544" cy="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7417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3C23F86-08F0-4ED5-7547-48893307B2B4}"/>
              </a:ext>
            </a:extLst>
          </p:cNvPr>
          <p:cNvSpPr txBox="1"/>
          <p:nvPr/>
        </p:nvSpPr>
        <p:spPr>
          <a:xfrm>
            <a:off x="794086" y="2007169"/>
            <a:ext cx="1481496" cy="461665"/>
          </a:xfrm>
          <a:prstGeom prst="rect">
            <a:avLst/>
          </a:prstGeom>
          <a:noFill/>
          <a:ln>
            <a:solidFill>
              <a:schemeClr val="tx1"/>
            </a:solidFill>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Predictors</a:t>
            </a:r>
          </a:p>
        </p:txBody>
      </p:sp>
      <p:sp>
        <p:nvSpPr>
          <p:cNvPr id="6" name="TextBox 5">
            <a:extLst>
              <a:ext uri="{FF2B5EF4-FFF2-40B4-BE49-F238E27FC236}">
                <a16:creationId xmlns:a16="http://schemas.microsoft.com/office/drawing/2014/main" id="{E6EB8D7B-813F-E1BB-04A6-4E6C30996B25}"/>
              </a:ext>
            </a:extLst>
          </p:cNvPr>
          <p:cNvSpPr txBox="1"/>
          <p:nvPr/>
        </p:nvSpPr>
        <p:spPr>
          <a:xfrm>
            <a:off x="925532" y="3386652"/>
            <a:ext cx="1350050" cy="461665"/>
          </a:xfrm>
          <a:prstGeom prst="rect">
            <a:avLst/>
          </a:prstGeom>
          <a:noFill/>
          <a:ln>
            <a:solidFill>
              <a:schemeClr val="tx1"/>
            </a:solidFill>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Outcome</a:t>
            </a:r>
          </a:p>
        </p:txBody>
      </p:sp>
      <p:sp>
        <p:nvSpPr>
          <p:cNvPr id="7" name="TextBox 6">
            <a:extLst>
              <a:ext uri="{FF2B5EF4-FFF2-40B4-BE49-F238E27FC236}">
                <a16:creationId xmlns:a16="http://schemas.microsoft.com/office/drawing/2014/main" id="{43324CB4-5F1C-24BE-1069-EDEEA2B5F5BB}"/>
              </a:ext>
            </a:extLst>
          </p:cNvPr>
          <p:cNvSpPr txBox="1"/>
          <p:nvPr/>
        </p:nvSpPr>
        <p:spPr>
          <a:xfrm>
            <a:off x="4472640" y="2696910"/>
            <a:ext cx="2468946" cy="461665"/>
          </a:xfrm>
          <a:prstGeom prst="rect">
            <a:avLst/>
          </a:prstGeom>
          <a:noFill/>
          <a:ln>
            <a:solidFill>
              <a:schemeClr val="tx1"/>
            </a:solidFill>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Machine Learning</a:t>
            </a:r>
          </a:p>
        </p:txBody>
      </p:sp>
      <p:cxnSp>
        <p:nvCxnSpPr>
          <p:cNvPr id="13" name="Elbow Connector 12">
            <a:extLst>
              <a:ext uri="{FF2B5EF4-FFF2-40B4-BE49-F238E27FC236}">
                <a16:creationId xmlns:a16="http://schemas.microsoft.com/office/drawing/2014/main" id="{97939BB1-E863-A782-7CD8-2C7AE04DD86A}"/>
              </a:ext>
            </a:extLst>
          </p:cNvPr>
          <p:cNvCxnSpPr>
            <a:cxnSpLocks/>
            <a:stCxn id="6" idx="3"/>
            <a:endCxn id="7" idx="2"/>
          </p:cNvCxnSpPr>
          <p:nvPr/>
        </p:nvCxnSpPr>
        <p:spPr>
          <a:xfrm flipV="1">
            <a:off x="2275582" y="3158575"/>
            <a:ext cx="3431531" cy="458910"/>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61CD0F-DC49-57E6-B141-A8A4AE804A4E}"/>
              </a:ext>
            </a:extLst>
          </p:cNvPr>
          <p:cNvSpPr txBox="1"/>
          <p:nvPr/>
        </p:nvSpPr>
        <p:spPr>
          <a:xfrm>
            <a:off x="2622885" y="744036"/>
            <a:ext cx="2408032" cy="461665"/>
          </a:xfrm>
          <a:prstGeom prst="rect">
            <a:avLst/>
          </a:prstGeom>
          <a:noFill/>
          <a:ln w="9525">
            <a:solidFill>
              <a:schemeClr val="tx1"/>
            </a:solidFill>
            <a:prstDash val="solid"/>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Feature Selection</a:t>
            </a:r>
          </a:p>
        </p:txBody>
      </p:sp>
      <p:cxnSp>
        <p:nvCxnSpPr>
          <p:cNvPr id="16" name="Elbow Connector 15">
            <a:extLst>
              <a:ext uri="{FF2B5EF4-FFF2-40B4-BE49-F238E27FC236}">
                <a16:creationId xmlns:a16="http://schemas.microsoft.com/office/drawing/2014/main" id="{F901FF0C-CAF0-42E3-9CA2-727F282FE102}"/>
              </a:ext>
            </a:extLst>
          </p:cNvPr>
          <p:cNvCxnSpPr>
            <a:cxnSpLocks/>
            <a:stCxn id="5" idx="0"/>
            <a:endCxn id="14" idx="1"/>
          </p:cNvCxnSpPr>
          <p:nvPr/>
        </p:nvCxnSpPr>
        <p:spPr>
          <a:xfrm rot="5400000" flipH="1" flipV="1">
            <a:off x="1562709" y="946994"/>
            <a:ext cx="1032300" cy="1088051"/>
          </a:xfrm>
          <a:prstGeom prst="bentConnector2">
            <a:avLst/>
          </a:prstGeom>
          <a:ln w="254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45F7980-B6C6-930D-0A50-EAFAF70C16DA}"/>
              </a:ext>
            </a:extLst>
          </p:cNvPr>
          <p:cNvCxnSpPr>
            <a:stCxn id="14" idx="3"/>
            <a:endCxn id="7" idx="0"/>
          </p:cNvCxnSpPr>
          <p:nvPr/>
        </p:nvCxnSpPr>
        <p:spPr>
          <a:xfrm>
            <a:off x="5030917" y="974869"/>
            <a:ext cx="676196" cy="1722041"/>
          </a:xfrm>
          <a:prstGeom prst="bentConnector2">
            <a:avLst/>
          </a:prstGeom>
          <a:ln w="254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502177C-F079-2299-DCFC-C6DF4779E719}"/>
              </a:ext>
            </a:extLst>
          </p:cNvPr>
          <p:cNvSpPr txBox="1"/>
          <p:nvPr/>
        </p:nvSpPr>
        <p:spPr>
          <a:xfrm>
            <a:off x="8088458" y="2512243"/>
            <a:ext cx="1539204" cy="830997"/>
          </a:xfrm>
          <a:prstGeom prst="rect">
            <a:avLst/>
          </a:prstGeom>
          <a:noFill/>
          <a:ln>
            <a:solidFill>
              <a:schemeClr val="tx1"/>
            </a:solidFill>
          </a:ln>
        </p:spPr>
        <p:txBody>
          <a:bodyPr wrap="none" rtlCol="0">
            <a:spAutoFit/>
          </a:bodyPr>
          <a:lstStyle/>
          <a:p>
            <a:pPr algn="ctr"/>
            <a:r>
              <a:rPr lang="en-JP" sz="2400">
                <a:latin typeface="CMU SANS SERIF" panose="02000603000000000000" pitchFamily="2" charset="0"/>
                <a:ea typeface="CMU SANS SERIF" panose="02000603000000000000" pitchFamily="2" charset="0"/>
                <a:cs typeface="CMU SANS SERIF" panose="02000603000000000000" pitchFamily="2" charset="0"/>
              </a:rPr>
              <a:t>Regression</a:t>
            </a:r>
            <a:br>
              <a:rPr lang="en-JP" sz="2400">
                <a:latin typeface="CMU SANS SERIF" panose="02000603000000000000" pitchFamily="2" charset="0"/>
                <a:ea typeface="CMU SANS SERIF" panose="02000603000000000000" pitchFamily="2" charset="0"/>
                <a:cs typeface="CMU SANS SERIF" panose="02000603000000000000" pitchFamily="2" charset="0"/>
              </a:rPr>
            </a:br>
            <a:r>
              <a:rPr lang="en-JP" sz="2400">
                <a:latin typeface="CMU SANS SERIF" panose="02000603000000000000" pitchFamily="2" charset="0"/>
                <a:ea typeface="CMU SANS SERIF" panose="02000603000000000000" pitchFamily="2" charset="0"/>
                <a:cs typeface="CMU SANS SERIF" panose="02000603000000000000" pitchFamily="2" charset="0"/>
              </a:rPr>
              <a:t>Model</a:t>
            </a:r>
          </a:p>
        </p:txBody>
      </p:sp>
      <p:cxnSp>
        <p:nvCxnSpPr>
          <p:cNvPr id="24" name="Straight Arrow Connector 23">
            <a:extLst>
              <a:ext uri="{FF2B5EF4-FFF2-40B4-BE49-F238E27FC236}">
                <a16:creationId xmlns:a16="http://schemas.microsoft.com/office/drawing/2014/main" id="{70C33B89-B9CC-2712-8DD1-5B65114EB268}"/>
              </a:ext>
            </a:extLst>
          </p:cNvPr>
          <p:cNvCxnSpPr>
            <a:stCxn id="7" idx="3"/>
            <a:endCxn id="22" idx="1"/>
          </p:cNvCxnSpPr>
          <p:nvPr/>
        </p:nvCxnSpPr>
        <p:spPr>
          <a:xfrm flipV="1">
            <a:off x="6941586" y="2927742"/>
            <a:ext cx="1146872" cy="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7831E5-470C-AE01-35EB-33FB5915C8E0}"/>
              </a:ext>
            </a:extLst>
          </p:cNvPr>
          <p:cNvSpPr txBox="1"/>
          <p:nvPr/>
        </p:nvSpPr>
        <p:spPr>
          <a:xfrm>
            <a:off x="10383206" y="2696908"/>
            <a:ext cx="1489511" cy="461665"/>
          </a:xfrm>
          <a:prstGeom prst="rect">
            <a:avLst/>
          </a:prstGeom>
          <a:noFill/>
          <a:ln>
            <a:solidFill>
              <a:schemeClr val="tx1"/>
            </a:solidFill>
          </a:ln>
        </p:spPr>
        <p:txBody>
          <a:bodyPr wrap="none" rtlCol="0">
            <a:spAutoFit/>
          </a:bodyPr>
          <a:lstStyle/>
          <a:p>
            <a:pPr algn="ctr"/>
            <a:r>
              <a:rPr lang="en-JP" sz="2400">
                <a:latin typeface="CMU SANS SERIF" panose="02000603000000000000" pitchFamily="2" charset="0"/>
                <a:ea typeface="CMU SANS SERIF" panose="02000603000000000000" pitchFamily="2" charset="0"/>
                <a:cs typeface="CMU SANS SERIF" panose="02000603000000000000" pitchFamily="2" charset="0"/>
              </a:rPr>
              <a:t>Prediction</a:t>
            </a:r>
          </a:p>
        </p:txBody>
      </p:sp>
      <p:cxnSp>
        <p:nvCxnSpPr>
          <p:cNvPr id="15" name="Straight Arrow Connector 14">
            <a:extLst>
              <a:ext uri="{FF2B5EF4-FFF2-40B4-BE49-F238E27FC236}">
                <a16:creationId xmlns:a16="http://schemas.microsoft.com/office/drawing/2014/main" id="{D5B849CB-F37B-2310-AA67-7DE1FF588AD4}"/>
              </a:ext>
            </a:extLst>
          </p:cNvPr>
          <p:cNvCxnSpPr>
            <a:cxnSpLocks/>
            <a:stCxn id="22" idx="3"/>
            <a:endCxn id="12" idx="1"/>
          </p:cNvCxnSpPr>
          <p:nvPr/>
        </p:nvCxnSpPr>
        <p:spPr>
          <a:xfrm flipV="1">
            <a:off x="9627662" y="2927741"/>
            <a:ext cx="755544" cy="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8026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705813-BDF1-F4E4-836E-3BE09EDD3869}"/>
              </a:ext>
            </a:extLst>
          </p:cNvPr>
          <p:cNvSpPr/>
          <p:nvPr/>
        </p:nvSpPr>
        <p:spPr>
          <a:xfrm>
            <a:off x="512148" y="1678688"/>
            <a:ext cx="2045369" cy="337457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JP" sz="2400">
                <a:latin typeface="CMU Serif Roman" panose="02000603000000000000" pitchFamily="2" charset="0"/>
                <a:ea typeface="CMU Serif Roman" panose="02000603000000000000" pitchFamily="2" charset="0"/>
                <a:cs typeface="CMU Serif Roman" panose="02000603000000000000" pitchFamily="2" charset="0"/>
              </a:rPr>
              <a:t>Training Subset</a:t>
            </a:r>
          </a:p>
        </p:txBody>
      </p:sp>
      <p:sp>
        <p:nvSpPr>
          <p:cNvPr id="5" name="TextBox 4">
            <a:extLst>
              <a:ext uri="{FF2B5EF4-FFF2-40B4-BE49-F238E27FC236}">
                <a16:creationId xmlns:a16="http://schemas.microsoft.com/office/drawing/2014/main" id="{33C23F86-08F0-4ED5-7547-48893307B2B4}"/>
              </a:ext>
            </a:extLst>
          </p:cNvPr>
          <p:cNvSpPr txBox="1"/>
          <p:nvPr/>
        </p:nvSpPr>
        <p:spPr>
          <a:xfrm>
            <a:off x="794086" y="2007169"/>
            <a:ext cx="1481496" cy="461665"/>
          </a:xfrm>
          <a:prstGeom prst="rect">
            <a:avLst/>
          </a:prstGeom>
          <a:noFill/>
          <a:ln>
            <a:solidFill>
              <a:schemeClr val="tx1"/>
            </a:solidFill>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Predictors</a:t>
            </a:r>
          </a:p>
        </p:txBody>
      </p:sp>
      <p:sp>
        <p:nvSpPr>
          <p:cNvPr id="6" name="TextBox 5">
            <a:extLst>
              <a:ext uri="{FF2B5EF4-FFF2-40B4-BE49-F238E27FC236}">
                <a16:creationId xmlns:a16="http://schemas.microsoft.com/office/drawing/2014/main" id="{E6EB8D7B-813F-E1BB-04A6-4E6C30996B25}"/>
              </a:ext>
            </a:extLst>
          </p:cNvPr>
          <p:cNvSpPr txBox="1"/>
          <p:nvPr/>
        </p:nvSpPr>
        <p:spPr>
          <a:xfrm>
            <a:off x="925532" y="3386652"/>
            <a:ext cx="1350050" cy="461665"/>
          </a:xfrm>
          <a:prstGeom prst="rect">
            <a:avLst/>
          </a:prstGeom>
          <a:noFill/>
          <a:ln>
            <a:solidFill>
              <a:schemeClr val="tx1"/>
            </a:solidFill>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Outcome</a:t>
            </a:r>
          </a:p>
        </p:txBody>
      </p:sp>
      <p:sp>
        <p:nvSpPr>
          <p:cNvPr id="7" name="TextBox 6">
            <a:extLst>
              <a:ext uri="{FF2B5EF4-FFF2-40B4-BE49-F238E27FC236}">
                <a16:creationId xmlns:a16="http://schemas.microsoft.com/office/drawing/2014/main" id="{43324CB4-5F1C-24BE-1069-EDEEA2B5F5BB}"/>
              </a:ext>
            </a:extLst>
          </p:cNvPr>
          <p:cNvSpPr txBox="1"/>
          <p:nvPr/>
        </p:nvSpPr>
        <p:spPr>
          <a:xfrm>
            <a:off x="4472640" y="2696910"/>
            <a:ext cx="2468946" cy="461665"/>
          </a:xfrm>
          <a:prstGeom prst="rect">
            <a:avLst/>
          </a:prstGeom>
          <a:noFill/>
          <a:ln>
            <a:solidFill>
              <a:schemeClr val="tx1"/>
            </a:solidFill>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Machine Learning</a:t>
            </a:r>
          </a:p>
        </p:txBody>
      </p:sp>
      <p:cxnSp>
        <p:nvCxnSpPr>
          <p:cNvPr id="13" name="Elbow Connector 12">
            <a:extLst>
              <a:ext uri="{FF2B5EF4-FFF2-40B4-BE49-F238E27FC236}">
                <a16:creationId xmlns:a16="http://schemas.microsoft.com/office/drawing/2014/main" id="{97939BB1-E863-A782-7CD8-2C7AE04DD86A}"/>
              </a:ext>
            </a:extLst>
          </p:cNvPr>
          <p:cNvCxnSpPr>
            <a:cxnSpLocks/>
            <a:stCxn id="6" idx="3"/>
            <a:endCxn id="7" idx="2"/>
          </p:cNvCxnSpPr>
          <p:nvPr/>
        </p:nvCxnSpPr>
        <p:spPr>
          <a:xfrm flipV="1">
            <a:off x="2275582" y="3158575"/>
            <a:ext cx="3431531" cy="458910"/>
          </a:xfrm>
          <a:prstGeom prst="bentConnector2">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61CD0F-DC49-57E6-B141-A8A4AE804A4E}"/>
              </a:ext>
            </a:extLst>
          </p:cNvPr>
          <p:cNvSpPr txBox="1"/>
          <p:nvPr/>
        </p:nvSpPr>
        <p:spPr>
          <a:xfrm>
            <a:off x="2622885" y="744036"/>
            <a:ext cx="2408032" cy="461665"/>
          </a:xfrm>
          <a:prstGeom prst="rect">
            <a:avLst/>
          </a:prstGeom>
          <a:noFill/>
          <a:ln w="9525">
            <a:solidFill>
              <a:schemeClr val="tx1"/>
            </a:solidFill>
            <a:prstDash val="solid"/>
          </a:ln>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Feature Selection</a:t>
            </a:r>
          </a:p>
        </p:txBody>
      </p:sp>
      <p:cxnSp>
        <p:nvCxnSpPr>
          <p:cNvPr id="16" name="Elbow Connector 15">
            <a:extLst>
              <a:ext uri="{FF2B5EF4-FFF2-40B4-BE49-F238E27FC236}">
                <a16:creationId xmlns:a16="http://schemas.microsoft.com/office/drawing/2014/main" id="{F901FF0C-CAF0-42E3-9CA2-727F282FE102}"/>
              </a:ext>
            </a:extLst>
          </p:cNvPr>
          <p:cNvCxnSpPr>
            <a:cxnSpLocks/>
            <a:stCxn id="5" idx="0"/>
            <a:endCxn id="14" idx="1"/>
          </p:cNvCxnSpPr>
          <p:nvPr/>
        </p:nvCxnSpPr>
        <p:spPr>
          <a:xfrm rot="5400000" flipH="1" flipV="1">
            <a:off x="1562709" y="946994"/>
            <a:ext cx="1032300" cy="1088051"/>
          </a:xfrm>
          <a:prstGeom prst="bentConnector2">
            <a:avLst/>
          </a:prstGeom>
          <a:ln w="254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E45F7980-B6C6-930D-0A50-EAFAF70C16DA}"/>
              </a:ext>
            </a:extLst>
          </p:cNvPr>
          <p:cNvCxnSpPr>
            <a:stCxn id="14" idx="3"/>
            <a:endCxn id="7" idx="0"/>
          </p:cNvCxnSpPr>
          <p:nvPr/>
        </p:nvCxnSpPr>
        <p:spPr>
          <a:xfrm>
            <a:off x="5030917" y="974869"/>
            <a:ext cx="676196" cy="1722041"/>
          </a:xfrm>
          <a:prstGeom prst="bentConnector2">
            <a:avLst/>
          </a:prstGeom>
          <a:ln w="25400">
            <a:solidFill>
              <a:schemeClr val="tx1"/>
            </a:solidFill>
            <a:prstDash val="solid"/>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502177C-F079-2299-DCFC-C6DF4779E719}"/>
              </a:ext>
            </a:extLst>
          </p:cNvPr>
          <p:cNvSpPr txBox="1"/>
          <p:nvPr/>
        </p:nvSpPr>
        <p:spPr>
          <a:xfrm>
            <a:off x="8088458" y="2512243"/>
            <a:ext cx="1539204" cy="830997"/>
          </a:xfrm>
          <a:prstGeom prst="rect">
            <a:avLst/>
          </a:prstGeom>
          <a:noFill/>
          <a:ln>
            <a:solidFill>
              <a:schemeClr val="tx1"/>
            </a:solidFill>
          </a:ln>
        </p:spPr>
        <p:txBody>
          <a:bodyPr wrap="none" rtlCol="0">
            <a:spAutoFit/>
          </a:bodyPr>
          <a:lstStyle/>
          <a:p>
            <a:pPr algn="ctr"/>
            <a:r>
              <a:rPr lang="en-JP" sz="2400">
                <a:latin typeface="CMU SANS SERIF" panose="02000603000000000000" pitchFamily="2" charset="0"/>
                <a:ea typeface="CMU SANS SERIF" panose="02000603000000000000" pitchFamily="2" charset="0"/>
                <a:cs typeface="CMU SANS SERIF" panose="02000603000000000000" pitchFamily="2" charset="0"/>
              </a:rPr>
              <a:t>Regression</a:t>
            </a:r>
            <a:br>
              <a:rPr lang="en-JP" sz="2400">
                <a:latin typeface="CMU SANS SERIF" panose="02000603000000000000" pitchFamily="2" charset="0"/>
                <a:ea typeface="CMU SANS SERIF" panose="02000603000000000000" pitchFamily="2" charset="0"/>
                <a:cs typeface="CMU SANS SERIF" panose="02000603000000000000" pitchFamily="2" charset="0"/>
              </a:rPr>
            </a:br>
            <a:r>
              <a:rPr lang="en-JP" sz="2400">
                <a:latin typeface="CMU SANS SERIF" panose="02000603000000000000" pitchFamily="2" charset="0"/>
                <a:ea typeface="CMU SANS SERIF" panose="02000603000000000000" pitchFamily="2" charset="0"/>
                <a:cs typeface="CMU SANS SERIF" panose="02000603000000000000" pitchFamily="2" charset="0"/>
              </a:rPr>
              <a:t>Model</a:t>
            </a:r>
          </a:p>
        </p:txBody>
      </p:sp>
      <p:cxnSp>
        <p:nvCxnSpPr>
          <p:cNvPr id="24" name="Straight Arrow Connector 23">
            <a:extLst>
              <a:ext uri="{FF2B5EF4-FFF2-40B4-BE49-F238E27FC236}">
                <a16:creationId xmlns:a16="http://schemas.microsoft.com/office/drawing/2014/main" id="{70C33B89-B9CC-2712-8DD1-5B65114EB268}"/>
              </a:ext>
            </a:extLst>
          </p:cNvPr>
          <p:cNvCxnSpPr>
            <a:stCxn id="7" idx="3"/>
            <a:endCxn id="22" idx="1"/>
          </p:cNvCxnSpPr>
          <p:nvPr/>
        </p:nvCxnSpPr>
        <p:spPr>
          <a:xfrm flipV="1">
            <a:off x="6941586" y="2927742"/>
            <a:ext cx="1146872" cy="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E7831E5-470C-AE01-35EB-33FB5915C8E0}"/>
              </a:ext>
            </a:extLst>
          </p:cNvPr>
          <p:cNvSpPr txBox="1"/>
          <p:nvPr/>
        </p:nvSpPr>
        <p:spPr>
          <a:xfrm>
            <a:off x="10383206" y="2696908"/>
            <a:ext cx="1489511" cy="461665"/>
          </a:xfrm>
          <a:prstGeom prst="rect">
            <a:avLst/>
          </a:prstGeom>
          <a:noFill/>
          <a:ln>
            <a:solidFill>
              <a:schemeClr val="tx1"/>
            </a:solidFill>
          </a:ln>
        </p:spPr>
        <p:txBody>
          <a:bodyPr wrap="none" rtlCol="0">
            <a:spAutoFit/>
          </a:bodyPr>
          <a:lstStyle/>
          <a:p>
            <a:pPr algn="ctr"/>
            <a:r>
              <a:rPr lang="en-JP" sz="2400">
                <a:latin typeface="CMU SANS SERIF" panose="02000603000000000000" pitchFamily="2" charset="0"/>
                <a:ea typeface="CMU SANS SERIF" panose="02000603000000000000" pitchFamily="2" charset="0"/>
                <a:cs typeface="CMU SANS SERIF" panose="02000603000000000000" pitchFamily="2" charset="0"/>
              </a:rPr>
              <a:t>Prediction</a:t>
            </a:r>
          </a:p>
        </p:txBody>
      </p:sp>
      <p:cxnSp>
        <p:nvCxnSpPr>
          <p:cNvPr id="15" name="Straight Arrow Connector 14">
            <a:extLst>
              <a:ext uri="{FF2B5EF4-FFF2-40B4-BE49-F238E27FC236}">
                <a16:creationId xmlns:a16="http://schemas.microsoft.com/office/drawing/2014/main" id="{D5B849CB-F37B-2310-AA67-7DE1FF588AD4}"/>
              </a:ext>
            </a:extLst>
          </p:cNvPr>
          <p:cNvCxnSpPr>
            <a:cxnSpLocks/>
            <a:stCxn id="22" idx="3"/>
            <a:endCxn id="12" idx="1"/>
          </p:cNvCxnSpPr>
          <p:nvPr/>
        </p:nvCxnSpPr>
        <p:spPr>
          <a:xfrm flipV="1">
            <a:off x="9627662" y="2927741"/>
            <a:ext cx="755544" cy="1"/>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16077CD-B5A7-F2D7-E08C-CE288F990C96}"/>
              </a:ext>
            </a:extLst>
          </p:cNvPr>
          <p:cNvSpPr txBox="1"/>
          <p:nvPr/>
        </p:nvSpPr>
        <p:spPr>
          <a:xfrm>
            <a:off x="10331108" y="4761131"/>
            <a:ext cx="1593706" cy="830997"/>
          </a:xfrm>
          <a:prstGeom prst="rect">
            <a:avLst/>
          </a:prstGeom>
          <a:solidFill>
            <a:schemeClr val="tx2">
              <a:lumMod val="50000"/>
            </a:schemeClr>
          </a:solidFill>
          <a:ln>
            <a:noFill/>
          </a:ln>
        </p:spPr>
        <p:txBody>
          <a:bodyPr wrap="none" rtlCol="0">
            <a:spAutoFit/>
          </a:bodyPr>
          <a:lstStyle/>
          <a:p>
            <a:pPr algn="ctr"/>
            <a:r>
              <a:rPr lang="en-JP" sz="2400">
                <a:latin typeface="CMU Serif Roman" panose="02000603000000000000" pitchFamily="2" charset="0"/>
                <a:ea typeface="CMU Serif Roman" panose="02000603000000000000" pitchFamily="2" charset="0"/>
                <a:cs typeface="CMU Serif Roman" panose="02000603000000000000" pitchFamily="2" charset="0"/>
              </a:rPr>
              <a:t>Validation</a:t>
            </a:r>
            <a:br>
              <a:rPr lang="en-JP" sz="2400">
                <a:latin typeface="CMU Serif Roman" panose="02000603000000000000" pitchFamily="2" charset="0"/>
                <a:ea typeface="CMU Serif Roman" panose="02000603000000000000" pitchFamily="2" charset="0"/>
                <a:cs typeface="CMU Serif Roman" panose="02000603000000000000" pitchFamily="2" charset="0"/>
              </a:rPr>
            </a:br>
            <a:r>
              <a:rPr lang="en-JP" sz="2400">
                <a:latin typeface="CMU Serif Roman" panose="02000603000000000000" pitchFamily="2" charset="0"/>
                <a:ea typeface="CMU Serif Roman" panose="02000603000000000000" pitchFamily="2" charset="0"/>
                <a:cs typeface="CMU Serif Roman" panose="02000603000000000000" pitchFamily="2" charset="0"/>
              </a:rPr>
              <a:t>Subset</a:t>
            </a:r>
          </a:p>
        </p:txBody>
      </p:sp>
      <p:sp>
        <p:nvSpPr>
          <p:cNvPr id="11" name="TextBox 10">
            <a:extLst>
              <a:ext uri="{FF2B5EF4-FFF2-40B4-BE49-F238E27FC236}">
                <a16:creationId xmlns:a16="http://schemas.microsoft.com/office/drawing/2014/main" id="{D749F69C-B515-A26B-21CF-9383E804ACC5}"/>
              </a:ext>
            </a:extLst>
          </p:cNvPr>
          <p:cNvSpPr txBox="1"/>
          <p:nvPr/>
        </p:nvSpPr>
        <p:spPr>
          <a:xfrm>
            <a:off x="10359962" y="3729019"/>
            <a:ext cx="1535998" cy="461665"/>
          </a:xfrm>
          <a:prstGeom prst="rect">
            <a:avLst/>
          </a:prstGeom>
          <a:noFill/>
        </p:spPr>
        <p:txBody>
          <a:bodyPr wrap="none" rtlCol="0">
            <a:spAutoFit/>
          </a:bodyPr>
          <a:lstStyle/>
          <a:p>
            <a:r>
              <a:rPr lang="en-JP" sz="2400" i="1">
                <a:latin typeface="CMU SANS SERIF" panose="02000603000000000000" pitchFamily="2" charset="0"/>
                <a:ea typeface="CMU SANS SERIF" panose="02000603000000000000" pitchFamily="2" charset="0"/>
                <a:cs typeface="CMU SANS SERIF" panose="02000603000000000000" pitchFamily="2" charset="0"/>
              </a:rPr>
              <a:t>Evaluation</a:t>
            </a:r>
          </a:p>
        </p:txBody>
      </p:sp>
      <p:cxnSp>
        <p:nvCxnSpPr>
          <p:cNvPr id="23" name="Straight Arrow Connector 22">
            <a:extLst>
              <a:ext uri="{FF2B5EF4-FFF2-40B4-BE49-F238E27FC236}">
                <a16:creationId xmlns:a16="http://schemas.microsoft.com/office/drawing/2014/main" id="{C6D93A6C-2C1E-06C1-B750-EF782380E267}"/>
              </a:ext>
            </a:extLst>
          </p:cNvPr>
          <p:cNvCxnSpPr>
            <a:stCxn id="11" idx="2"/>
            <a:endCxn id="18" idx="0"/>
          </p:cNvCxnSpPr>
          <p:nvPr/>
        </p:nvCxnSpPr>
        <p:spPr>
          <a:xfrm>
            <a:off x="11127961" y="4190684"/>
            <a:ext cx="0" cy="57044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814D83E2-7D0F-77AD-7816-F8064F975DD0}"/>
              </a:ext>
            </a:extLst>
          </p:cNvPr>
          <p:cNvCxnSpPr>
            <a:stCxn id="11" idx="0"/>
            <a:endCxn id="12" idx="2"/>
          </p:cNvCxnSpPr>
          <p:nvPr/>
        </p:nvCxnSpPr>
        <p:spPr>
          <a:xfrm flipV="1">
            <a:off x="11127961" y="3158573"/>
            <a:ext cx="1" cy="570446"/>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1EBBB05-B968-B4BA-AD7F-80D4A47EF5AF}"/>
              </a:ext>
            </a:extLst>
          </p:cNvPr>
          <p:cNvSpPr txBox="1"/>
          <p:nvPr/>
        </p:nvSpPr>
        <p:spPr>
          <a:xfrm>
            <a:off x="802724" y="6324146"/>
            <a:ext cx="10729219" cy="400110"/>
          </a:xfrm>
          <a:prstGeom prst="rect">
            <a:avLst/>
          </a:prstGeom>
          <a:noFill/>
        </p:spPr>
        <p:txBody>
          <a:bodyPr wrap="none" rtlCol="0">
            <a:spAutoFit/>
          </a:bodyPr>
          <a:lstStyle/>
          <a:p>
            <a:r>
              <a:rPr lang="en-JP" sz="2000">
                <a:latin typeface="CMU SANS SERIF" panose="02000603000000000000" pitchFamily="2" charset="0"/>
                <a:ea typeface="CMU SANS SERIF" panose="02000603000000000000" pitchFamily="2" charset="0"/>
                <a:cs typeface="CMU SANS SERIF" panose="02000603000000000000" pitchFamily="2" charset="0"/>
              </a:rPr>
              <a:t>Several ML algortihms, each repeated several time, and evaluated to choose the most skillful one</a:t>
            </a:r>
          </a:p>
        </p:txBody>
      </p:sp>
    </p:spTree>
    <p:extLst>
      <p:ext uri="{BB962C8B-B14F-4D97-AF65-F5344CB8AC3E}">
        <p14:creationId xmlns:p14="http://schemas.microsoft.com/office/powerpoint/2010/main" val="4129931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E84010-5C96-96C0-DD4C-716B61B1BA01}"/>
              </a:ext>
            </a:extLst>
          </p:cNvPr>
          <p:cNvSpPr txBox="1"/>
          <p:nvPr/>
        </p:nvSpPr>
        <p:spPr>
          <a:xfrm>
            <a:off x="3397184" y="3013502"/>
            <a:ext cx="5397631" cy="769441"/>
          </a:xfrm>
          <a:prstGeom prst="rect">
            <a:avLst/>
          </a:prstGeom>
          <a:noFill/>
        </p:spPr>
        <p:txBody>
          <a:bodyPr wrap="none" rtlCol="0">
            <a:spAutoFit/>
          </a:bodyPr>
          <a:lstStyle/>
          <a:p>
            <a:pPr algn="ctr"/>
            <a:r>
              <a:rPr lang="en-JP" sz="4400" cap="small">
                <a:latin typeface="CMU Serif Roman" panose="02000603000000000000" pitchFamily="2" charset="0"/>
                <a:ea typeface="CMU Serif Roman" panose="02000603000000000000" pitchFamily="2" charset="0"/>
                <a:cs typeface="CMU Serif Roman" panose="02000603000000000000" pitchFamily="2" charset="0"/>
              </a:rPr>
              <a:t>Feature Selection</a:t>
            </a:r>
          </a:p>
        </p:txBody>
      </p:sp>
    </p:spTree>
    <p:extLst>
      <p:ext uri="{BB962C8B-B14F-4D97-AF65-F5344CB8AC3E}">
        <p14:creationId xmlns:p14="http://schemas.microsoft.com/office/powerpoint/2010/main" val="28459376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F4F62446-CB0F-D4FF-48CB-BB505C6A579F}"/>
              </a:ext>
            </a:extLst>
          </p:cNvPr>
          <p:cNvGraphicFramePr>
            <a:graphicFrameLocks noGrp="1"/>
          </p:cNvGraphicFramePr>
          <p:nvPr>
            <p:extLst>
              <p:ext uri="{D42A27DB-BD31-4B8C-83A1-F6EECF244321}">
                <p14:modId xmlns:p14="http://schemas.microsoft.com/office/powerpoint/2010/main" val="2224524354"/>
              </p:ext>
            </p:extLst>
          </p:nvPr>
        </p:nvGraphicFramePr>
        <p:xfrm>
          <a:off x="211016" y="149902"/>
          <a:ext cx="11769968" cy="6535525"/>
        </p:xfrm>
        <a:graphic>
          <a:graphicData uri="http://schemas.openxmlformats.org/drawingml/2006/table">
            <a:tbl>
              <a:tblPr firstRow="1" bandRow="1">
                <a:tableStyleId>{21E4AEA4-8DFA-4A89-87EB-49C32662AFE0}</a:tableStyleId>
              </a:tblPr>
              <a:tblGrid>
                <a:gridCol w="3536525">
                  <a:extLst>
                    <a:ext uri="{9D8B030D-6E8A-4147-A177-3AD203B41FA5}">
                      <a16:colId xmlns:a16="http://schemas.microsoft.com/office/drawing/2014/main" val="4123786185"/>
                    </a:ext>
                  </a:extLst>
                </a:gridCol>
                <a:gridCol w="8233443">
                  <a:extLst>
                    <a:ext uri="{9D8B030D-6E8A-4147-A177-3AD203B41FA5}">
                      <a16:colId xmlns:a16="http://schemas.microsoft.com/office/drawing/2014/main" val="3371567124"/>
                    </a:ext>
                  </a:extLst>
                </a:gridCol>
              </a:tblGrid>
              <a:tr h="563347">
                <a:tc>
                  <a:txBody>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Technique</a:t>
                      </a:r>
                    </a:p>
                  </a:txBody>
                  <a:tcPr/>
                </a:tc>
                <a:tc>
                  <a:txBody>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Description</a:t>
                      </a:r>
                    </a:p>
                  </a:txBody>
                  <a:tcPr/>
                </a:tc>
                <a:extLst>
                  <a:ext uri="{0D108BD9-81ED-4DB2-BD59-A6C34878D82A}">
                    <a16:rowId xmlns:a16="http://schemas.microsoft.com/office/drawing/2014/main" val="1048406372"/>
                  </a:ext>
                </a:extLst>
              </a:tr>
              <a:tr h="843528">
                <a:tc>
                  <a:txBody>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Multicollinearity Check</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latin typeface="CMU SANS SERIF" panose="02000603000000000000" pitchFamily="2" charset="0"/>
                          <a:ea typeface="CMU SANS SERIF" panose="02000603000000000000" pitchFamily="2" charset="0"/>
                          <a:cs typeface="CMU SANS SERIF" panose="02000603000000000000" pitchFamily="2" charset="0"/>
                        </a:rPr>
                        <a:t>Determines highly correlated variables, to remove collinearities</a:t>
                      </a:r>
                    </a:p>
                  </a:txBody>
                  <a:tcPr/>
                </a:tc>
                <a:extLst>
                  <a:ext uri="{0D108BD9-81ED-4DB2-BD59-A6C34878D82A}">
                    <a16:rowId xmlns:a16="http://schemas.microsoft.com/office/drawing/2014/main" val="3530999549"/>
                  </a:ext>
                </a:extLst>
              </a:tr>
              <a:tr h="843528">
                <a:tc>
                  <a:txBody>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Variance Inflation Factor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tc>
                  <a:txBody>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Measure of the amount of multicollinearity in a set of multiple regression variables</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2196047191"/>
                  </a:ext>
                </a:extLst>
              </a:tr>
              <a:tr h="2328871">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Boruta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latin typeface="CMU SANS SERIF" panose="02000603000000000000" pitchFamily="2" charset="0"/>
                          <a:ea typeface="CMU SANS SERIF" panose="02000603000000000000" pitchFamily="2" charset="0"/>
                          <a:cs typeface="CMU SANS SERIF" panose="02000603000000000000" pitchFamily="2" charset="0"/>
                        </a:rPr>
                        <a:t>Iteratively compares the importance of attributes with their shuffled versions of the original attribute. All original attributes that have smaller importance than the shuffled version are dropped. Shuffling are re-created in each iteration. </a:t>
                      </a:r>
                      <a:r>
                        <a:rPr lang="en-US" sz="2400" dirty="0">
                          <a:latin typeface="CMU SANS SERIF" panose="02000603000000000000" pitchFamily="2" charset="0"/>
                          <a:ea typeface="CMU SANS SERIF" panose="02000603000000000000" pitchFamily="2" charset="0"/>
                          <a:cs typeface="CMU SANS SERIF" panose="02000603000000000000" pitchFamily="2" charset="0"/>
                        </a:rPr>
                        <a:t>Random Forest algorithm is used to provide the variable importance measure</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4130765009"/>
                  </a:ext>
                </a:extLst>
              </a:tr>
              <a:tr h="1956251">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Genetic Algorithms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sz="2400">
                          <a:latin typeface="CMU SANS SERIF" panose="02000603000000000000" pitchFamily="2" charset="0"/>
                          <a:ea typeface="CMU SANS SERIF" panose="02000603000000000000" pitchFamily="2" charset="0"/>
                          <a:cs typeface="CMU SANS SERIF" panose="02000603000000000000" pitchFamily="2" charset="0"/>
                        </a:rPr>
                        <a:t>Machine learning search techniques inspired by Darwinian evolutionary models. Appropriate for finding solutions that require efficient searching of a subset of features to find combinations that are near optimal for solving high-dimensional regression</a:t>
                      </a:r>
                    </a:p>
                  </a:txBody>
                  <a:tcPr/>
                </a:tc>
                <a:extLst>
                  <a:ext uri="{0D108BD9-81ED-4DB2-BD59-A6C34878D82A}">
                    <a16:rowId xmlns:a16="http://schemas.microsoft.com/office/drawing/2014/main" val="2852655192"/>
                  </a:ext>
                </a:extLst>
              </a:tr>
            </a:tbl>
          </a:graphicData>
        </a:graphic>
      </p:graphicFrame>
    </p:spTree>
    <p:extLst>
      <p:ext uri="{BB962C8B-B14F-4D97-AF65-F5344CB8AC3E}">
        <p14:creationId xmlns:p14="http://schemas.microsoft.com/office/powerpoint/2010/main" val="16234637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C456A99-967F-BC96-0020-71FD2A78B898}"/>
              </a:ext>
            </a:extLst>
          </p:cNvPr>
          <p:cNvSpPr txBox="1"/>
          <p:nvPr/>
        </p:nvSpPr>
        <p:spPr>
          <a:xfrm>
            <a:off x="4142582" y="3013502"/>
            <a:ext cx="3906840" cy="769441"/>
          </a:xfrm>
          <a:prstGeom prst="rect">
            <a:avLst/>
          </a:prstGeom>
          <a:noFill/>
        </p:spPr>
        <p:txBody>
          <a:bodyPr wrap="none" rtlCol="0">
            <a:spAutoFit/>
          </a:bodyPr>
          <a:lstStyle/>
          <a:p>
            <a:pPr algn="ctr"/>
            <a:r>
              <a:rPr lang="en-JP" sz="4400" cap="small">
                <a:latin typeface="CMU Serif Roman" panose="02000603000000000000" pitchFamily="2" charset="0"/>
                <a:ea typeface="CMU Serif Roman" panose="02000603000000000000" pitchFamily="2" charset="0"/>
                <a:cs typeface="CMU Serif Roman" panose="02000603000000000000" pitchFamily="2" charset="0"/>
              </a:rPr>
              <a:t>Some Advices</a:t>
            </a:r>
          </a:p>
        </p:txBody>
      </p:sp>
    </p:spTree>
    <p:extLst>
      <p:ext uri="{BB962C8B-B14F-4D97-AF65-F5344CB8AC3E}">
        <p14:creationId xmlns:p14="http://schemas.microsoft.com/office/powerpoint/2010/main" val="15469083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EBAC65C-94AE-71C1-837E-39A88D2312A7}"/>
              </a:ext>
            </a:extLst>
          </p:cNvPr>
          <p:cNvSpPr txBox="1"/>
          <p:nvPr/>
        </p:nvSpPr>
        <p:spPr>
          <a:xfrm>
            <a:off x="953406" y="528350"/>
            <a:ext cx="8037778" cy="1569660"/>
          </a:xfrm>
          <a:prstGeom prst="rect">
            <a:avLst/>
          </a:prstGeom>
          <a:noFill/>
        </p:spPr>
        <p:txBody>
          <a:bodyPr wrap="none" rtlCol="0">
            <a:spAutoFit/>
          </a:bodyPr>
          <a:lstStyle/>
          <a:p>
            <a:pPr marL="342900" indent="-342900">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Splitting the data to improve the robustness of the model:</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Training subset</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Validation subset</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Evaluation subset</a:t>
            </a:r>
          </a:p>
        </p:txBody>
      </p:sp>
      <p:sp>
        <p:nvSpPr>
          <p:cNvPr id="8" name="TextBox 7">
            <a:extLst>
              <a:ext uri="{FF2B5EF4-FFF2-40B4-BE49-F238E27FC236}">
                <a16:creationId xmlns:a16="http://schemas.microsoft.com/office/drawing/2014/main" id="{FBCED5F5-5518-F2DC-F2D0-53F7F67E0376}"/>
              </a:ext>
            </a:extLst>
          </p:cNvPr>
          <p:cNvSpPr txBox="1"/>
          <p:nvPr/>
        </p:nvSpPr>
        <p:spPr>
          <a:xfrm>
            <a:off x="953406" y="2599689"/>
            <a:ext cx="10881505" cy="2308324"/>
          </a:xfrm>
          <a:prstGeom prst="rect">
            <a:avLst/>
          </a:prstGeom>
          <a:noFill/>
        </p:spPr>
        <p:txBody>
          <a:bodyPr wrap="none" rtlCol="0">
            <a:spAutoFit/>
          </a:bodyPr>
          <a:lstStyle/>
          <a:p>
            <a:pPr marL="342900" indent="-342900">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During the training phase, using a resampling can help to reduce the overfitting:</a:t>
            </a:r>
          </a:p>
          <a:p>
            <a:pPr marL="800100" lvl="1" indent="-342900">
              <a:buFont typeface="Arial" panose="020B0604020202020204" pitchFamily="34" charset="0"/>
              <a:buChar char="•"/>
            </a:pPr>
            <a:r>
              <a:rPr lang="en-US" sz="2400" dirty="0">
                <a:latin typeface="CMU SANS SERIF" panose="02000603000000000000" pitchFamily="2" charset="0"/>
                <a:ea typeface="CMU SANS SERIF" panose="02000603000000000000" pitchFamily="2" charset="0"/>
                <a:cs typeface="CMU SANS SERIF" panose="02000603000000000000" pitchFamily="2" charset="0"/>
              </a:rPr>
              <a:t>cross-validation</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p>
            <a:pPr marL="1257300" lvl="2" indent="-342900">
              <a:buFont typeface="Wingdings" pitchFamily="2" charset="2"/>
              <a:buChar char="§"/>
            </a:pPr>
            <a:r>
              <a:rPr lang="en-US" sz="2400" dirty="0">
                <a:latin typeface="CMU SANS SERIF" panose="02000603000000000000" pitchFamily="2" charset="0"/>
                <a:ea typeface="CMU SANS SERIF" panose="02000603000000000000" pitchFamily="2" charset="0"/>
                <a:cs typeface="CMU SANS SERIF" panose="02000603000000000000" pitchFamily="2" charset="0"/>
              </a:rPr>
              <a:t>l</a:t>
            </a:r>
            <a:r>
              <a:rPr lang="en-JP" sz="2400">
                <a:latin typeface="CMU SANS SERIF" panose="02000603000000000000" pitchFamily="2" charset="0"/>
                <a:ea typeface="CMU SANS SERIF" panose="02000603000000000000" pitchFamily="2" charset="0"/>
                <a:cs typeface="CMU SANS SERIF" panose="02000603000000000000" pitchFamily="2" charset="0"/>
              </a:rPr>
              <a:t>eave-one-out</a:t>
            </a:r>
          </a:p>
          <a:p>
            <a:pPr marL="1257300" lvl="2" indent="-342900">
              <a:buFont typeface="Wingdings" pitchFamily="2" charset="2"/>
              <a:buChar char="§"/>
            </a:pPr>
            <a:r>
              <a:rPr lang="en-US" sz="2400" dirty="0">
                <a:latin typeface="CMU SANS SERIF" panose="02000603000000000000" pitchFamily="2" charset="0"/>
                <a:ea typeface="CMU SANS SERIF" panose="02000603000000000000" pitchFamily="2" charset="0"/>
                <a:cs typeface="CMU SANS SERIF" panose="02000603000000000000" pitchFamily="2" charset="0"/>
              </a:rPr>
              <a:t>k</a:t>
            </a:r>
            <a:r>
              <a:rPr lang="en-JP" sz="2400">
                <a:latin typeface="CMU SANS SERIF" panose="02000603000000000000" pitchFamily="2" charset="0"/>
                <a:ea typeface="CMU SANS SERIF" panose="02000603000000000000" pitchFamily="2" charset="0"/>
                <a:cs typeface="CMU SANS SERIF" panose="02000603000000000000" pitchFamily="2" charset="0"/>
              </a:rPr>
              <a:t>-fold</a:t>
            </a:r>
          </a:p>
          <a:p>
            <a:pPr marL="800100" lvl="1" indent="-342900">
              <a:buFont typeface="Arial" panose="020B0604020202020204" pitchFamily="34" charset="0"/>
              <a:buChar char="•"/>
            </a:pPr>
            <a:r>
              <a:rPr lang="en-JP" sz="2400">
                <a:latin typeface="CMU SANS SERIF" panose="02000603000000000000" pitchFamily="2" charset="0"/>
                <a:ea typeface="CMU SANS SERIF" panose="02000603000000000000" pitchFamily="2" charset="0"/>
                <a:cs typeface="CMU SANS SERIF" panose="02000603000000000000" pitchFamily="2" charset="0"/>
              </a:rPr>
              <a:t>boostrapping</a:t>
            </a:r>
          </a:p>
          <a:p>
            <a:pPr marL="800100" lvl="1" indent="-342900">
              <a:buFont typeface="Arial" panose="020B0604020202020204" pitchFamily="34" charset="0"/>
              <a:buChar char="•"/>
            </a:pPr>
            <a:r>
              <a:rPr lang="en-US" sz="2400" dirty="0">
                <a:latin typeface="CMU SANS SERIF" panose="02000603000000000000" pitchFamily="2" charset="0"/>
                <a:ea typeface="CMU SANS SERIF" panose="02000603000000000000" pitchFamily="2" charset="0"/>
                <a:cs typeface="CMU SANS SERIF" panose="02000603000000000000" pitchFamily="2" charset="0"/>
              </a:rPr>
              <a:t>time slices</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10" name="TextBox 9">
            <a:extLst>
              <a:ext uri="{FF2B5EF4-FFF2-40B4-BE49-F238E27FC236}">
                <a16:creationId xmlns:a16="http://schemas.microsoft.com/office/drawing/2014/main" id="{81C95B90-79F1-9E3F-7F6A-B6E9517BC81C}"/>
              </a:ext>
            </a:extLst>
          </p:cNvPr>
          <p:cNvSpPr txBox="1"/>
          <p:nvPr/>
        </p:nvSpPr>
        <p:spPr>
          <a:xfrm>
            <a:off x="953406" y="5409691"/>
            <a:ext cx="8673862" cy="830997"/>
          </a:xfrm>
          <a:prstGeom prst="rect">
            <a:avLst/>
          </a:prstGeom>
          <a:noFill/>
        </p:spPr>
        <p:txBody>
          <a:bodyPr wrap="square" rtlCol="0">
            <a:spAutoFit/>
          </a:bodyPr>
          <a:lstStyle/>
          <a:p>
            <a:pPr marL="342900" indent="-342900">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A random search of the hyperparameters can be more efficient than a systematic search through a defined range of values</a:t>
            </a:r>
          </a:p>
        </p:txBody>
      </p:sp>
    </p:spTree>
    <p:extLst>
      <p:ext uri="{BB962C8B-B14F-4D97-AF65-F5344CB8AC3E}">
        <p14:creationId xmlns:p14="http://schemas.microsoft.com/office/powerpoint/2010/main" val="42932388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map&#10;&#10;Description automatically generated">
            <a:extLst>
              <a:ext uri="{FF2B5EF4-FFF2-40B4-BE49-F238E27FC236}">
                <a16:creationId xmlns:a16="http://schemas.microsoft.com/office/drawing/2014/main" id="{8CFFF090-DA7F-6C83-2F41-9472C27B0774}"/>
              </a:ext>
            </a:extLst>
          </p:cNvPr>
          <p:cNvPicPr>
            <a:picLocks noChangeAspect="1"/>
          </p:cNvPicPr>
          <p:nvPr/>
        </p:nvPicPr>
        <p:blipFill>
          <a:blip r:embed="rId2"/>
          <a:stretch>
            <a:fillRect/>
          </a:stretch>
        </p:blipFill>
        <p:spPr>
          <a:xfrm>
            <a:off x="380725" y="477568"/>
            <a:ext cx="6982069" cy="3819252"/>
          </a:xfrm>
          <a:prstGeom prst="rect">
            <a:avLst/>
          </a:prstGeom>
        </p:spPr>
      </p:pic>
      <p:sp>
        <p:nvSpPr>
          <p:cNvPr id="11" name="TextBox 10">
            <a:extLst>
              <a:ext uri="{FF2B5EF4-FFF2-40B4-BE49-F238E27FC236}">
                <a16:creationId xmlns:a16="http://schemas.microsoft.com/office/drawing/2014/main" id="{41704FC3-8BEF-0389-0F8D-E5D934D7A4B5}"/>
              </a:ext>
            </a:extLst>
          </p:cNvPr>
          <p:cNvSpPr txBox="1"/>
          <p:nvPr/>
        </p:nvSpPr>
        <p:spPr>
          <a:xfrm>
            <a:off x="7620000" y="477568"/>
            <a:ext cx="4191275" cy="1569660"/>
          </a:xfrm>
          <a:prstGeom prst="rect">
            <a:avLst/>
          </a:prstGeom>
          <a:noFill/>
        </p:spPr>
        <p:txBody>
          <a:bodyPr wrap="squar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Utilizes SST forecast by SINTEX-F2 to provide predictors of the SAT in Kantō region</a:t>
            </a:r>
          </a:p>
        </p:txBody>
      </p:sp>
      <p:sp>
        <p:nvSpPr>
          <p:cNvPr id="14" name="Freeform 13">
            <a:extLst>
              <a:ext uri="{FF2B5EF4-FFF2-40B4-BE49-F238E27FC236}">
                <a16:creationId xmlns:a16="http://schemas.microsoft.com/office/drawing/2014/main" id="{E151BA6F-7B87-0B85-4B4D-1BB828A78E7F}"/>
              </a:ext>
            </a:extLst>
          </p:cNvPr>
          <p:cNvSpPr/>
          <p:nvPr/>
        </p:nvSpPr>
        <p:spPr>
          <a:xfrm>
            <a:off x="7693203" y="2363747"/>
            <a:ext cx="380869" cy="328246"/>
          </a:xfrm>
          <a:custGeom>
            <a:avLst/>
            <a:gdLst>
              <a:gd name="connsiteX0" fmla="*/ 169854 w 380869"/>
              <a:gd name="connsiteY0" fmla="*/ 46892 h 328246"/>
              <a:gd name="connsiteX1" fmla="*/ 169854 w 380869"/>
              <a:gd name="connsiteY1" fmla="*/ 46892 h 328246"/>
              <a:gd name="connsiteX2" fmla="*/ 29177 w 380869"/>
              <a:gd name="connsiteY2" fmla="*/ 211015 h 328246"/>
              <a:gd name="connsiteX3" fmla="*/ 5731 w 380869"/>
              <a:gd name="connsiteY3" fmla="*/ 281353 h 328246"/>
              <a:gd name="connsiteX4" fmla="*/ 146407 w 380869"/>
              <a:gd name="connsiteY4" fmla="*/ 328246 h 328246"/>
              <a:gd name="connsiteX5" fmla="*/ 216746 w 380869"/>
              <a:gd name="connsiteY5" fmla="*/ 304800 h 328246"/>
              <a:gd name="connsiteX6" fmla="*/ 310531 w 380869"/>
              <a:gd name="connsiteY6" fmla="*/ 211015 h 328246"/>
              <a:gd name="connsiteX7" fmla="*/ 380869 w 380869"/>
              <a:gd name="connsiteY7" fmla="*/ 164123 h 328246"/>
              <a:gd name="connsiteX8" fmla="*/ 357423 w 380869"/>
              <a:gd name="connsiteY8" fmla="*/ 93784 h 328246"/>
              <a:gd name="connsiteX9" fmla="*/ 216746 w 380869"/>
              <a:gd name="connsiteY9" fmla="*/ 0 h 328246"/>
              <a:gd name="connsiteX10" fmla="*/ 169854 w 380869"/>
              <a:gd name="connsiteY10" fmla="*/ 46892 h 328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0869" h="328246">
                <a:moveTo>
                  <a:pt x="169854" y="46892"/>
                </a:moveTo>
                <a:lnTo>
                  <a:pt x="169854" y="46892"/>
                </a:lnTo>
                <a:cubicBezTo>
                  <a:pt x="122962" y="101600"/>
                  <a:pt x="70497" y="151986"/>
                  <a:pt x="29177" y="211015"/>
                </a:cubicBezTo>
                <a:cubicBezTo>
                  <a:pt x="15004" y="231262"/>
                  <a:pt x="-11745" y="263877"/>
                  <a:pt x="5731" y="281353"/>
                </a:cubicBezTo>
                <a:cubicBezTo>
                  <a:pt x="40682" y="316304"/>
                  <a:pt x="146407" y="328246"/>
                  <a:pt x="146407" y="328246"/>
                </a:cubicBezTo>
                <a:cubicBezTo>
                  <a:pt x="169853" y="320431"/>
                  <a:pt x="196635" y="319165"/>
                  <a:pt x="216746" y="304800"/>
                </a:cubicBezTo>
                <a:cubicBezTo>
                  <a:pt x="252722" y="279103"/>
                  <a:pt x="273745" y="235539"/>
                  <a:pt x="310531" y="211015"/>
                </a:cubicBezTo>
                <a:lnTo>
                  <a:pt x="380869" y="164123"/>
                </a:lnTo>
                <a:cubicBezTo>
                  <a:pt x="373054" y="140677"/>
                  <a:pt x="371132" y="114348"/>
                  <a:pt x="357423" y="93784"/>
                </a:cubicBezTo>
                <a:cubicBezTo>
                  <a:pt x="329230" y="51495"/>
                  <a:pt x="274101" y="0"/>
                  <a:pt x="216746" y="0"/>
                </a:cubicBezTo>
                <a:cubicBezTo>
                  <a:pt x="199270" y="0"/>
                  <a:pt x="177669" y="39077"/>
                  <a:pt x="169854" y="46892"/>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 name="TextBox 29">
            <a:extLst>
              <a:ext uri="{FF2B5EF4-FFF2-40B4-BE49-F238E27FC236}">
                <a16:creationId xmlns:a16="http://schemas.microsoft.com/office/drawing/2014/main" id="{FF62088B-0313-E08C-84AF-431BE4310A90}"/>
              </a:ext>
            </a:extLst>
          </p:cNvPr>
          <p:cNvSpPr txBox="1"/>
          <p:nvPr/>
        </p:nvSpPr>
        <p:spPr>
          <a:xfrm>
            <a:off x="8126677" y="2276494"/>
            <a:ext cx="3177919" cy="830997"/>
          </a:xfrm>
          <a:prstGeom prst="rect">
            <a:avLst/>
          </a:prstGeom>
          <a:noFill/>
        </p:spPr>
        <p:txBody>
          <a:bodyPr wrap="square">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Selected region of SST as potential predictor</a:t>
            </a:r>
            <a:endParaRPr lang="en-JP" sz="2400"/>
          </a:p>
        </p:txBody>
      </p:sp>
      <p:sp>
        <p:nvSpPr>
          <p:cNvPr id="12" name="TextBox 11">
            <a:extLst>
              <a:ext uri="{FF2B5EF4-FFF2-40B4-BE49-F238E27FC236}">
                <a16:creationId xmlns:a16="http://schemas.microsoft.com/office/drawing/2014/main" id="{25AE1CA3-5E33-9588-287A-01DC3B2F31BD}"/>
              </a:ext>
            </a:extLst>
          </p:cNvPr>
          <p:cNvSpPr txBox="1"/>
          <p:nvPr/>
        </p:nvSpPr>
        <p:spPr>
          <a:xfrm>
            <a:off x="825009" y="4695270"/>
            <a:ext cx="6093500" cy="1477328"/>
          </a:xfrm>
          <a:prstGeom prst="rect">
            <a:avLst/>
          </a:prstGeom>
          <a:noFill/>
        </p:spPr>
        <p:txBody>
          <a:bodyPr wrap="square">
            <a:spAutoFit/>
          </a:bodyPr>
          <a:lstStyle/>
          <a:p>
            <a:r>
              <a:rPr lang="en-JP">
                <a:latin typeface="CMU SANS SERIF" panose="02000603000000000000" pitchFamily="2" charset="0"/>
                <a:ea typeface="CMU SANS SERIF" panose="02000603000000000000" pitchFamily="2" charset="0"/>
                <a:cs typeface="CMU SANS SERIF" panose="02000603000000000000" pitchFamily="2" charset="0"/>
              </a:rPr>
              <a:t>Oettli, P., M. Nonaka, I. Richter, H. Koshiba, Y. Tokiya, I. Hoshino, and S. K. Behera, 2022: Combining Dynamical and Statistical Modeling to Improve the Prediction of Surface Air Temperatures 2 Months in Advance: A Hybrid Approach. Front. Clim., 4, </a:t>
            </a:r>
            <a:r>
              <a:rPr lang="en-JP">
                <a:latin typeface="CMU SANS SERIF" panose="02000603000000000000" pitchFamily="2" charset="0"/>
                <a:ea typeface="CMU SANS SERIF" panose="02000603000000000000" pitchFamily="2" charset="0"/>
                <a:cs typeface="CMU SANS SERIF" panose="02000603000000000000" pitchFamily="2" charset="0"/>
                <a:hlinkClick r:id="rId3"/>
              </a:rPr>
              <a:t>https://doi.org/10.3389/fclim.2022.862707</a:t>
            </a:r>
            <a:r>
              <a:rPr lang="en-JP">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20473073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C52325A-9B7F-6392-4800-87FDBC08BD3B}"/>
              </a:ext>
            </a:extLst>
          </p:cNvPr>
          <p:cNvPicPr>
            <a:picLocks noChangeAspect="1"/>
          </p:cNvPicPr>
          <p:nvPr/>
        </p:nvPicPr>
        <p:blipFill>
          <a:blip r:embed="rId2"/>
          <a:stretch>
            <a:fillRect/>
          </a:stretch>
        </p:blipFill>
        <p:spPr>
          <a:xfrm>
            <a:off x="3678338" y="0"/>
            <a:ext cx="4835324" cy="6858000"/>
          </a:xfrm>
          <a:prstGeom prst="rect">
            <a:avLst/>
          </a:prstGeom>
        </p:spPr>
      </p:pic>
    </p:spTree>
    <p:extLst>
      <p:ext uri="{BB962C8B-B14F-4D97-AF65-F5344CB8AC3E}">
        <p14:creationId xmlns:p14="http://schemas.microsoft.com/office/powerpoint/2010/main" val="24462608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94E443-FA22-2EB3-D243-5DC6E4B1CB5C}"/>
              </a:ext>
            </a:extLst>
          </p:cNvPr>
          <p:cNvSpPr/>
          <p:nvPr/>
        </p:nvSpPr>
        <p:spPr>
          <a:xfrm>
            <a:off x="1338458" y="115849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3" name="Group 2">
            <a:extLst>
              <a:ext uri="{FF2B5EF4-FFF2-40B4-BE49-F238E27FC236}">
                <a16:creationId xmlns:a16="http://schemas.microsoft.com/office/drawing/2014/main" id="{6C30C86A-9593-BF61-9E24-C9B08C3ECAD3}"/>
              </a:ext>
            </a:extLst>
          </p:cNvPr>
          <p:cNvGrpSpPr/>
          <p:nvPr/>
        </p:nvGrpSpPr>
        <p:grpSpPr>
          <a:xfrm>
            <a:off x="4591452" y="1283526"/>
            <a:ext cx="1797926" cy="360000"/>
            <a:chOff x="6801394" y="1499952"/>
            <a:chExt cx="1797926" cy="360000"/>
          </a:xfrm>
        </p:grpSpPr>
        <p:sp>
          <p:nvSpPr>
            <p:cNvPr id="122" name="Rectangle 121">
              <a:extLst>
                <a:ext uri="{FF2B5EF4-FFF2-40B4-BE49-F238E27FC236}">
                  <a16:creationId xmlns:a16="http://schemas.microsoft.com/office/drawing/2014/main" id="{08F7C8C1-170F-7CB7-520B-835E982B6F41}"/>
                </a:ext>
              </a:extLst>
            </p:cNvPr>
            <p:cNvSpPr/>
            <p:nvPr/>
          </p:nvSpPr>
          <p:spPr>
            <a:xfrm>
              <a:off x="6801394"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3" name="Rectangle 122">
              <a:extLst>
                <a:ext uri="{FF2B5EF4-FFF2-40B4-BE49-F238E27FC236}">
                  <a16:creationId xmlns:a16="http://schemas.microsoft.com/office/drawing/2014/main" id="{A7EDA9EA-646D-F22D-30BE-523FEE42DF44}"/>
                </a:ext>
              </a:extLst>
            </p:cNvPr>
            <p:cNvSpPr/>
            <p:nvPr/>
          </p:nvSpPr>
          <p:spPr>
            <a:xfrm>
              <a:off x="7161394"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4" name="Rectangle 123">
              <a:extLst>
                <a:ext uri="{FF2B5EF4-FFF2-40B4-BE49-F238E27FC236}">
                  <a16:creationId xmlns:a16="http://schemas.microsoft.com/office/drawing/2014/main" id="{FA04AFD1-1BD0-E5A7-BF4A-4E46163D16CB}"/>
                </a:ext>
              </a:extLst>
            </p:cNvPr>
            <p:cNvSpPr/>
            <p:nvPr/>
          </p:nvSpPr>
          <p:spPr>
            <a:xfrm>
              <a:off x="7521394"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5" name="Rectangle 124">
              <a:extLst>
                <a:ext uri="{FF2B5EF4-FFF2-40B4-BE49-F238E27FC236}">
                  <a16:creationId xmlns:a16="http://schemas.microsoft.com/office/drawing/2014/main" id="{B14F2AEE-69C6-9917-E475-5932043F888A}"/>
                </a:ext>
              </a:extLst>
            </p:cNvPr>
            <p:cNvSpPr/>
            <p:nvPr/>
          </p:nvSpPr>
          <p:spPr>
            <a:xfrm>
              <a:off x="7881394"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6" name="Rectangle 125">
              <a:extLst>
                <a:ext uri="{FF2B5EF4-FFF2-40B4-BE49-F238E27FC236}">
                  <a16:creationId xmlns:a16="http://schemas.microsoft.com/office/drawing/2014/main" id="{2DD0BDD6-2678-54E3-2C8B-E1CDFEA51ABA}"/>
                </a:ext>
              </a:extLst>
            </p:cNvPr>
            <p:cNvSpPr/>
            <p:nvPr/>
          </p:nvSpPr>
          <p:spPr>
            <a:xfrm>
              <a:off x="8239320"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4" name="Group 3">
            <a:extLst>
              <a:ext uri="{FF2B5EF4-FFF2-40B4-BE49-F238E27FC236}">
                <a16:creationId xmlns:a16="http://schemas.microsoft.com/office/drawing/2014/main" id="{3E3DE849-8820-313C-81D9-7ECDDE1AEDDD}"/>
              </a:ext>
            </a:extLst>
          </p:cNvPr>
          <p:cNvGrpSpPr/>
          <p:nvPr/>
        </p:nvGrpSpPr>
        <p:grpSpPr>
          <a:xfrm>
            <a:off x="9375451" y="923526"/>
            <a:ext cx="1797926" cy="1440000"/>
            <a:chOff x="1333729" y="4632288"/>
            <a:chExt cx="1797926" cy="1440000"/>
          </a:xfrm>
        </p:grpSpPr>
        <p:sp>
          <p:nvSpPr>
            <p:cNvPr id="135" name="Rectangle 134">
              <a:extLst>
                <a:ext uri="{FF2B5EF4-FFF2-40B4-BE49-F238E27FC236}">
                  <a16:creationId xmlns:a16="http://schemas.microsoft.com/office/drawing/2014/main" id="{CBC62757-FD8B-FD62-E74D-47C32DF172DF}"/>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6" name="Rectangle 135">
              <a:extLst>
                <a:ext uri="{FF2B5EF4-FFF2-40B4-BE49-F238E27FC236}">
                  <a16:creationId xmlns:a16="http://schemas.microsoft.com/office/drawing/2014/main" id="{0F46F9CF-CC83-65F2-DD7E-4DE07E2C65C2}"/>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7" name="Rectangle 136">
              <a:extLst>
                <a:ext uri="{FF2B5EF4-FFF2-40B4-BE49-F238E27FC236}">
                  <a16:creationId xmlns:a16="http://schemas.microsoft.com/office/drawing/2014/main" id="{099C2107-C744-381D-CF21-4D83D7A9F519}"/>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8" name="Rectangle 137">
              <a:extLst>
                <a:ext uri="{FF2B5EF4-FFF2-40B4-BE49-F238E27FC236}">
                  <a16:creationId xmlns:a16="http://schemas.microsoft.com/office/drawing/2014/main" id="{44C7B5AB-FB25-1289-F80B-32AF3B7771B6}"/>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9" name="Rectangle 138">
              <a:extLst>
                <a:ext uri="{FF2B5EF4-FFF2-40B4-BE49-F238E27FC236}">
                  <a16:creationId xmlns:a16="http://schemas.microsoft.com/office/drawing/2014/main" id="{BF33AA88-1666-BE83-2E18-4A5C1E6F22A6}"/>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1" name="Rectangle 140">
              <a:extLst>
                <a:ext uri="{FF2B5EF4-FFF2-40B4-BE49-F238E27FC236}">
                  <a16:creationId xmlns:a16="http://schemas.microsoft.com/office/drawing/2014/main" id="{20A12F9C-559A-BD14-7355-55AC4E5F5AFD}"/>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2" name="Rectangle 141">
              <a:extLst>
                <a:ext uri="{FF2B5EF4-FFF2-40B4-BE49-F238E27FC236}">
                  <a16:creationId xmlns:a16="http://schemas.microsoft.com/office/drawing/2014/main" id="{4A91BB34-22CF-C6E8-A32B-F2795080A860}"/>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3" name="Rectangle 142">
              <a:extLst>
                <a:ext uri="{FF2B5EF4-FFF2-40B4-BE49-F238E27FC236}">
                  <a16:creationId xmlns:a16="http://schemas.microsoft.com/office/drawing/2014/main" id="{6C40E5C2-C13F-98BB-4EF0-CD60FA0AACAE}"/>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4" name="Rectangle 143">
              <a:extLst>
                <a:ext uri="{FF2B5EF4-FFF2-40B4-BE49-F238E27FC236}">
                  <a16:creationId xmlns:a16="http://schemas.microsoft.com/office/drawing/2014/main" id="{5A2039E3-F347-810A-328C-F7D66A1B28B8}"/>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5" name="Rectangle 144">
              <a:extLst>
                <a:ext uri="{FF2B5EF4-FFF2-40B4-BE49-F238E27FC236}">
                  <a16:creationId xmlns:a16="http://schemas.microsoft.com/office/drawing/2014/main" id="{BFC7138E-7F09-5F69-9996-AC43824ECDC0}"/>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7" name="Rectangle 146">
              <a:extLst>
                <a:ext uri="{FF2B5EF4-FFF2-40B4-BE49-F238E27FC236}">
                  <a16:creationId xmlns:a16="http://schemas.microsoft.com/office/drawing/2014/main" id="{694A7DA5-38B5-7463-4B9E-DB36E00A7BEE}"/>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8" name="Rectangle 147">
              <a:extLst>
                <a:ext uri="{FF2B5EF4-FFF2-40B4-BE49-F238E27FC236}">
                  <a16:creationId xmlns:a16="http://schemas.microsoft.com/office/drawing/2014/main" id="{A6E3419B-4482-F1EE-DEC4-C4B324B37A6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9" name="Rectangle 148">
              <a:extLst>
                <a:ext uri="{FF2B5EF4-FFF2-40B4-BE49-F238E27FC236}">
                  <a16:creationId xmlns:a16="http://schemas.microsoft.com/office/drawing/2014/main" id="{820DD09D-02C9-F3C6-F436-1824406F4888}"/>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0" name="Rectangle 149">
              <a:extLst>
                <a:ext uri="{FF2B5EF4-FFF2-40B4-BE49-F238E27FC236}">
                  <a16:creationId xmlns:a16="http://schemas.microsoft.com/office/drawing/2014/main" id="{098FAC7F-DC96-DD60-3C74-1F7BB1DF6DCB}"/>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1" name="Rectangle 150">
              <a:extLst>
                <a:ext uri="{FF2B5EF4-FFF2-40B4-BE49-F238E27FC236}">
                  <a16:creationId xmlns:a16="http://schemas.microsoft.com/office/drawing/2014/main" id="{F4703CC8-CBEF-8CA9-1772-42ED56D317AF}"/>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3" name="Rectangle 152">
              <a:extLst>
                <a:ext uri="{FF2B5EF4-FFF2-40B4-BE49-F238E27FC236}">
                  <a16:creationId xmlns:a16="http://schemas.microsoft.com/office/drawing/2014/main" id="{6304917F-2EAE-B78F-A731-A8915E29544F}"/>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4" name="Rectangle 153">
              <a:extLst>
                <a:ext uri="{FF2B5EF4-FFF2-40B4-BE49-F238E27FC236}">
                  <a16:creationId xmlns:a16="http://schemas.microsoft.com/office/drawing/2014/main" id="{6D35B8D6-F64E-D1F2-88C1-B765F5066C15}"/>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5" name="Rectangle 154">
              <a:extLst>
                <a:ext uri="{FF2B5EF4-FFF2-40B4-BE49-F238E27FC236}">
                  <a16:creationId xmlns:a16="http://schemas.microsoft.com/office/drawing/2014/main" id="{9BBAB995-8F1F-3439-E352-4D05B253729C}"/>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6" name="Rectangle 155">
              <a:extLst>
                <a:ext uri="{FF2B5EF4-FFF2-40B4-BE49-F238E27FC236}">
                  <a16:creationId xmlns:a16="http://schemas.microsoft.com/office/drawing/2014/main" id="{F1C01B20-4DE3-4399-54A6-4CB3352FF2C6}"/>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7" name="Rectangle 156">
              <a:extLst>
                <a:ext uri="{FF2B5EF4-FFF2-40B4-BE49-F238E27FC236}">
                  <a16:creationId xmlns:a16="http://schemas.microsoft.com/office/drawing/2014/main" id="{2B2A394B-7641-A57A-0F91-05A09F2323FD}"/>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6" name="Group 5">
            <a:extLst>
              <a:ext uri="{FF2B5EF4-FFF2-40B4-BE49-F238E27FC236}">
                <a16:creationId xmlns:a16="http://schemas.microsoft.com/office/drawing/2014/main" id="{DDF7D23C-2B27-24B7-0287-9BCAA3927712}"/>
              </a:ext>
            </a:extLst>
          </p:cNvPr>
          <p:cNvGrpSpPr/>
          <p:nvPr/>
        </p:nvGrpSpPr>
        <p:grpSpPr>
          <a:xfrm>
            <a:off x="1232683" y="4241848"/>
            <a:ext cx="2336889" cy="1980000"/>
            <a:chOff x="6262431" y="4055979"/>
            <a:chExt cx="2336889" cy="1980000"/>
          </a:xfrm>
        </p:grpSpPr>
        <p:grpSp>
          <p:nvGrpSpPr>
            <p:cNvPr id="286" name="Group 285">
              <a:extLst>
                <a:ext uri="{FF2B5EF4-FFF2-40B4-BE49-F238E27FC236}">
                  <a16:creationId xmlns:a16="http://schemas.microsoft.com/office/drawing/2014/main" id="{B82130FD-2ED1-00C0-11D2-450C274E988E}"/>
                </a:ext>
              </a:extLst>
            </p:cNvPr>
            <p:cNvGrpSpPr/>
            <p:nvPr/>
          </p:nvGrpSpPr>
          <p:grpSpPr>
            <a:xfrm>
              <a:off x="6801394" y="4055979"/>
              <a:ext cx="1797926" cy="1440000"/>
              <a:chOff x="1333729" y="4632288"/>
              <a:chExt cx="1797926" cy="1440000"/>
            </a:xfrm>
          </p:grpSpPr>
          <p:sp>
            <p:nvSpPr>
              <p:cNvPr id="287" name="Rectangle 286">
                <a:extLst>
                  <a:ext uri="{FF2B5EF4-FFF2-40B4-BE49-F238E27FC236}">
                    <a16:creationId xmlns:a16="http://schemas.microsoft.com/office/drawing/2014/main" id="{BC407958-D6BD-302A-30D2-79FCB4540AE2}"/>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8" name="Rectangle 287">
                <a:extLst>
                  <a:ext uri="{FF2B5EF4-FFF2-40B4-BE49-F238E27FC236}">
                    <a16:creationId xmlns:a16="http://schemas.microsoft.com/office/drawing/2014/main" id="{EF86E3C8-8A09-DB0F-485B-E72C81D68F4C}"/>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9" name="Rectangle 288">
                <a:extLst>
                  <a:ext uri="{FF2B5EF4-FFF2-40B4-BE49-F238E27FC236}">
                    <a16:creationId xmlns:a16="http://schemas.microsoft.com/office/drawing/2014/main" id="{E3EFF19D-46A2-2CA9-02D9-D2C96C43DB49}"/>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0" name="Rectangle 289">
                <a:extLst>
                  <a:ext uri="{FF2B5EF4-FFF2-40B4-BE49-F238E27FC236}">
                    <a16:creationId xmlns:a16="http://schemas.microsoft.com/office/drawing/2014/main" id="{B9A265B3-AF16-0026-AEFE-81C66590EF3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1" name="Rectangle 290">
                <a:extLst>
                  <a:ext uri="{FF2B5EF4-FFF2-40B4-BE49-F238E27FC236}">
                    <a16:creationId xmlns:a16="http://schemas.microsoft.com/office/drawing/2014/main" id="{52C75832-6032-D241-A264-7F6C53A70BF9}"/>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2" name="Rectangle 291">
                <a:extLst>
                  <a:ext uri="{FF2B5EF4-FFF2-40B4-BE49-F238E27FC236}">
                    <a16:creationId xmlns:a16="http://schemas.microsoft.com/office/drawing/2014/main" id="{830C2BD4-B696-44DE-00BC-F9EC71138A81}"/>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3" name="Rectangle 292">
                <a:extLst>
                  <a:ext uri="{FF2B5EF4-FFF2-40B4-BE49-F238E27FC236}">
                    <a16:creationId xmlns:a16="http://schemas.microsoft.com/office/drawing/2014/main" id="{FD19014E-4F0D-4307-8A9D-A7FB2336B027}"/>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4" name="Rectangle 293">
                <a:extLst>
                  <a:ext uri="{FF2B5EF4-FFF2-40B4-BE49-F238E27FC236}">
                    <a16:creationId xmlns:a16="http://schemas.microsoft.com/office/drawing/2014/main" id="{58496CD5-CB5D-1953-32A6-423F62802F5C}"/>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5" name="Rectangle 294">
                <a:extLst>
                  <a:ext uri="{FF2B5EF4-FFF2-40B4-BE49-F238E27FC236}">
                    <a16:creationId xmlns:a16="http://schemas.microsoft.com/office/drawing/2014/main" id="{D8C1AF61-AAD8-6758-A38F-F9430542A6BE}"/>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6" name="Rectangle 295">
                <a:extLst>
                  <a:ext uri="{FF2B5EF4-FFF2-40B4-BE49-F238E27FC236}">
                    <a16:creationId xmlns:a16="http://schemas.microsoft.com/office/drawing/2014/main" id="{37BFD247-2DF9-EC11-623E-F02DDB90D90C}"/>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7" name="Rectangle 296">
                <a:extLst>
                  <a:ext uri="{FF2B5EF4-FFF2-40B4-BE49-F238E27FC236}">
                    <a16:creationId xmlns:a16="http://schemas.microsoft.com/office/drawing/2014/main" id="{C3FAF501-CA1C-5365-7AAA-44768FFBA5DD}"/>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8" name="Rectangle 297">
                <a:extLst>
                  <a:ext uri="{FF2B5EF4-FFF2-40B4-BE49-F238E27FC236}">
                    <a16:creationId xmlns:a16="http://schemas.microsoft.com/office/drawing/2014/main" id="{4EA92DA2-96A2-EC4C-8054-B54911110506}"/>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9" name="Rectangle 298">
                <a:extLst>
                  <a:ext uri="{FF2B5EF4-FFF2-40B4-BE49-F238E27FC236}">
                    <a16:creationId xmlns:a16="http://schemas.microsoft.com/office/drawing/2014/main" id="{98F1191A-9AA8-DBFD-F0DC-40491CF6D1D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0" name="Rectangle 299">
                <a:extLst>
                  <a:ext uri="{FF2B5EF4-FFF2-40B4-BE49-F238E27FC236}">
                    <a16:creationId xmlns:a16="http://schemas.microsoft.com/office/drawing/2014/main" id="{3BC76E88-956E-E877-70D2-C262C1B04C03}"/>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1" name="Rectangle 300">
                <a:extLst>
                  <a:ext uri="{FF2B5EF4-FFF2-40B4-BE49-F238E27FC236}">
                    <a16:creationId xmlns:a16="http://schemas.microsoft.com/office/drawing/2014/main" id="{272CCD54-F51A-F1A3-CB64-7B20B6866F0B}"/>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2" name="Rectangle 301">
                <a:extLst>
                  <a:ext uri="{FF2B5EF4-FFF2-40B4-BE49-F238E27FC236}">
                    <a16:creationId xmlns:a16="http://schemas.microsoft.com/office/drawing/2014/main" id="{EBC9FB70-F8D0-74BF-42ED-5E0A26527C44}"/>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3" name="Rectangle 302">
                <a:extLst>
                  <a:ext uri="{FF2B5EF4-FFF2-40B4-BE49-F238E27FC236}">
                    <a16:creationId xmlns:a16="http://schemas.microsoft.com/office/drawing/2014/main" id="{91CD1903-CD2C-92F0-639A-907BF5BA5623}"/>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4" name="Rectangle 303">
                <a:extLst>
                  <a:ext uri="{FF2B5EF4-FFF2-40B4-BE49-F238E27FC236}">
                    <a16:creationId xmlns:a16="http://schemas.microsoft.com/office/drawing/2014/main" id="{04F4E78C-F3D2-E601-C1D6-FF60ABB8FF26}"/>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5" name="Rectangle 304">
                <a:extLst>
                  <a:ext uri="{FF2B5EF4-FFF2-40B4-BE49-F238E27FC236}">
                    <a16:creationId xmlns:a16="http://schemas.microsoft.com/office/drawing/2014/main" id="{F8B26304-CE67-5134-57AF-4A7004853B98}"/>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6" name="Rectangle 305">
                <a:extLst>
                  <a:ext uri="{FF2B5EF4-FFF2-40B4-BE49-F238E27FC236}">
                    <a16:creationId xmlns:a16="http://schemas.microsoft.com/office/drawing/2014/main" id="{67C324BF-D1A0-9AE6-F643-5A585E542E2E}"/>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07" name="Group 306">
              <a:extLst>
                <a:ext uri="{FF2B5EF4-FFF2-40B4-BE49-F238E27FC236}">
                  <a16:creationId xmlns:a16="http://schemas.microsoft.com/office/drawing/2014/main" id="{F1226940-0B5C-5F89-FA59-F22340E1E344}"/>
                </a:ext>
              </a:extLst>
            </p:cNvPr>
            <p:cNvGrpSpPr/>
            <p:nvPr/>
          </p:nvGrpSpPr>
          <p:grpSpPr>
            <a:xfrm>
              <a:off x="6621394" y="4235979"/>
              <a:ext cx="1797926" cy="1440000"/>
              <a:chOff x="1333729" y="4632288"/>
              <a:chExt cx="1797926" cy="1440000"/>
            </a:xfrm>
          </p:grpSpPr>
          <p:sp>
            <p:nvSpPr>
              <p:cNvPr id="308" name="Rectangle 307">
                <a:extLst>
                  <a:ext uri="{FF2B5EF4-FFF2-40B4-BE49-F238E27FC236}">
                    <a16:creationId xmlns:a16="http://schemas.microsoft.com/office/drawing/2014/main" id="{ECF66555-8110-5A0E-3AE5-E656074858A7}"/>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9" name="Rectangle 308">
                <a:extLst>
                  <a:ext uri="{FF2B5EF4-FFF2-40B4-BE49-F238E27FC236}">
                    <a16:creationId xmlns:a16="http://schemas.microsoft.com/office/drawing/2014/main" id="{5C66D08D-A5CE-FB4A-B086-49DD8F6340D7}"/>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0" name="Rectangle 309">
                <a:extLst>
                  <a:ext uri="{FF2B5EF4-FFF2-40B4-BE49-F238E27FC236}">
                    <a16:creationId xmlns:a16="http://schemas.microsoft.com/office/drawing/2014/main" id="{29F1C03D-8291-72AF-D080-1E0430D7BE88}"/>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1" name="Rectangle 310">
                <a:extLst>
                  <a:ext uri="{FF2B5EF4-FFF2-40B4-BE49-F238E27FC236}">
                    <a16:creationId xmlns:a16="http://schemas.microsoft.com/office/drawing/2014/main" id="{C22543B8-F88F-EBD4-3FBB-B6CB7B23DE85}"/>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2" name="Rectangle 311">
                <a:extLst>
                  <a:ext uri="{FF2B5EF4-FFF2-40B4-BE49-F238E27FC236}">
                    <a16:creationId xmlns:a16="http://schemas.microsoft.com/office/drawing/2014/main" id="{3BEEF53C-8FEC-7DEA-FF93-3AEB7CC4FCF9}"/>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3" name="Rectangle 312">
                <a:extLst>
                  <a:ext uri="{FF2B5EF4-FFF2-40B4-BE49-F238E27FC236}">
                    <a16:creationId xmlns:a16="http://schemas.microsoft.com/office/drawing/2014/main" id="{84697D95-7021-6A96-A499-DD3D92B7D6D5}"/>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4" name="Rectangle 313">
                <a:extLst>
                  <a:ext uri="{FF2B5EF4-FFF2-40B4-BE49-F238E27FC236}">
                    <a16:creationId xmlns:a16="http://schemas.microsoft.com/office/drawing/2014/main" id="{D16B6BDF-17E9-5075-F31E-C02C997D3390}"/>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5" name="Rectangle 314">
                <a:extLst>
                  <a:ext uri="{FF2B5EF4-FFF2-40B4-BE49-F238E27FC236}">
                    <a16:creationId xmlns:a16="http://schemas.microsoft.com/office/drawing/2014/main" id="{8E07F407-C4F8-E82A-17A4-B63B271D5936}"/>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6" name="Rectangle 315">
                <a:extLst>
                  <a:ext uri="{FF2B5EF4-FFF2-40B4-BE49-F238E27FC236}">
                    <a16:creationId xmlns:a16="http://schemas.microsoft.com/office/drawing/2014/main" id="{0C436129-DB50-8E36-7198-B6CFC7FB7807}"/>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7" name="Rectangle 316">
                <a:extLst>
                  <a:ext uri="{FF2B5EF4-FFF2-40B4-BE49-F238E27FC236}">
                    <a16:creationId xmlns:a16="http://schemas.microsoft.com/office/drawing/2014/main" id="{CCA4059F-88E7-BEDB-B93D-AB21E2E9FCCE}"/>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8" name="Rectangle 317">
                <a:extLst>
                  <a:ext uri="{FF2B5EF4-FFF2-40B4-BE49-F238E27FC236}">
                    <a16:creationId xmlns:a16="http://schemas.microsoft.com/office/drawing/2014/main" id="{AF4144DD-A05F-1142-EFDD-547E8CB19461}"/>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9" name="Rectangle 318">
                <a:extLst>
                  <a:ext uri="{FF2B5EF4-FFF2-40B4-BE49-F238E27FC236}">
                    <a16:creationId xmlns:a16="http://schemas.microsoft.com/office/drawing/2014/main" id="{93DF4601-C1C4-D652-4F5E-CF740E49EAE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0" name="Rectangle 319">
                <a:extLst>
                  <a:ext uri="{FF2B5EF4-FFF2-40B4-BE49-F238E27FC236}">
                    <a16:creationId xmlns:a16="http://schemas.microsoft.com/office/drawing/2014/main" id="{77429FD8-F9FD-019E-D222-B06AA59EEA2F}"/>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1" name="Rectangle 320">
                <a:extLst>
                  <a:ext uri="{FF2B5EF4-FFF2-40B4-BE49-F238E27FC236}">
                    <a16:creationId xmlns:a16="http://schemas.microsoft.com/office/drawing/2014/main" id="{31ACD2FD-F368-E89F-E582-311585841DDD}"/>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2" name="Rectangle 321">
                <a:extLst>
                  <a:ext uri="{FF2B5EF4-FFF2-40B4-BE49-F238E27FC236}">
                    <a16:creationId xmlns:a16="http://schemas.microsoft.com/office/drawing/2014/main" id="{17F67FFB-05DB-7DFE-AF52-4D5390CC878E}"/>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3" name="Rectangle 322">
                <a:extLst>
                  <a:ext uri="{FF2B5EF4-FFF2-40B4-BE49-F238E27FC236}">
                    <a16:creationId xmlns:a16="http://schemas.microsoft.com/office/drawing/2014/main" id="{BC27A762-1993-8DBD-6EE5-1E76C3A47615}"/>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4" name="Rectangle 323">
                <a:extLst>
                  <a:ext uri="{FF2B5EF4-FFF2-40B4-BE49-F238E27FC236}">
                    <a16:creationId xmlns:a16="http://schemas.microsoft.com/office/drawing/2014/main" id="{56B587F9-4F65-0816-FB35-B8E65A3049A9}"/>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5" name="Rectangle 324">
                <a:extLst>
                  <a:ext uri="{FF2B5EF4-FFF2-40B4-BE49-F238E27FC236}">
                    <a16:creationId xmlns:a16="http://schemas.microsoft.com/office/drawing/2014/main" id="{45DA3B34-0EA1-D668-6E02-7648EC4F4498}"/>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6" name="Rectangle 325">
                <a:extLst>
                  <a:ext uri="{FF2B5EF4-FFF2-40B4-BE49-F238E27FC236}">
                    <a16:creationId xmlns:a16="http://schemas.microsoft.com/office/drawing/2014/main" id="{FBD89753-1B4B-FF06-D08D-2708E891F36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7" name="Rectangle 326">
                <a:extLst>
                  <a:ext uri="{FF2B5EF4-FFF2-40B4-BE49-F238E27FC236}">
                    <a16:creationId xmlns:a16="http://schemas.microsoft.com/office/drawing/2014/main" id="{008EFF6D-D823-EB2D-423A-519ECAA4326F}"/>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28" name="Group 327">
              <a:extLst>
                <a:ext uri="{FF2B5EF4-FFF2-40B4-BE49-F238E27FC236}">
                  <a16:creationId xmlns:a16="http://schemas.microsoft.com/office/drawing/2014/main" id="{3F6FEB24-5FA6-D28A-7AF0-DA03820F5EB5}"/>
                </a:ext>
              </a:extLst>
            </p:cNvPr>
            <p:cNvGrpSpPr/>
            <p:nvPr/>
          </p:nvGrpSpPr>
          <p:grpSpPr>
            <a:xfrm>
              <a:off x="6441394" y="4415979"/>
              <a:ext cx="1797926" cy="1440000"/>
              <a:chOff x="1333729" y="4632288"/>
              <a:chExt cx="1797926" cy="1440000"/>
            </a:xfrm>
          </p:grpSpPr>
          <p:sp>
            <p:nvSpPr>
              <p:cNvPr id="329" name="Rectangle 328">
                <a:extLst>
                  <a:ext uri="{FF2B5EF4-FFF2-40B4-BE49-F238E27FC236}">
                    <a16:creationId xmlns:a16="http://schemas.microsoft.com/office/drawing/2014/main" id="{F614F43A-74DB-0B51-FEF2-6C849C7C0009}"/>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0" name="Rectangle 329">
                <a:extLst>
                  <a:ext uri="{FF2B5EF4-FFF2-40B4-BE49-F238E27FC236}">
                    <a16:creationId xmlns:a16="http://schemas.microsoft.com/office/drawing/2014/main" id="{71E76213-3883-91EB-55B5-CA4389BDD634}"/>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1" name="Rectangle 330">
                <a:extLst>
                  <a:ext uri="{FF2B5EF4-FFF2-40B4-BE49-F238E27FC236}">
                    <a16:creationId xmlns:a16="http://schemas.microsoft.com/office/drawing/2014/main" id="{2C861166-4580-F457-1C68-66FD2ECCE738}"/>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2" name="Rectangle 331">
                <a:extLst>
                  <a:ext uri="{FF2B5EF4-FFF2-40B4-BE49-F238E27FC236}">
                    <a16:creationId xmlns:a16="http://schemas.microsoft.com/office/drawing/2014/main" id="{DCEA6848-A930-6E4C-95A4-9F7965D669F0}"/>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3" name="Rectangle 332">
                <a:extLst>
                  <a:ext uri="{FF2B5EF4-FFF2-40B4-BE49-F238E27FC236}">
                    <a16:creationId xmlns:a16="http://schemas.microsoft.com/office/drawing/2014/main" id="{32075BD3-CFE8-E5AD-62FB-950A980197AD}"/>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4" name="Rectangle 333">
                <a:extLst>
                  <a:ext uri="{FF2B5EF4-FFF2-40B4-BE49-F238E27FC236}">
                    <a16:creationId xmlns:a16="http://schemas.microsoft.com/office/drawing/2014/main" id="{1C401E9E-953A-FC25-3F4B-25120C25DD7E}"/>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5" name="Rectangle 334">
                <a:extLst>
                  <a:ext uri="{FF2B5EF4-FFF2-40B4-BE49-F238E27FC236}">
                    <a16:creationId xmlns:a16="http://schemas.microsoft.com/office/drawing/2014/main" id="{BA123F36-D4F8-21A6-D896-EB8F30B30F0A}"/>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6" name="Rectangle 335">
                <a:extLst>
                  <a:ext uri="{FF2B5EF4-FFF2-40B4-BE49-F238E27FC236}">
                    <a16:creationId xmlns:a16="http://schemas.microsoft.com/office/drawing/2014/main" id="{D1A253F9-9FF8-0B57-DF88-65FB53CCF58D}"/>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7" name="Rectangle 336">
                <a:extLst>
                  <a:ext uri="{FF2B5EF4-FFF2-40B4-BE49-F238E27FC236}">
                    <a16:creationId xmlns:a16="http://schemas.microsoft.com/office/drawing/2014/main" id="{388BDD2B-C3BD-0898-4A24-E002470489DC}"/>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8" name="Rectangle 337">
                <a:extLst>
                  <a:ext uri="{FF2B5EF4-FFF2-40B4-BE49-F238E27FC236}">
                    <a16:creationId xmlns:a16="http://schemas.microsoft.com/office/drawing/2014/main" id="{1607F89B-7A59-0942-450A-A5DC3B1C92A3}"/>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9" name="Rectangle 338">
                <a:extLst>
                  <a:ext uri="{FF2B5EF4-FFF2-40B4-BE49-F238E27FC236}">
                    <a16:creationId xmlns:a16="http://schemas.microsoft.com/office/drawing/2014/main" id="{E6F34007-FCE7-F3C1-C7DC-D795D8CD3482}"/>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0" name="Rectangle 339">
                <a:extLst>
                  <a:ext uri="{FF2B5EF4-FFF2-40B4-BE49-F238E27FC236}">
                    <a16:creationId xmlns:a16="http://schemas.microsoft.com/office/drawing/2014/main" id="{38E92EDF-074C-1046-8247-4BF426E8F5B1}"/>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1" name="Rectangle 340">
                <a:extLst>
                  <a:ext uri="{FF2B5EF4-FFF2-40B4-BE49-F238E27FC236}">
                    <a16:creationId xmlns:a16="http://schemas.microsoft.com/office/drawing/2014/main" id="{6855B843-95C5-009B-067F-223A95FAA022}"/>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2" name="Rectangle 341">
                <a:extLst>
                  <a:ext uri="{FF2B5EF4-FFF2-40B4-BE49-F238E27FC236}">
                    <a16:creationId xmlns:a16="http://schemas.microsoft.com/office/drawing/2014/main" id="{9617F32E-FFFE-A286-5C88-92B79D769AB4}"/>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3" name="Rectangle 342">
                <a:extLst>
                  <a:ext uri="{FF2B5EF4-FFF2-40B4-BE49-F238E27FC236}">
                    <a16:creationId xmlns:a16="http://schemas.microsoft.com/office/drawing/2014/main" id="{B1BBC5DC-8DE6-89C9-0A28-8C6C12441C9C}"/>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4" name="Rectangle 343">
                <a:extLst>
                  <a:ext uri="{FF2B5EF4-FFF2-40B4-BE49-F238E27FC236}">
                    <a16:creationId xmlns:a16="http://schemas.microsoft.com/office/drawing/2014/main" id="{E63C7E1C-898D-D4B1-A1EE-95648E2E4955}"/>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5" name="Rectangle 344">
                <a:extLst>
                  <a:ext uri="{FF2B5EF4-FFF2-40B4-BE49-F238E27FC236}">
                    <a16:creationId xmlns:a16="http://schemas.microsoft.com/office/drawing/2014/main" id="{E81F552E-C93D-8A4A-0A90-A8DA0A9A03B3}"/>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6" name="Rectangle 345">
                <a:extLst>
                  <a:ext uri="{FF2B5EF4-FFF2-40B4-BE49-F238E27FC236}">
                    <a16:creationId xmlns:a16="http://schemas.microsoft.com/office/drawing/2014/main" id="{FD1D0B8D-2016-ACDA-A2DB-AE75DA5E541E}"/>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7" name="Rectangle 346">
                <a:extLst>
                  <a:ext uri="{FF2B5EF4-FFF2-40B4-BE49-F238E27FC236}">
                    <a16:creationId xmlns:a16="http://schemas.microsoft.com/office/drawing/2014/main" id="{BDB99C6D-9E09-4C1C-05E8-4494616FDD39}"/>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8" name="Rectangle 347">
                <a:extLst>
                  <a:ext uri="{FF2B5EF4-FFF2-40B4-BE49-F238E27FC236}">
                    <a16:creationId xmlns:a16="http://schemas.microsoft.com/office/drawing/2014/main" id="{329CB7DE-9C68-596C-2C37-0AC35A54CDE1}"/>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49" name="Group 348">
              <a:extLst>
                <a:ext uri="{FF2B5EF4-FFF2-40B4-BE49-F238E27FC236}">
                  <a16:creationId xmlns:a16="http://schemas.microsoft.com/office/drawing/2014/main" id="{EF17E6AA-DDCC-EAA0-303B-AE44EA53F146}"/>
                </a:ext>
              </a:extLst>
            </p:cNvPr>
            <p:cNvGrpSpPr/>
            <p:nvPr/>
          </p:nvGrpSpPr>
          <p:grpSpPr>
            <a:xfrm>
              <a:off x="6262431" y="4595979"/>
              <a:ext cx="1797926" cy="1440000"/>
              <a:chOff x="1333729" y="4632288"/>
              <a:chExt cx="1797926" cy="1440000"/>
            </a:xfrm>
          </p:grpSpPr>
          <p:sp>
            <p:nvSpPr>
              <p:cNvPr id="350" name="Rectangle 349">
                <a:extLst>
                  <a:ext uri="{FF2B5EF4-FFF2-40B4-BE49-F238E27FC236}">
                    <a16:creationId xmlns:a16="http://schemas.microsoft.com/office/drawing/2014/main" id="{E6012687-88D1-2C36-7B99-2567C9E1DA9F}"/>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1" name="Rectangle 350">
                <a:extLst>
                  <a:ext uri="{FF2B5EF4-FFF2-40B4-BE49-F238E27FC236}">
                    <a16:creationId xmlns:a16="http://schemas.microsoft.com/office/drawing/2014/main" id="{AD17D6EB-628C-2AD9-767E-F417E0F3432B}"/>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2" name="Rectangle 351">
                <a:extLst>
                  <a:ext uri="{FF2B5EF4-FFF2-40B4-BE49-F238E27FC236}">
                    <a16:creationId xmlns:a16="http://schemas.microsoft.com/office/drawing/2014/main" id="{F709F6ED-F33E-83E8-9E30-9CDEF3041C06}"/>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3" name="Rectangle 352">
                <a:extLst>
                  <a:ext uri="{FF2B5EF4-FFF2-40B4-BE49-F238E27FC236}">
                    <a16:creationId xmlns:a16="http://schemas.microsoft.com/office/drawing/2014/main" id="{13DF5ACD-1C28-5F92-7787-016BEECA839D}"/>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4" name="Rectangle 353">
                <a:extLst>
                  <a:ext uri="{FF2B5EF4-FFF2-40B4-BE49-F238E27FC236}">
                    <a16:creationId xmlns:a16="http://schemas.microsoft.com/office/drawing/2014/main" id="{AFDB5D1F-DF98-7AA7-ADA7-B2AE1557E4DA}"/>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5" name="Rectangle 354">
                <a:extLst>
                  <a:ext uri="{FF2B5EF4-FFF2-40B4-BE49-F238E27FC236}">
                    <a16:creationId xmlns:a16="http://schemas.microsoft.com/office/drawing/2014/main" id="{63249772-81CC-DAEB-C846-8659B44AE613}"/>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6" name="Rectangle 355">
                <a:extLst>
                  <a:ext uri="{FF2B5EF4-FFF2-40B4-BE49-F238E27FC236}">
                    <a16:creationId xmlns:a16="http://schemas.microsoft.com/office/drawing/2014/main" id="{714F88D4-84C2-853E-8728-0671D1323C35}"/>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7" name="Rectangle 356">
                <a:extLst>
                  <a:ext uri="{FF2B5EF4-FFF2-40B4-BE49-F238E27FC236}">
                    <a16:creationId xmlns:a16="http://schemas.microsoft.com/office/drawing/2014/main" id="{02AAC0D9-8126-92BC-D4E0-D77D36BCA0B7}"/>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8" name="Rectangle 357">
                <a:extLst>
                  <a:ext uri="{FF2B5EF4-FFF2-40B4-BE49-F238E27FC236}">
                    <a16:creationId xmlns:a16="http://schemas.microsoft.com/office/drawing/2014/main" id="{7252690F-0E4E-A500-3CE4-9C3709B5D9A2}"/>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9" name="Rectangle 358">
                <a:extLst>
                  <a:ext uri="{FF2B5EF4-FFF2-40B4-BE49-F238E27FC236}">
                    <a16:creationId xmlns:a16="http://schemas.microsoft.com/office/drawing/2014/main" id="{61622177-DA04-EBD3-CD7C-1AAC2BFAAA3A}"/>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0" name="Rectangle 359">
                <a:extLst>
                  <a:ext uri="{FF2B5EF4-FFF2-40B4-BE49-F238E27FC236}">
                    <a16:creationId xmlns:a16="http://schemas.microsoft.com/office/drawing/2014/main" id="{0C6E4181-E85F-9E02-651B-D44E8B35A6EF}"/>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1" name="Rectangle 360">
                <a:extLst>
                  <a:ext uri="{FF2B5EF4-FFF2-40B4-BE49-F238E27FC236}">
                    <a16:creationId xmlns:a16="http://schemas.microsoft.com/office/drawing/2014/main" id="{810BBE36-8660-CA0B-E0C8-8AA1ACD123A1}"/>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2" name="Rectangle 361">
                <a:extLst>
                  <a:ext uri="{FF2B5EF4-FFF2-40B4-BE49-F238E27FC236}">
                    <a16:creationId xmlns:a16="http://schemas.microsoft.com/office/drawing/2014/main" id="{A92D2DAF-2111-54D5-57ED-7B79CCB7F535}"/>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3" name="Rectangle 362">
                <a:extLst>
                  <a:ext uri="{FF2B5EF4-FFF2-40B4-BE49-F238E27FC236}">
                    <a16:creationId xmlns:a16="http://schemas.microsoft.com/office/drawing/2014/main" id="{706AE036-5134-78A2-D8D4-D5B73A468BCA}"/>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4" name="Rectangle 363">
                <a:extLst>
                  <a:ext uri="{FF2B5EF4-FFF2-40B4-BE49-F238E27FC236}">
                    <a16:creationId xmlns:a16="http://schemas.microsoft.com/office/drawing/2014/main" id="{3E4D7EF8-594C-C7FF-292F-02FD8CFF6E6F}"/>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5" name="Rectangle 364">
                <a:extLst>
                  <a:ext uri="{FF2B5EF4-FFF2-40B4-BE49-F238E27FC236}">
                    <a16:creationId xmlns:a16="http://schemas.microsoft.com/office/drawing/2014/main" id="{A4604E01-8281-F6A3-312E-56D9F2BDC9DA}"/>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6" name="Rectangle 365">
                <a:extLst>
                  <a:ext uri="{FF2B5EF4-FFF2-40B4-BE49-F238E27FC236}">
                    <a16:creationId xmlns:a16="http://schemas.microsoft.com/office/drawing/2014/main" id="{36689DD6-A8B2-663C-FB81-111A08047DD8}"/>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7" name="Rectangle 366">
                <a:extLst>
                  <a:ext uri="{FF2B5EF4-FFF2-40B4-BE49-F238E27FC236}">
                    <a16:creationId xmlns:a16="http://schemas.microsoft.com/office/drawing/2014/main" id="{5D0AB66C-21EF-A51C-5BB1-4520C9943E71}"/>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8" name="Rectangle 367">
                <a:extLst>
                  <a:ext uri="{FF2B5EF4-FFF2-40B4-BE49-F238E27FC236}">
                    <a16:creationId xmlns:a16="http://schemas.microsoft.com/office/drawing/2014/main" id="{3B146003-0A98-E40B-B491-3E248E1751AC}"/>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9" name="Rectangle 368">
                <a:extLst>
                  <a:ext uri="{FF2B5EF4-FFF2-40B4-BE49-F238E27FC236}">
                    <a16:creationId xmlns:a16="http://schemas.microsoft.com/office/drawing/2014/main" id="{ADBC187E-B0AC-203C-79A5-4F3874EEA3A8}"/>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grpSp>
        <p:nvGrpSpPr>
          <p:cNvPr id="5" name="Group 4">
            <a:extLst>
              <a:ext uri="{FF2B5EF4-FFF2-40B4-BE49-F238E27FC236}">
                <a16:creationId xmlns:a16="http://schemas.microsoft.com/office/drawing/2014/main" id="{8ABE28F7-45C6-4B07-9D52-7493E9E9096C}"/>
              </a:ext>
            </a:extLst>
          </p:cNvPr>
          <p:cNvGrpSpPr/>
          <p:nvPr/>
        </p:nvGrpSpPr>
        <p:grpSpPr>
          <a:xfrm>
            <a:off x="7015480" y="555520"/>
            <a:ext cx="360000" cy="1808006"/>
            <a:chOff x="4949382" y="392420"/>
            <a:chExt cx="360000" cy="1808006"/>
          </a:xfrm>
        </p:grpSpPr>
        <p:sp>
          <p:nvSpPr>
            <p:cNvPr id="127" name="Rectangle 126">
              <a:extLst>
                <a:ext uri="{FF2B5EF4-FFF2-40B4-BE49-F238E27FC236}">
                  <a16:creationId xmlns:a16="http://schemas.microsoft.com/office/drawing/2014/main" id="{6B9A5838-9DA0-F894-FFB9-0A1ABE7051AF}"/>
                </a:ext>
              </a:extLst>
            </p:cNvPr>
            <p:cNvSpPr/>
            <p:nvPr/>
          </p:nvSpPr>
          <p:spPr>
            <a:xfrm>
              <a:off x="4949382" y="392420"/>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4" name="Rectangle 133">
              <a:extLst>
                <a:ext uri="{FF2B5EF4-FFF2-40B4-BE49-F238E27FC236}">
                  <a16:creationId xmlns:a16="http://schemas.microsoft.com/office/drawing/2014/main" id="{318510FB-8340-36B3-513D-7ACED5A47423}"/>
                </a:ext>
              </a:extLst>
            </p:cNvPr>
            <p:cNvSpPr/>
            <p:nvPr/>
          </p:nvSpPr>
          <p:spPr>
            <a:xfrm>
              <a:off x="4949382" y="760426"/>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0" name="Rectangle 139">
              <a:extLst>
                <a:ext uri="{FF2B5EF4-FFF2-40B4-BE49-F238E27FC236}">
                  <a16:creationId xmlns:a16="http://schemas.microsoft.com/office/drawing/2014/main" id="{0D63C31C-F2C2-505C-014C-C62FE7C1552C}"/>
                </a:ext>
              </a:extLst>
            </p:cNvPr>
            <p:cNvSpPr/>
            <p:nvPr/>
          </p:nvSpPr>
          <p:spPr>
            <a:xfrm>
              <a:off x="4949382" y="1120426"/>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6" name="Rectangle 145">
              <a:extLst>
                <a:ext uri="{FF2B5EF4-FFF2-40B4-BE49-F238E27FC236}">
                  <a16:creationId xmlns:a16="http://schemas.microsoft.com/office/drawing/2014/main" id="{E3AC75F1-D745-B05A-E7F5-A65125C861A1}"/>
                </a:ext>
              </a:extLst>
            </p:cNvPr>
            <p:cNvSpPr/>
            <p:nvPr/>
          </p:nvSpPr>
          <p:spPr>
            <a:xfrm>
              <a:off x="4949382" y="1480426"/>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2" name="Rectangle 151">
              <a:extLst>
                <a:ext uri="{FF2B5EF4-FFF2-40B4-BE49-F238E27FC236}">
                  <a16:creationId xmlns:a16="http://schemas.microsoft.com/office/drawing/2014/main" id="{904309CD-300C-55BE-814D-5EDD14423246}"/>
                </a:ext>
              </a:extLst>
            </p:cNvPr>
            <p:cNvSpPr/>
            <p:nvPr/>
          </p:nvSpPr>
          <p:spPr>
            <a:xfrm>
              <a:off x="4949382" y="1840426"/>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cxnSp>
        <p:nvCxnSpPr>
          <p:cNvPr id="8" name="Straight Connector 7">
            <a:extLst>
              <a:ext uri="{FF2B5EF4-FFF2-40B4-BE49-F238E27FC236}">
                <a16:creationId xmlns:a16="http://schemas.microsoft.com/office/drawing/2014/main" id="{4D65890F-441E-3176-C35F-9D1B789EFB0F}"/>
              </a:ext>
            </a:extLst>
          </p:cNvPr>
          <p:cNvCxnSpPr>
            <a:cxnSpLocks/>
          </p:cNvCxnSpPr>
          <p:nvPr/>
        </p:nvCxnSpPr>
        <p:spPr>
          <a:xfrm>
            <a:off x="0" y="291904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3F4F3D-D0A9-90FC-FCB0-4BA4114DFD50}"/>
              </a:ext>
            </a:extLst>
          </p:cNvPr>
          <p:cNvCxnSpPr>
            <a:cxnSpLocks/>
          </p:cNvCxnSpPr>
          <p:nvPr/>
        </p:nvCxnSpPr>
        <p:spPr>
          <a:xfrm>
            <a:off x="4064000" y="0"/>
            <a:ext cx="0" cy="2919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76BF969-C98B-EE36-A801-EB6CF2D1A84B}"/>
              </a:ext>
            </a:extLst>
          </p:cNvPr>
          <p:cNvSpPr txBox="1"/>
          <p:nvPr/>
        </p:nvSpPr>
        <p:spPr>
          <a:xfrm>
            <a:off x="1390639" y="83025"/>
            <a:ext cx="1282723" cy="523220"/>
          </a:xfrm>
          <a:prstGeom prst="rect">
            <a:avLst/>
          </a:prstGeom>
          <a:noFill/>
        </p:spPr>
        <p:txBody>
          <a:bodyPr wrap="none" rtlCol="0">
            <a:spAutoFit/>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Scalars</a:t>
            </a:r>
          </a:p>
        </p:txBody>
      </p:sp>
      <p:sp>
        <p:nvSpPr>
          <p:cNvPr id="499" name="TextBox 498">
            <a:extLst>
              <a:ext uri="{FF2B5EF4-FFF2-40B4-BE49-F238E27FC236}">
                <a16:creationId xmlns:a16="http://schemas.microsoft.com/office/drawing/2014/main" id="{22A86726-1F3F-CBC4-75CE-98709D31B19C}"/>
              </a:ext>
            </a:extLst>
          </p:cNvPr>
          <p:cNvSpPr txBox="1"/>
          <p:nvPr/>
        </p:nvSpPr>
        <p:spPr>
          <a:xfrm>
            <a:off x="5409754" y="78964"/>
            <a:ext cx="1372492" cy="523220"/>
          </a:xfrm>
          <a:prstGeom prst="rect">
            <a:avLst/>
          </a:prstGeom>
          <a:noFill/>
        </p:spPr>
        <p:txBody>
          <a:bodyPr wrap="none" rtlCol="0">
            <a:spAutoFit/>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Vectors</a:t>
            </a:r>
          </a:p>
        </p:txBody>
      </p:sp>
      <p:sp>
        <p:nvSpPr>
          <p:cNvPr id="500" name="TextBox 499">
            <a:extLst>
              <a:ext uri="{FF2B5EF4-FFF2-40B4-BE49-F238E27FC236}">
                <a16:creationId xmlns:a16="http://schemas.microsoft.com/office/drawing/2014/main" id="{58EEBE5E-8D39-91E7-7713-158C3DCEB7D0}"/>
              </a:ext>
            </a:extLst>
          </p:cNvPr>
          <p:cNvSpPr txBox="1"/>
          <p:nvPr/>
        </p:nvSpPr>
        <p:spPr>
          <a:xfrm>
            <a:off x="9394406" y="60032"/>
            <a:ext cx="1531188" cy="523220"/>
          </a:xfrm>
          <a:prstGeom prst="rect">
            <a:avLst/>
          </a:prstGeom>
          <a:noFill/>
        </p:spPr>
        <p:txBody>
          <a:bodyPr wrap="none" rtlCol="0">
            <a:spAutoFit/>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Matrices</a:t>
            </a:r>
          </a:p>
        </p:txBody>
      </p:sp>
      <p:sp>
        <p:nvSpPr>
          <p:cNvPr id="501" name="TextBox 500">
            <a:extLst>
              <a:ext uri="{FF2B5EF4-FFF2-40B4-BE49-F238E27FC236}">
                <a16:creationId xmlns:a16="http://schemas.microsoft.com/office/drawing/2014/main" id="{4CBE2C86-98A8-27CC-57D4-36D3591832F2}"/>
              </a:ext>
            </a:extLst>
          </p:cNvPr>
          <p:cNvSpPr txBox="1"/>
          <p:nvPr/>
        </p:nvSpPr>
        <p:spPr>
          <a:xfrm>
            <a:off x="4053614" y="3017280"/>
            <a:ext cx="4084773" cy="523220"/>
          </a:xfrm>
          <a:prstGeom prst="rect">
            <a:avLst/>
          </a:prstGeom>
          <a:noFill/>
        </p:spPr>
        <p:txBody>
          <a:bodyPr wrap="none" rtlCol="0">
            <a:spAutoFit/>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Multidimensional Arrays</a:t>
            </a:r>
          </a:p>
        </p:txBody>
      </p:sp>
      <p:cxnSp>
        <p:nvCxnSpPr>
          <p:cNvPr id="390" name="Straight Connector 389">
            <a:extLst>
              <a:ext uri="{FF2B5EF4-FFF2-40B4-BE49-F238E27FC236}">
                <a16:creationId xmlns:a16="http://schemas.microsoft.com/office/drawing/2014/main" id="{81FBA901-8ED0-0E65-34D3-11B92F5284F7}"/>
              </a:ext>
            </a:extLst>
          </p:cNvPr>
          <p:cNvCxnSpPr>
            <a:cxnSpLocks/>
          </p:cNvCxnSpPr>
          <p:nvPr/>
        </p:nvCxnSpPr>
        <p:spPr>
          <a:xfrm>
            <a:off x="8128000" y="0"/>
            <a:ext cx="0" cy="2919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99202355-C73E-3BE0-E9D8-E06BEC39B57D}"/>
              </a:ext>
            </a:extLst>
          </p:cNvPr>
          <p:cNvCxnSpPr/>
          <p:nvPr/>
        </p:nvCxnSpPr>
        <p:spPr>
          <a:xfrm>
            <a:off x="0" y="16852"/>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0315C593-F3BC-96FB-CFF7-B5C6E1074AEE}"/>
              </a:ext>
            </a:extLst>
          </p:cNvPr>
          <p:cNvCxnSpPr/>
          <p:nvPr/>
        </p:nvCxnSpPr>
        <p:spPr>
          <a:xfrm>
            <a:off x="12192000" y="-44531"/>
            <a:ext cx="0" cy="68580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8B2C556-387A-EAF4-76D1-7D06E805E803}"/>
              </a:ext>
            </a:extLst>
          </p:cNvPr>
          <p:cNvGrpSpPr/>
          <p:nvPr/>
        </p:nvGrpSpPr>
        <p:grpSpPr>
          <a:xfrm>
            <a:off x="9081609" y="3388095"/>
            <a:ext cx="2068329" cy="1720439"/>
            <a:chOff x="7504824" y="3563494"/>
            <a:chExt cx="2068329" cy="1720439"/>
          </a:xfrm>
        </p:grpSpPr>
        <p:grpSp>
          <p:nvGrpSpPr>
            <p:cNvPr id="397" name="Group 396">
              <a:extLst>
                <a:ext uri="{FF2B5EF4-FFF2-40B4-BE49-F238E27FC236}">
                  <a16:creationId xmlns:a16="http://schemas.microsoft.com/office/drawing/2014/main" id="{92D4DDBA-CDE1-5942-E878-0F5E2B95C0F4}"/>
                </a:ext>
              </a:extLst>
            </p:cNvPr>
            <p:cNvGrpSpPr/>
            <p:nvPr/>
          </p:nvGrpSpPr>
          <p:grpSpPr>
            <a:xfrm>
              <a:off x="7775227" y="3563494"/>
              <a:ext cx="1797926" cy="1440000"/>
              <a:chOff x="1333729" y="4632288"/>
              <a:chExt cx="1797926" cy="1440000"/>
            </a:xfrm>
          </p:grpSpPr>
          <p:sp>
            <p:nvSpPr>
              <p:cNvPr id="461" name="Rectangle 460">
                <a:extLst>
                  <a:ext uri="{FF2B5EF4-FFF2-40B4-BE49-F238E27FC236}">
                    <a16:creationId xmlns:a16="http://schemas.microsoft.com/office/drawing/2014/main" id="{32CF1BD8-7932-3760-F804-B1CAB754340B}"/>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2" name="Rectangle 461">
                <a:extLst>
                  <a:ext uri="{FF2B5EF4-FFF2-40B4-BE49-F238E27FC236}">
                    <a16:creationId xmlns:a16="http://schemas.microsoft.com/office/drawing/2014/main" id="{494F9B10-9644-EC87-B37E-7390177DF14E}"/>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3" name="Rectangle 462">
                <a:extLst>
                  <a:ext uri="{FF2B5EF4-FFF2-40B4-BE49-F238E27FC236}">
                    <a16:creationId xmlns:a16="http://schemas.microsoft.com/office/drawing/2014/main" id="{916CE6A1-059F-FAEC-2E82-E9038908E6AE}"/>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4" name="Rectangle 463">
                <a:extLst>
                  <a:ext uri="{FF2B5EF4-FFF2-40B4-BE49-F238E27FC236}">
                    <a16:creationId xmlns:a16="http://schemas.microsoft.com/office/drawing/2014/main" id="{D30E5D88-67D6-F11D-23EF-26294DC05D62}"/>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5" name="Rectangle 464">
                <a:extLst>
                  <a:ext uri="{FF2B5EF4-FFF2-40B4-BE49-F238E27FC236}">
                    <a16:creationId xmlns:a16="http://schemas.microsoft.com/office/drawing/2014/main" id="{B97C9102-D103-C822-1C45-285E8F9B6BA8}"/>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6" name="Rectangle 465">
                <a:extLst>
                  <a:ext uri="{FF2B5EF4-FFF2-40B4-BE49-F238E27FC236}">
                    <a16:creationId xmlns:a16="http://schemas.microsoft.com/office/drawing/2014/main" id="{E44CE2A1-59F1-D672-C3B2-D4A6FD2EB5D0}"/>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7" name="Rectangle 466">
                <a:extLst>
                  <a:ext uri="{FF2B5EF4-FFF2-40B4-BE49-F238E27FC236}">
                    <a16:creationId xmlns:a16="http://schemas.microsoft.com/office/drawing/2014/main" id="{EF9D57E8-991A-EC2B-7F6B-3EF8F0AAF2B6}"/>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8" name="Rectangle 467">
                <a:extLst>
                  <a:ext uri="{FF2B5EF4-FFF2-40B4-BE49-F238E27FC236}">
                    <a16:creationId xmlns:a16="http://schemas.microsoft.com/office/drawing/2014/main" id="{5B929F5F-635F-D39A-B104-23763F3DC445}"/>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9" name="Rectangle 468">
                <a:extLst>
                  <a:ext uri="{FF2B5EF4-FFF2-40B4-BE49-F238E27FC236}">
                    <a16:creationId xmlns:a16="http://schemas.microsoft.com/office/drawing/2014/main" id="{732E67CE-DFDA-D636-E390-0903B47C29B1}"/>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0" name="Rectangle 469">
                <a:extLst>
                  <a:ext uri="{FF2B5EF4-FFF2-40B4-BE49-F238E27FC236}">
                    <a16:creationId xmlns:a16="http://schemas.microsoft.com/office/drawing/2014/main" id="{1E27D7ED-97E3-BAE9-AD31-CD2E18E1A75E}"/>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1" name="Rectangle 470">
                <a:extLst>
                  <a:ext uri="{FF2B5EF4-FFF2-40B4-BE49-F238E27FC236}">
                    <a16:creationId xmlns:a16="http://schemas.microsoft.com/office/drawing/2014/main" id="{8337E258-7AD5-0A09-E6B8-2BB5B5B401DA}"/>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2" name="Rectangle 471">
                <a:extLst>
                  <a:ext uri="{FF2B5EF4-FFF2-40B4-BE49-F238E27FC236}">
                    <a16:creationId xmlns:a16="http://schemas.microsoft.com/office/drawing/2014/main" id="{580BB329-A318-07DA-6078-E1A608EAFC8F}"/>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3" name="Rectangle 472">
                <a:extLst>
                  <a:ext uri="{FF2B5EF4-FFF2-40B4-BE49-F238E27FC236}">
                    <a16:creationId xmlns:a16="http://schemas.microsoft.com/office/drawing/2014/main" id="{ECF16720-3A7B-7835-6414-CF9A9632587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4" name="Rectangle 473">
                <a:extLst>
                  <a:ext uri="{FF2B5EF4-FFF2-40B4-BE49-F238E27FC236}">
                    <a16:creationId xmlns:a16="http://schemas.microsoft.com/office/drawing/2014/main" id="{9575EEEF-7AA2-5CF5-CA27-24709EBAA884}"/>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5" name="Rectangle 474">
                <a:extLst>
                  <a:ext uri="{FF2B5EF4-FFF2-40B4-BE49-F238E27FC236}">
                    <a16:creationId xmlns:a16="http://schemas.microsoft.com/office/drawing/2014/main" id="{42D6FDA0-B3D5-9FB2-FAC4-F3C3C6DB99AC}"/>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6" name="Rectangle 475">
                <a:extLst>
                  <a:ext uri="{FF2B5EF4-FFF2-40B4-BE49-F238E27FC236}">
                    <a16:creationId xmlns:a16="http://schemas.microsoft.com/office/drawing/2014/main" id="{6A5FA731-9CC3-F336-7D73-FC3225191B96}"/>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7" name="Rectangle 476">
                <a:extLst>
                  <a:ext uri="{FF2B5EF4-FFF2-40B4-BE49-F238E27FC236}">
                    <a16:creationId xmlns:a16="http://schemas.microsoft.com/office/drawing/2014/main" id="{C3915A69-491E-6FFF-97E5-9224C97142B4}"/>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8" name="Rectangle 477">
                <a:extLst>
                  <a:ext uri="{FF2B5EF4-FFF2-40B4-BE49-F238E27FC236}">
                    <a16:creationId xmlns:a16="http://schemas.microsoft.com/office/drawing/2014/main" id="{9A15288A-2F49-ADA2-8E1A-E84FBEE40787}"/>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9" name="Rectangle 478">
                <a:extLst>
                  <a:ext uri="{FF2B5EF4-FFF2-40B4-BE49-F238E27FC236}">
                    <a16:creationId xmlns:a16="http://schemas.microsoft.com/office/drawing/2014/main" id="{31B0BF6E-0296-5148-6049-275087D832B1}"/>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0" name="Rectangle 479">
                <a:extLst>
                  <a:ext uri="{FF2B5EF4-FFF2-40B4-BE49-F238E27FC236}">
                    <a16:creationId xmlns:a16="http://schemas.microsoft.com/office/drawing/2014/main" id="{C6D7FCD5-FC64-D51E-DD8F-CDCED1B23342}"/>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98" name="Group 397">
              <a:extLst>
                <a:ext uri="{FF2B5EF4-FFF2-40B4-BE49-F238E27FC236}">
                  <a16:creationId xmlns:a16="http://schemas.microsoft.com/office/drawing/2014/main" id="{011615A0-339A-1153-16C5-2D9CDCA3F612}"/>
                </a:ext>
              </a:extLst>
            </p:cNvPr>
            <p:cNvGrpSpPr/>
            <p:nvPr/>
          </p:nvGrpSpPr>
          <p:grpSpPr>
            <a:xfrm>
              <a:off x="7687781" y="3661053"/>
              <a:ext cx="1797926" cy="1440000"/>
              <a:chOff x="1333729" y="4632288"/>
              <a:chExt cx="1797926" cy="1440000"/>
            </a:xfrm>
          </p:grpSpPr>
          <p:sp>
            <p:nvSpPr>
              <p:cNvPr id="441" name="Rectangle 440">
                <a:extLst>
                  <a:ext uri="{FF2B5EF4-FFF2-40B4-BE49-F238E27FC236}">
                    <a16:creationId xmlns:a16="http://schemas.microsoft.com/office/drawing/2014/main" id="{F3074F54-4E7D-7F17-17FE-DDA4A7DF007C}"/>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2" name="Rectangle 441">
                <a:extLst>
                  <a:ext uri="{FF2B5EF4-FFF2-40B4-BE49-F238E27FC236}">
                    <a16:creationId xmlns:a16="http://schemas.microsoft.com/office/drawing/2014/main" id="{F3BE2288-D0A5-9548-49A2-A0581AE4D52E}"/>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3" name="Rectangle 442">
                <a:extLst>
                  <a:ext uri="{FF2B5EF4-FFF2-40B4-BE49-F238E27FC236}">
                    <a16:creationId xmlns:a16="http://schemas.microsoft.com/office/drawing/2014/main" id="{E6ADBEED-F7A5-0153-5F69-045876BC8224}"/>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4" name="Rectangle 443">
                <a:extLst>
                  <a:ext uri="{FF2B5EF4-FFF2-40B4-BE49-F238E27FC236}">
                    <a16:creationId xmlns:a16="http://schemas.microsoft.com/office/drawing/2014/main" id="{83E3DA05-2051-D3FE-A45E-CC0B5034D4A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5" name="Rectangle 444">
                <a:extLst>
                  <a:ext uri="{FF2B5EF4-FFF2-40B4-BE49-F238E27FC236}">
                    <a16:creationId xmlns:a16="http://schemas.microsoft.com/office/drawing/2014/main" id="{FAB854BF-612F-268A-07A1-249FA423EBC7}"/>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6" name="Rectangle 445">
                <a:extLst>
                  <a:ext uri="{FF2B5EF4-FFF2-40B4-BE49-F238E27FC236}">
                    <a16:creationId xmlns:a16="http://schemas.microsoft.com/office/drawing/2014/main" id="{2C7FFE1F-3E01-2E17-0189-CAD8AE19E244}"/>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7" name="Rectangle 446">
                <a:extLst>
                  <a:ext uri="{FF2B5EF4-FFF2-40B4-BE49-F238E27FC236}">
                    <a16:creationId xmlns:a16="http://schemas.microsoft.com/office/drawing/2014/main" id="{CB7D6779-770B-863D-735C-652723A96DCA}"/>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8" name="Rectangle 447">
                <a:extLst>
                  <a:ext uri="{FF2B5EF4-FFF2-40B4-BE49-F238E27FC236}">
                    <a16:creationId xmlns:a16="http://schemas.microsoft.com/office/drawing/2014/main" id="{59C69219-F059-E5B5-0184-62C80E715AF1}"/>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9" name="Rectangle 448">
                <a:extLst>
                  <a:ext uri="{FF2B5EF4-FFF2-40B4-BE49-F238E27FC236}">
                    <a16:creationId xmlns:a16="http://schemas.microsoft.com/office/drawing/2014/main" id="{A4A9F81D-E68D-0923-EC5B-3BDFE268AEA5}"/>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0" name="Rectangle 449">
                <a:extLst>
                  <a:ext uri="{FF2B5EF4-FFF2-40B4-BE49-F238E27FC236}">
                    <a16:creationId xmlns:a16="http://schemas.microsoft.com/office/drawing/2014/main" id="{B38635BF-8A54-B569-7B2B-8525F9660635}"/>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1" name="Rectangle 450">
                <a:extLst>
                  <a:ext uri="{FF2B5EF4-FFF2-40B4-BE49-F238E27FC236}">
                    <a16:creationId xmlns:a16="http://schemas.microsoft.com/office/drawing/2014/main" id="{F3E2F74A-A3BB-597E-19E4-5C10569C162A}"/>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2" name="Rectangle 451">
                <a:extLst>
                  <a:ext uri="{FF2B5EF4-FFF2-40B4-BE49-F238E27FC236}">
                    <a16:creationId xmlns:a16="http://schemas.microsoft.com/office/drawing/2014/main" id="{235E778F-0860-53AD-98B4-BE36B373DB73}"/>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3" name="Rectangle 452">
                <a:extLst>
                  <a:ext uri="{FF2B5EF4-FFF2-40B4-BE49-F238E27FC236}">
                    <a16:creationId xmlns:a16="http://schemas.microsoft.com/office/drawing/2014/main" id="{9FDC0A71-5A49-E353-E7E0-187B36C78E96}"/>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4" name="Rectangle 453">
                <a:extLst>
                  <a:ext uri="{FF2B5EF4-FFF2-40B4-BE49-F238E27FC236}">
                    <a16:creationId xmlns:a16="http://schemas.microsoft.com/office/drawing/2014/main" id="{3F54D328-D93C-6E8A-A93B-16FF45650808}"/>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5" name="Rectangle 454">
                <a:extLst>
                  <a:ext uri="{FF2B5EF4-FFF2-40B4-BE49-F238E27FC236}">
                    <a16:creationId xmlns:a16="http://schemas.microsoft.com/office/drawing/2014/main" id="{3CCA7015-AF21-E195-3D2C-419F24F41198}"/>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6" name="Rectangle 455">
                <a:extLst>
                  <a:ext uri="{FF2B5EF4-FFF2-40B4-BE49-F238E27FC236}">
                    <a16:creationId xmlns:a16="http://schemas.microsoft.com/office/drawing/2014/main" id="{6118AF01-63F8-3E80-3EC4-5572531FF979}"/>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7" name="Rectangle 456">
                <a:extLst>
                  <a:ext uri="{FF2B5EF4-FFF2-40B4-BE49-F238E27FC236}">
                    <a16:creationId xmlns:a16="http://schemas.microsoft.com/office/drawing/2014/main" id="{B9C01675-93EF-003A-07EA-7BD3D31BBCB6}"/>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8" name="Rectangle 457">
                <a:extLst>
                  <a:ext uri="{FF2B5EF4-FFF2-40B4-BE49-F238E27FC236}">
                    <a16:creationId xmlns:a16="http://schemas.microsoft.com/office/drawing/2014/main" id="{A65D0231-5903-DA14-BE9D-27B892F4176D}"/>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9" name="Rectangle 458">
                <a:extLst>
                  <a:ext uri="{FF2B5EF4-FFF2-40B4-BE49-F238E27FC236}">
                    <a16:creationId xmlns:a16="http://schemas.microsoft.com/office/drawing/2014/main" id="{14EBA626-F853-7BE4-4CCF-A2AA32A895B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0" name="Rectangle 459">
                <a:extLst>
                  <a:ext uri="{FF2B5EF4-FFF2-40B4-BE49-F238E27FC236}">
                    <a16:creationId xmlns:a16="http://schemas.microsoft.com/office/drawing/2014/main" id="{CB7D6471-7590-D338-0128-4710C5D05E67}"/>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99" name="Group 398">
              <a:extLst>
                <a:ext uri="{FF2B5EF4-FFF2-40B4-BE49-F238E27FC236}">
                  <a16:creationId xmlns:a16="http://schemas.microsoft.com/office/drawing/2014/main" id="{B855D334-96A2-CBE9-CB47-C530ECB8CABE}"/>
                </a:ext>
              </a:extLst>
            </p:cNvPr>
            <p:cNvGrpSpPr/>
            <p:nvPr/>
          </p:nvGrpSpPr>
          <p:grpSpPr>
            <a:xfrm>
              <a:off x="7597378" y="3752493"/>
              <a:ext cx="1797926" cy="1440000"/>
              <a:chOff x="1333729" y="4632288"/>
              <a:chExt cx="1797926" cy="1440000"/>
            </a:xfrm>
          </p:grpSpPr>
          <p:sp>
            <p:nvSpPr>
              <p:cNvPr id="421" name="Rectangle 420">
                <a:extLst>
                  <a:ext uri="{FF2B5EF4-FFF2-40B4-BE49-F238E27FC236}">
                    <a16:creationId xmlns:a16="http://schemas.microsoft.com/office/drawing/2014/main" id="{CD3A269B-2B50-FDF7-99FC-31DC2E9947ED}"/>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2" name="Rectangle 421">
                <a:extLst>
                  <a:ext uri="{FF2B5EF4-FFF2-40B4-BE49-F238E27FC236}">
                    <a16:creationId xmlns:a16="http://schemas.microsoft.com/office/drawing/2014/main" id="{4BB9C512-722C-1F16-D6A2-364688B6184A}"/>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3" name="Rectangle 422">
                <a:extLst>
                  <a:ext uri="{FF2B5EF4-FFF2-40B4-BE49-F238E27FC236}">
                    <a16:creationId xmlns:a16="http://schemas.microsoft.com/office/drawing/2014/main" id="{DD639662-D45D-C2CD-22CD-045F199BFD83}"/>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4" name="Rectangle 423">
                <a:extLst>
                  <a:ext uri="{FF2B5EF4-FFF2-40B4-BE49-F238E27FC236}">
                    <a16:creationId xmlns:a16="http://schemas.microsoft.com/office/drawing/2014/main" id="{680AFE30-FCDB-5C00-A007-33456C40E5D8}"/>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5" name="Rectangle 424">
                <a:extLst>
                  <a:ext uri="{FF2B5EF4-FFF2-40B4-BE49-F238E27FC236}">
                    <a16:creationId xmlns:a16="http://schemas.microsoft.com/office/drawing/2014/main" id="{32BCC935-386E-579F-FEBD-7B722E7D7362}"/>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6" name="Rectangle 425">
                <a:extLst>
                  <a:ext uri="{FF2B5EF4-FFF2-40B4-BE49-F238E27FC236}">
                    <a16:creationId xmlns:a16="http://schemas.microsoft.com/office/drawing/2014/main" id="{C1FDF291-B88B-6E13-982F-F61289C6E454}"/>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7" name="Rectangle 426">
                <a:extLst>
                  <a:ext uri="{FF2B5EF4-FFF2-40B4-BE49-F238E27FC236}">
                    <a16:creationId xmlns:a16="http://schemas.microsoft.com/office/drawing/2014/main" id="{FCB857EA-E30D-B146-F6DE-0F0EB7D6C451}"/>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8" name="Rectangle 427">
                <a:extLst>
                  <a:ext uri="{FF2B5EF4-FFF2-40B4-BE49-F238E27FC236}">
                    <a16:creationId xmlns:a16="http://schemas.microsoft.com/office/drawing/2014/main" id="{6E6EC0D4-0CC8-16F4-F888-89EC8BB5E44F}"/>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9" name="Rectangle 428">
                <a:extLst>
                  <a:ext uri="{FF2B5EF4-FFF2-40B4-BE49-F238E27FC236}">
                    <a16:creationId xmlns:a16="http://schemas.microsoft.com/office/drawing/2014/main" id="{D4119340-A5F4-7D24-6B1D-FB2F7A496B5F}"/>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0" name="Rectangle 429">
                <a:extLst>
                  <a:ext uri="{FF2B5EF4-FFF2-40B4-BE49-F238E27FC236}">
                    <a16:creationId xmlns:a16="http://schemas.microsoft.com/office/drawing/2014/main" id="{64C41E36-D994-2E79-88A9-43CA467F4621}"/>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1" name="Rectangle 430">
                <a:extLst>
                  <a:ext uri="{FF2B5EF4-FFF2-40B4-BE49-F238E27FC236}">
                    <a16:creationId xmlns:a16="http://schemas.microsoft.com/office/drawing/2014/main" id="{579AC907-7C71-D976-000B-9BE722214091}"/>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2" name="Rectangle 431">
                <a:extLst>
                  <a:ext uri="{FF2B5EF4-FFF2-40B4-BE49-F238E27FC236}">
                    <a16:creationId xmlns:a16="http://schemas.microsoft.com/office/drawing/2014/main" id="{078D2621-827D-F7F5-B116-B45216013C81}"/>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3" name="Rectangle 432">
                <a:extLst>
                  <a:ext uri="{FF2B5EF4-FFF2-40B4-BE49-F238E27FC236}">
                    <a16:creationId xmlns:a16="http://schemas.microsoft.com/office/drawing/2014/main" id="{B3846073-6F53-9115-810C-B9557CC57D9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4" name="Rectangle 433">
                <a:extLst>
                  <a:ext uri="{FF2B5EF4-FFF2-40B4-BE49-F238E27FC236}">
                    <a16:creationId xmlns:a16="http://schemas.microsoft.com/office/drawing/2014/main" id="{00A7D519-F0E4-A076-99C7-770E9A8AD120}"/>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5" name="Rectangle 434">
                <a:extLst>
                  <a:ext uri="{FF2B5EF4-FFF2-40B4-BE49-F238E27FC236}">
                    <a16:creationId xmlns:a16="http://schemas.microsoft.com/office/drawing/2014/main" id="{E9CBF974-1196-7032-7C0C-749807D2B619}"/>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6" name="Rectangle 435">
                <a:extLst>
                  <a:ext uri="{FF2B5EF4-FFF2-40B4-BE49-F238E27FC236}">
                    <a16:creationId xmlns:a16="http://schemas.microsoft.com/office/drawing/2014/main" id="{9E18010E-4278-A0FE-E3A7-438BCFF687B1}"/>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7" name="Rectangle 436">
                <a:extLst>
                  <a:ext uri="{FF2B5EF4-FFF2-40B4-BE49-F238E27FC236}">
                    <a16:creationId xmlns:a16="http://schemas.microsoft.com/office/drawing/2014/main" id="{455861AC-2EF5-6C69-1600-37C5BD6AF976}"/>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8" name="Rectangle 437">
                <a:extLst>
                  <a:ext uri="{FF2B5EF4-FFF2-40B4-BE49-F238E27FC236}">
                    <a16:creationId xmlns:a16="http://schemas.microsoft.com/office/drawing/2014/main" id="{FC31D51C-5E47-2197-64F5-B57AA01A29F5}"/>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9" name="Rectangle 438">
                <a:extLst>
                  <a:ext uri="{FF2B5EF4-FFF2-40B4-BE49-F238E27FC236}">
                    <a16:creationId xmlns:a16="http://schemas.microsoft.com/office/drawing/2014/main" id="{0FC17E1E-9AF3-E8B7-5095-9280FAB5DBC0}"/>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0" name="Rectangle 439">
                <a:extLst>
                  <a:ext uri="{FF2B5EF4-FFF2-40B4-BE49-F238E27FC236}">
                    <a16:creationId xmlns:a16="http://schemas.microsoft.com/office/drawing/2014/main" id="{A33A212A-1826-7EE0-50B8-CD773C2B9991}"/>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400" name="Group 399">
              <a:extLst>
                <a:ext uri="{FF2B5EF4-FFF2-40B4-BE49-F238E27FC236}">
                  <a16:creationId xmlns:a16="http://schemas.microsoft.com/office/drawing/2014/main" id="{FC8285A1-C774-712D-2C1A-5682FC71CBA3}"/>
                </a:ext>
              </a:extLst>
            </p:cNvPr>
            <p:cNvGrpSpPr/>
            <p:nvPr/>
          </p:nvGrpSpPr>
          <p:grpSpPr>
            <a:xfrm>
              <a:off x="7504824" y="3843933"/>
              <a:ext cx="1797926" cy="1440000"/>
              <a:chOff x="1333729" y="4632288"/>
              <a:chExt cx="1797926" cy="1440000"/>
            </a:xfrm>
          </p:grpSpPr>
          <p:sp>
            <p:nvSpPr>
              <p:cNvPr id="401" name="Rectangle 400">
                <a:extLst>
                  <a:ext uri="{FF2B5EF4-FFF2-40B4-BE49-F238E27FC236}">
                    <a16:creationId xmlns:a16="http://schemas.microsoft.com/office/drawing/2014/main" id="{775F4E36-1FC4-09A0-0A19-2D9ADB18C0B3}"/>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2" name="Rectangle 401">
                <a:extLst>
                  <a:ext uri="{FF2B5EF4-FFF2-40B4-BE49-F238E27FC236}">
                    <a16:creationId xmlns:a16="http://schemas.microsoft.com/office/drawing/2014/main" id="{C072A2DF-8C54-461E-07C9-96156302E63A}"/>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3" name="Rectangle 402">
                <a:extLst>
                  <a:ext uri="{FF2B5EF4-FFF2-40B4-BE49-F238E27FC236}">
                    <a16:creationId xmlns:a16="http://schemas.microsoft.com/office/drawing/2014/main" id="{C3FD43BE-F4FD-07F0-7E56-4A3C15ECB233}"/>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4" name="Rectangle 403">
                <a:extLst>
                  <a:ext uri="{FF2B5EF4-FFF2-40B4-BE49-F238E27FC236}">
                    <a16:creationId xmlns:a16="http://schemas.microsoft.com/office/drawing/2014/main" id="{BA193343-D726-B7E8-EA71-8AA3606A6733}"/>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5" name="Rectangle 404">
                <a:extLst>
                  <a:ext uri="{FF2B5EF4-FFF2-40B4-BE49-F238E27FC236}">
                    <a16:creationId xmlns:a16="http://schemas.microsoft.com/office/drawing/2014/main" id="{6FA8F498-EE6C-CB56-228D-64C1B3B62E63}"/>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6" name="Rectangle 405">
                <a:extLst>
                  <a:ext uri="{FF2B5EF4-FFF2-40B4-BE49-F238E27FC236}">
                    <a16:creationId xmlns:a16="http://schemas.microsoft.com/office/drawing/2014/main" id="{6EA22E1B-6601-EEB8-719F-C61D41433770}"/>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7" name="Rectangle 406">
                <a:extLst>
                  <a:ext uri="{FF2B5EF4-FFF2-40B4-BE49-F238E27FC236}">
                    <a16:creationId xmlns:a16="http://schemas.microsoft.com/office/drawing/2014/main" id="{8C273846-407C-3EEF-423C-AB1CB85FF6E4}"/>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8" name="Rectangle 407">
                <a:extLst>
                  <a:ext uri="{FF2B5EF4-FFF2-40B4-BE49-F238E27FC236}">
                    <a16:creationId xmlns:a16="http://schemas.microsoft.com/office/drawing/2014/main" id="{41334F46-43C9-F2B3-2D02-A2A7CAD5C189}"/>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9" name="Rectangle 408">
                <a:extLst>
                  <a:ext uri="{FF2B5EF4-FFF2-40B4-BE49-F238E27FC236}">
                    <a16:creationId xmlns:a16="http://schemas.microsoft.com/office/drawing/2014/main" id="{FA231C63-01A7-84AC-F439-015CFFAD414F}"/>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0" name="Rectangle 409">
                <a:extLst>
                  <a:ext uri="{FF2B5EF4-FFF2-40B4-BE49-F238E27FC236}">
                    <a16:creationId xmlns:a16="http://schemas.microsoft.com/office/drawing/2014/main" id="{ABED0DA2-58D8-A637-017F-D33EE84338EB}"/>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1" name="Rectangle 410">
                <a:extLst>
                  <a:ext uri="{FF2B5EF4-FFF2-40B4-BE49-F238E27FC236}">
                    <a16:creationId xmlns:a16="http://schemas.microsoft.com/office/drawing/2014/main" id="{A9453106-1168-6E85-C62B-5BF0A913AAED}"/>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2" name="Rectangle 411">
                <a:extLst>
                  <a:ext uri="{FF2B5EF4-FFF2-40B4-BE49-F238E27FC236}">
                    <a16:creationId xmlns:a16="http://schemas.microsoft.com/office/drawing/2014/main" id="{419B4573-AF98-9CB4-5E9C-474F6F120C9F}"/>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3" name="Rectangle 412">
                <a:extLst>
                  <a:ext uri="{FF2B5EF4-FFF2-40B4-BE49-F238E27FC236}">
                    <a16:creationId xmlns:a16="http://schemas.microsoft.com/office/drawing/2014/main" id="{CE74EB55-6712-DC39-4F14-43D5AD9E01BA}"/>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4" name="Rectangle 413">
                <a:extLst>
                  <a:ext uri="{FF2B5EF4-FFF2-40B4-BE49-F238E27FC236}">
                    <a16:creationId xmlns:a16="http://schemas.microsoft.com/office/drawing/2014/main" id="{52D509E8-A01E-DCE8-280F-8F0D6F12078D}"/>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5" name="Rectangle 414">
                <a:extLst>
                  <a:ext uri="{FF2B5EF4-FFF2-40B4-BE49-F238E27FC236}">
                    <a16:creationId xmlns:a16="http://schemas.microsoft.com/office/drawing/2014/main" id="{DC95803A-806F-B5A8-1BF7-8C16DF711F45}"/>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6" name="Rectangle 415">
                <a:extLst>
                  <a:ext uri="{FF2B5EF4-FFF2-40B4-BE49-F238E27FC236}">
                    <a16:creationId xmlns:a16="http://schemas.microsoft.com/office/drawing/2014/main" id="{25A88A10-2AE4-3BA0-053C-0E5809B27676}"/>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7" name="Rectangle 416">
                <a:extLst>
                  <a:ext uri="{FF2B5EF4-FFF2-40B4-BE49-F238E27FC236}">
                    <a16:creationId xmlns:a16="http://schemas.microsoft.com/office/drawing/2014/main" id="{9E535B2D-19C8-56C1-D75E-D05062ECDFCC}"/>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8" name="Rectangle 417">
                <a:extLst>
                  <a:ext uri="{FF2B5EF4-FFF2-40B4-BE49-F238E27FC236}">
                    <a16:creationId xmlns:a16="http://schemas.microsoft.com/office/drawing/2014/main" id="{555A8446-F624-7559-BD68-C5311D3D55D1}"/>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9" name="Rectangle 418">
                <a:extLst>
                  <a:ext uri="{FF2B5EF4-FFF2-40B4-BE49-F238E27FC236}">
                    <a16:creationId xmlns:a16="http://schemas.microsoft.com/office/drawing/2014/main" id="{29F7DDC0-807E-F8F7-2C32-3BAFBC8D8132}"/>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0" name="Rectangle 419">
                <a:extLst>
                  <a:ext uri="{FF2B5EF4-FFF2-40B4-BE49-F238E27FC236}">
                    <a16:creationId xmlns:a16="http://schemas.microsoft.com/office/drawing/2014/main" id="{9257E28D-E552-7CAA-57F1-A001208EF647}"/>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grpSp>
        <p:nvGrpSpPr>
          <p:cNvPr id="999" name="Group 998">
            <a:extLst>
              <a:ext uri="{FF2B5EF4-FFF2-40B4-BE49-F238E27FC236}">
                <a16:creationId xmlns:a16="http://schemas.microsoft.com/office/drawing/2014/main" id="{D19667E4-C328-C1D4-AAA6-3A07CE9DE04B}"/>
              </a:ext>
            </a:extLst>
          </p:cNvPr>
          <p:cNvGrpSpPr/>
          <p:nvPr/>
        </p:nvGrpSpPr>
        <p:grpSpPr>
          <a:xfrm>
            <a:off x="8276652" y="4163922"/>
            <a:ext cx="2068329" cy="1720439"/>
            <a:chOff x="7504824" y="3563494"/>
            <a:chExt cx="2068329" cy="1720439"/>
          </a:xfrm>
        </p:grpSpPr>
        <p:grpSp>
          <p:nvGrpSpPr>
            <p:cNvPr id="1000" name="Group 999">
              <a:extLst>
                <a:ext uri="{FF2B5EF4-FFF2-40B4-BE49-F238E27FC236}">
                  <a16:creationId xmlns:a16="http://schemas.microsoft.com/office/drawing/2014/main" id="{EA9A77C6-BE63-D8D3-871D-134F987A68A5}"/>
                </a:ext>
              </a:extLst>
            </p:cNvPr>
            <p:cNvGrpSpPr/>
            <p:nvPr/>
          </p:nvGrpSpPr>
          <p:grpSpPr>
            <a:xfrm>
              <a:off x="7775227" y="3563494"/>
              <a:ext cx="1797926" cy="1440000"/>
              <a:chOff x="1333729" y="4632288"/>
              <a:chExt cx="1797926" cy="1440000"/>
            </a:xfrm>
          </p:grpSpPr>
          <p:sp>
            <p:nvSpPr>
              <p:cNvPr id="1064" name="Rectangle 1063">
                <a:extLst>
                  <a:ext uri="{FF2B5EF4-FFF2-40B4-BE49-F238E27FC236}">
                    <a16:creationId xmlns:a16="http://schemas.microsoft.com/office/drawing/2014/main" id="{E68753BF-2FC6-7E14-CFAD-A0F84E5F84C3}"/>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5" name="Rectangle 1064">
                <a:extLst>
                  <a:ext uri="{FF2B5EF4-FFF2-40B4-BE49-F238E27FC236}">
                    <a16:creationId xmlns:a16="http://schemas.microsoft.com/office/drawing/2014/main" id="{7B70A92C-2FE6-A5FF-B1B8-DAFCFB2D53DB}"/>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6" name="Rectangle 1065">
                <a:extLst>
                  <a:ext uri="{FF2B5EF4-FFF2-40B4-BE49-F238E27FC236}">
                    <a16:creationId xmlns:a16="http://schemas.microsoft.com/office/drawing/2014/main" id="{5DF43915-8BFA-11E4-63A3-A87FC7DA45AE}"/>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7" name="Rectangle 1066">
                <a:extLst>
                  <a:ext uri="{FF2B5EF4-FFF2-40B4-BE49-F238E27FC236}">
                    <a16:creationId xmlns:a16="http://schemas.microsoft.com/office/drawing/2014/main" id="{52595C6C-E987-8848-0666-B192E2B020F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8" name="Rectangle 1067">
                <a:extLst>
                  <a:ext uri="{FF2B5EF4-FFF2-40B4-BE49-F238E27FC236}">
                    <a16:creationId xmlns:a16="http://schemas.microsoft.com/office/drawing/2014/main" id="{1D77B346-8C9A-DD9D-2034-E4E88EBD2D8D}"/>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9" name="Rectangle 1068">
                <a:extLst>
                  <a:ext uri="{FF2B5EF4-FFF2-40B4-BE49-F238E27FC236}">
                    <a16:creationId xmlns:a16="http://schemas.microsoft.com/office/drawing/2014/main" id="{D95E51E1-A0FF-8738-CDF2-11659071E561}"/>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0" name="Rectangle 1069">
                <a:extLst>
                  <a:ext uri="{FF2B5EF4-FFF2-40B4-BE49-F238E27FC236}">
                    <a16:creationId xmlns:a16="http://schemas.microsoft.com/office/drawing/2014/main" id="{5D3D5783-70BB-2680-0D9E-934268B8B9CE}"/>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1" name="Rectangle 1070">
                <a:extLst>
                  <a:ext uri="{FF2B5EF4-FFF2-40B4-BE49-F238E27FC236}">
                    <a16:creationId xmlns:a16="http://schemas.microsoft.com/office/drawing/2014/main" id="{C9759B6C-0593-A819-0443-DD3D38AFB780}"/>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2" name="Rectangle 1071">
                <a:extLst>
                  <a:ext uri="{FF2B5EF4-FFF2-40B4-BE49-F238E27FC236}">
                    <a16:creationId xmlns:a16="http://schemas.microsoft.com/office/drawing/2014/main" id="{DE4F128F-4828-7517-FF9F-362F0A4B708F}"/>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3" name="Rectangle 1072">
                <a:extLst>
                  <a:ext uri="{FF2B5EF4-FFF2-40B4-BE49-F238E27FC236}">
                    <a16:creationId xmlns:a16="http://schemas.microsoft.com/office/drawing/2014/main" id="{69AFFEA2-74C1-AF32-AF80-D5A0FF7F8054}"/>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4" name="Rectangle 1073">
                <a:extLst>
                  <a:ext uri="{FF2B5EF4-FFF2-40B4-BE49-F238E27FC236}">
                    <a16:creationId xmlns:a16="http://schemas.microsoft.com/office/drawing/2014/main" id="{D1993EAE-6515-8CBA-84F1-E99B11979189}"/>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5" name="Rectangle 1074">
                <a:extLst>
                  <a:ext uri="{FF2B5EF4-FFF2-40B4-BE49-F238E27FC236}">
                    <a16:creationId xmlns:a16="http://schemas.microsoft.com/office/drawing/2014/main" id="{84A46B2D-68D7-B9BB-ED00-D526E20DCE9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6" name="Rectangle 1075">
                <a:extLst>
                  <a:ext uri="{FF2B5EF4-FFF2-40B4-BE49-F238E27FC236}">
                    <a16:creationId xmlns:a16="http://schemas.microsoft.com/office/drawing/2014/main" id="{EA42FDD7-7F78-2439-D687-E0B92EB6B1F8}"/>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7" name="Rectangle 1076">
                <a:extLst>
                  <a:ext uri="{FF2B5EF4-FFF2-40B4-BE49-F238E27FC236}">
                    <a16:creationId xmlns:a16="http://schemas.microsoft.com/office/drawing/2014/main" id="{FF14C622-5A9E-FC6F-E85C-2A2FEEB99F45}"/>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8" name="Rectangle 1077">
                <a:extLst>
                  <a:ext uri="{FF2B5EF4-FFF2-40B4-BE49-F238E27FC236}">
                    <a16:creationId xmlns:a16="http://schemas.microsoft.com/office/drawing/2014/main" id="{46DCB822-9A12-4D58-76B5-BDAA1063F385}"/>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9" name="Rectangle 1078">
                <a:extLst>
                  <a:ext uri="{FF2B5EF4-FFF2-40B4-BE49-F238E27FC236}">
                    <a16:creationId xmlns:a16="http://schemas.microsoft.com/office/drawing/2014/main" id="{5C4AE759-DB8C-3CC2-A9D6-8FC2C31DEEC3}"/>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80" name="Rectangle 1079">
                <a:extLst>
                  <a:ext uri="{FF2B5EF4-FFF2-40B4-BE49-F238E27FC236}">
                    <a16:creationId xmlns:a16="http://schemas.microsoft.com/office/drawing/2014/main" id="{9E10537A-90D1-9C89-2EBD-E6DA95560174}"/>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81" name="Rectangle 1080">
                <a:extLst>
                  <a:ext uri="{FF2B5EF4-FFF2-40B4-BE49-F238E27FC236}">
                    <a16:creationId xmlns:a16="http://schemas.microsoft.com/office/drawing/2014/main" id="{8566DD7A-84BC-133C-143C-3D8DB99BBC2E}"/>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82" name="Rectangle 1081">
                <a:extLst>
                  <a:ext uri="{FF2B5EF4-FFF2-40B4-BE49-F238E27FC236}">
                    <a16:creationId xmlns:a16="http://schemas.microsoft.com/office/drawing/2014/main" id="{FC189C07-531C-7E0F-76FE-96AA195FCC9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83" name="Rectangle 1082">
                <a:extLst>
                  <a:ext uri="{FF2B5EF4-FFF2-40B4-BE49-F238E27FC236}">
                    <a16:creationId xmlns:a16="http://schemas.microsoft.com/office/drawing/2014/main" id="{6ED89B67-EF5F-B141-FB05-6E1D94DB27C4}"/>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01" name="Group 1000">
              <a:extLst>
                <a:ext uri="{FF2B5EF4-FFF2-40B4-BE49-F238E27FC236}">
                  <a16:creationId xmlns:a16="http://schemas.microsoft.com/office/drawing/2014/main" id="{D1C5ACE6-06CD-0232-6103-62BDE30AC138}"/>
                </a:ext>
              </a:extLst>
            </p:cNvPr>
            <p:cNvGrpSpPr/>
            <p:nvPr/>
          </p:nvGrpSpPr>
          <p:grpSpPr>
            <a:xfrm>
              <a:off x="7687781" y="3661053"/>
              <a:ext cx="1797926" cy="1440000"/>
              <a:chOff x="1333729" y="4632288"/>
              <a:chExt cx="1797926" cy="1440000"/>
            </a:xfrm>
          </p:grpSpPr>
          <p:sp>
            <p:nvSpPr>
              <p:cNvPr id="1044" name="Rectangle 1043">
                <a:extLst>
                  <a:ext uri="{FF2B5EF4-FFF2-40B4-BE49-F238E27FC236}">
                    <a16:creationId xmlns:a16="http://schemas.microsoft.com/office/drawing/2014/main" id="{AE95B40E-29A0-B3EA-47E4-E41D471E1C62}"/>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5" name="Rectangle 1044">
                <a:extLst>
                  <a:ext uri="{FF2B5EF4-FFF2-40B4-BE49-F238E27FC236}">
                    <a16:creationId xmlns:a16="http://schemas.microsoft.com/office/drawing/2014/main" id="{A74A7A5F-8D59-C866-4BA3-12AD5DB8F9B6}"/>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6" name="Rectangle 1045">
                <a:extLst>
                  <a:ext uri="{FF2B5EF4-FFF2-40B4-BE49-F238E27FC236}">
                    <a16:creationId xmlns:a16="http://schemas.microsoft.com/office/drawing/2014/main" id="{E800868A-8136-9ED9-508A-BFC84E17CE7E}"/>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7" name="Rectangle 1046">
                <a:extLst>
                  <a:ext uri="{FF2B5EF4-FFF2-40B4-BE49-F238E27FC236}">
                    <a16:creationId xmlns:a16="http://schemas.microsoft.com/office/drawing/2014/main" id="{D806F641-4637-4D86-6BEC-00BAD1E57505}"/>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8" name="Rectangle 1047">
                <a:extLst>
                  <a:ext uri="{FF2B5EF4-FFF2-40B4-BE49-F238E27FC236}">
                    <a16:creationId xmlns:a16="http://schemas.microsoft.com/office/drawing/2014/main" id="{142455C9-436B-E9D7-5542-E8F0F55B4033}"/>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9" name="Rectangle 1048">
                <a:extLst>
                  <a:ext uri="{FF2B5EF4-FFF2-40B4-BE49-F238E27FC236}">
                    <a16:creationId xmlns:a16="http://schemas.microsoft.com/office/drawing/2014/main" id="{C15E1734-3A70-D417-6E9E-580053D8B21C}"/>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0" name="Rectangle 1049">
                <a:extLst>
                  <a:ext uri="{FF2B5EF4-FFF2-40B4-BE49-F238E27FC236}">
                    <a16:creationId xmlns:a16="http://schemas.microsoft.com/office/drawing/2014/main" id="{1E84BEDB-55FD-2A5B-0DF0-13712242914B}"/>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1" name="Rectangle 1050">
                <a:extLst>
                  <a:ext uri="{FF2B5EF4-FFF2-40B4-BE49-F238E27FC236}">
                    <a16:creationId xmlns:a16="http://schemas.microsoft.com/office/drawing/2014/main" id="{4DB06D44-C076-3613-215F-F967DDB4D95D}"/>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2" name="Rectangle 1051">
                <a:extLst>
                  <a:ext uri="{FF2B5EF4-FFF2-40B4-BE49-F238E27FC236}">
                    <a16:creationId xmlns:a16="http://schemas.microsoft.com/office/drawing/2014/main" id="{55896768-5FBC-1CB3-7A37-18228F65864B}"/>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3" name="Rectangle 1052">
                <a:extLst>
                  <a:ext uri="{FF2B5EF4-FFF2-40B4-BE49-F238E27FC236}">
                    <a16:creationId xmlns:a16="http://schemas.microsoft.com/office/drawing/2014/main" id="{7B67F251-861D-B401-8FF0-BED5F04AFA14}"/>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4" name="Rectangle 1053">
                <a:extLst>
                  <a:ext uri="{FF2B5EF4-FFF2-40B4-BE49-F238E27FC236}">
                    <a16:creationId xmlns:a16="http://schemas.microsoft.com/office/drawing/2014/main" id="{A25C7114-97A2-F10C-A901-4FB6E3457380}"/>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5" name="Rectangle 1054">
                <a:extLst>
                  <a:ext uri="{FF2B5EF4-FFF2-40B4-BE49-F238E27FC236}">
                    <a16:creationId xmlns:a16="http://schemas.microsoft.com/office/drawing/2014/main" id="{D1FD16B2-F545-EA61-4764-24509D8F5115}"/>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6" name="Rectangle 1055">
                <a:extLst>
                  <a:ext uri="{FF2B5EF4-FFF2-40B4-BE49-F238E27FC236}">
                    <a16:creationId xmlns:a16="http://schemas.microsoft.com/office/drawing/2014/main" id="{3479E682-7B5F-9D57-A23D-F60BBAB65250}"/>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7" name="Rectangle 1056">
                <a:extLst>
                  <a:ext uri="{FF2B5EF4-FFF2-40B4-BE49-F238E27FC236}">
                    <a16:creationId xmlns:a16="http://schemas.microsoft.com/office/drawing/2014/main" id="{FB2FC3F9-1555-1DDA-F4A0-8ADB73D630B7}"/>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8" name="Rectangle 1057">
                <a:extLst>
                  <a:ext uri="{FF2B5EF4-FFF2-40B4-BE49-F238E27FC236}">
                    <a16:creationId xmlns:a16="http://schemas.microsoft.com/office/drawing/2014/main" id="{EFFDA5F1-A01E-B0E9-9E21-ADD6D3DAAD9F}"/>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9" name="Rectangle 1058">
                <a:extLst>
                  <a:ext uri="{FF2B5EF4-FFF2-40B4-BE49-F238E27FC236}">
                    <a16:creationId xmlns:a16="http://schemas.microsoft.com/office/drawing/2014/main" id="{028E5798-DA4D-F66D-2BE4-EBC0616D50B4}"/>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0" name="Rectangle 1059">
                <a:extLst>
                  <a:ext uri="{FF2B5EF4-FFF2-40B4-BE49-F238E27FC236}">
                    <a16:creationId xmlns:a16="http://schemas.microsoft.com/office/drawing/2014/main" id="{9D22640F-1DDD-FBAD-63D8-6B1B7828254B}"/>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1" name="Rectangle 1060">
                <a:extLst>
                  <a:ext uri="{FF2B5EF4-FFF2-40B4-BE49-F238E27FC236}">
                    <a16:creationId xmlns:a16="http://schemas.microsoft.com/office/drawing/2014/main" id="{2AB30D0E-990C-3FB6-3799-633C42ACF8D1}"/>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2" name="Rectangle 1061">
                <a:extLst>
                  <a:ext uri="{FF2B5EF4-FFF2-40B4-BE49-F238E27FC236}">
                    <a16:creationId xmlns:a16="http://schemas.microsoft.com/office/drawing/2014/main" id="{48D8730E-9194-1828-A039-B32D477090C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3" name="Rectangle 1062">
                <a:extLst>
                  <a:ext uri="{FF2B5EF4-FFF2-40B4-BE49-F238E27FC236}">
                    <a16:creationId xmlns:a16="http://schemas.microsoft.com/office/drawing/2014/main" id="{8334FA7D-131C-4356-A389-075B4EFD84BB}"/>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02" name="Group 1001">
              <a:extLst>
                <a:ext uri="{FF2B5EF4-FFF2-40B4-BE49-F238E27FC236}">
                  <a16:creationId xmlns:a16="http://schemas.microsoft.com/office/drawing/2014/main" id="{9CB32BAE-170C-6BAB-9055-9216BF2B9716}"/>
                </a:ext>
              </a:extLst>
            </p:cNvPr>
            <p:cNvGrpSpPr/>
            <p:nvPr/>
          </p:nvGrpSpPr>
          <p:grpSpPr>
            <a:xfrm>
              <a:off x="7597378" y="3752493"/>
              <a:ext cx="1797926" cy="1440000"/>
              <a:chOff x="1333729" y="4632288"/>
              <a:chExt cx="1797926" cy="1440000"/>
            </a:xfrm>
          </p:grpSpPr>
          <p:sp>
            <p:nvSpPr>
              <p:cNvPr id="1024" name="Rectangle 1023">
                <a:extLst>
                  <a:ext uri="{FF2B5EF4-FFF2-40B4-BE49-F238E27FC236}">
                    <a16:creationId xmlns:a16="http://schemas.microsoft.com/office/drawing/2014/main" id="{0FE2EA9D-6D1F-E1E7-D0F2-CCC8009F4EE3}"/>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5" name="Rectangle 1024">
                <a:extLst>
                  <a:ext uri="{FF2B5EF4-FFF2-40B4-BE49-F238E27FC236}">
                    <a16:creationId xmlns:a16="http://schemas.microsoft.com/office/drawing/2014/main" id="{6C7B2CEA-76F0-4980-AD6E-B2EF5148ADCD}"/>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6" name="Rectangle 1025">
                <a:extLst>
                  <a:ext uri="{FF2B5EF4-FFF2-40B4-BE49-F238E27FC236}">
                    <a16:creationId xmlns:a16="http://schemas.microsoft.com/office/drawing/2014/main" id="{C82614A2-89B9-2A27-BFBD-3262DB64AA71}"/>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7" name="Rectangle 1026">
                <a:extLst>
                  <a:ext uri="{FF2B5EF4-FFF2-40B4-BE49-F238E27FC236}">
                    <a16:creationId xmlns:a16="http://schemas.microsoft.com/office/drawing/2014/main" id="{BA184087-7AC0-F71B-E430-649BF8A5CB3F}"/>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8" name="Rectangle 1027">
                <a:extLst>
                  <a:ext uri="{FF2B5EF4-FFF2-40B4-BE49-F238E27FC236}">
                    <a16:creationId xmlns:a16="http://schemas.microsoft.com/office/drawing/2014/main" id="{53C9F614-FB04-A95E-5AE4-7C74F98E6221}"/>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9" name="Rectangle 1028">
                <a:extLst>
                  <a:ext uri="{FF2B5EF4-FFF2-40B4-BE49-F238E27FC236}">
                    <a16:creationId xmlns:a16="http://schemas.microsoft.com/office/drawing/2014/main" id="{114478B8-D268-E520-8C81-CEDCC1B5212C}"/>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0" name="Rectangle 1029">
                <a:extLst>
                  <a:ext uri="{FF2B5EF4-FFF2-40B4-BE49-F238E27FC236}">
                    <a16:creationId xmlns:a16="http://schemas.microsoft.com/office/drawing/2014/main" id="{FC16411A-9810-37CF-5F1E-AF5BAEAF6613}"/>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1" name="Rectangle 1030">
                <a:extLst>
                  <a:ext uri="{FF2B5EF4-FFF2-40B4-BE49-F238E27FC236}">
                    <a16:creationId xmlns:a16="http://schemas.microsoft.com/office/drawing/2014/main" id="{798B6110-407A-8C32-07A6-5D8F049E8483}"/>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2" name="Rectangle 1031">
                <a:extLst>
                  <a:ext uri="{FF2B5EF4-FFF2-40B4-BE49-F238E27FC236}">
                    <a16:creationId xmlns:a16="http://schemas.microsoft.com/office/drawing/2014/main" id="{1F1EBA6F-1E68-B865-2C42-88A33A52073B}"/>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3" name="Rectangle 1032">
                <a:extLst>
                  <a:ext uri="{FF2B5EF4-FFF2-40B4-BE49-F238E27FC236}">
                    <a16:creationId xmlns:a16="http://schemas.microsoft.com/office/drawing/2014/main" id="{1099CAED-E6EB-7070-2CDC-4A14320F16F1}"/>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4" name="Rectangle 1033">
                <a:extLst>
                  <a:ext uri="{FF2B5EF4-FFF2-40B4-BE49-F238E27FC236}">
                    <a16:creationId xmlns:a16="http://schemas.microsoft.com/office/drawing/2014/main" id="{CE4070EE-B2AB-CDF1-A414-366DAEEB93BF}"/>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5" name="Rectangle 1034">
                <a:extLst>
                  <a:ext uri="{FF2B5EF4-FFF2-40B4-BE49-F238E27FC236}">
                    <a16:creationId xmlns:a16="http://schemas.microsoft.com/office/drawing/2014/main" id="{4CCE7A07-61A0-D6BB-2232-147DDA7C7DA9}"/>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6" name="Rectangle 1035">
                <a:extLst>
                  <a:ext uri="{FF2B5EF4-FFF2-40B4-BE49-F238E27FC236}">
                    <a16:creationId xmlns:a16="http://schemas.microsoft.com/office/drawing/2014/main" id="{8F312596-EB16-B030-E6BE-37E713468451}"/>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7" name="Rectangle 1036">
                <a:extLst>
                  <a:ext uri="{FF2B5EF4-FFF2-40B4-BE49-F238E27FC236}">
                    <a16:creationId xmlns:a16="http://schemas.microsoft.com/office/drawing/2014/main" id="{A2AFF255-74FC-67FB-2696-68ED1E818437}"/>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8" name="Rectangle 1037">
                <a:extLst>
                  <a:ext uri="{FF2B5EF4-FFF2-40B4-BE49-F238E27FC236}">
                    <a16:creationId xmlns:a16="http://schemas.microsoft.com/office/drawing/2014/main" id="{61414016-E0AA-72CF-8451-1B8C2BC17CEB}"/>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9" name="Rectangle 1038">
                <a:extLst>
                  <a:ext uri="{FF2B5EF4-FFF2-40B4-BE49-F238E27FC236}">
                    <a16:creationId xmlns:a16="http://schemas.microsoft.com/office/drawing/2014/main" id="{77BD9F45-C458-EAEC-85E7-22C9BDEA83D9}"/>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0" name="Rectangle 1039">
                <a:extLst>
                  <a:ext uri="{FF2B5EF4-FFF2-40B4-BE49-F238E27FC236}">
                    <a16:creationId xmlns:a16="http://schemas.microsoft.com/office/drawing/2014/main" id="{FAE5D7D3-1E5E-F9A7-2451-7A4E8CC1F695}"/>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1" name="Rectangle 1040">
                <a:extLst>
                  <a:ext uri="{FF2B5EF4-FFF2-40B4-BE49-F238E27FC236}">
                    <a16:creationId xmlns:a16="http://schemas.microsoft.com/office/drawing/2014/main" id="{99F97113-97C5-B008-07FE-56C7B934D978}"/>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2" name="Rectangle 1041">
                <a:extLst>
                  <a:ext uri="{FF2B5EF4-FFF2-40B4-BE49-F238E27FC236}">
                    <a16:creationId xmlns:a16="http://schemas.microsoft.com/office/drawing/2014/main" id="{E06D2D2E-7D90-3AA8-6D55-29CBA57325B4}"/>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3" name="Rectangle 1042">
                <a:extLst>
                  <a:ext uri="{FF2B5EF4-FFF2-40B4-BE49-F238E27FC236}">
                    <a16:creationId xmlns:a16="http://schemas.microsoft.com/office/drawing/2014/main" id="{F1449B51-ECEA-4B18-EE40-56C040BD6701}"/>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03" name="Group 1002">
              <a:extLst>
                <a:ext uri="{FF2B5EF4-FFF2-40B4-BE49-F238E27FC236}">
                  <a16:creationId xmlns:a16="http://schemas.microsoft.com/office/drawing/2014/main" id="{88884162-D1EC-3EA4-C5AD-4687865BD4D1}"/>
                </a:ext>
              </a:extLst>
            </p:cNvPr>
            <p:cNvGrpSpPr/>
            <p:nvPr/>
          </p:nvGrpSpPr>
          <p:grpSpPr>
            <a:xfrm>
              <a:off x="7504824" y="3843933"/>
              <a:ext cx="1797926" cy="1440000"/>
              <a:chOff x="1333729" y="4632288"/>
              <a:chExt cx="1797926" cy="1440000"/>
            </a:xfrm>
          </p:grpSpPr>
          <p:sp>
            <p:nvSpPr>
              <p:cNvPr id="1004" name="Rectangle 1003">
                <a:extLst>
                  <a:ext uri="{FF2B5EF4-FFF2-40B4-BE49-F238E27FC236}">
                    <a16:creationId xmlns:a16="http://schemas.microsoft.com/office/drawing/2014/main" id="{074F2618-C6E8-866F-52DE-44C685BA36D7}"/>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5" name="Rectangle 1004">
                <a:extLst>
                  <a:ext uri="{FF2B5EF4-FFF2-40B4-BE49-F238E27FC236}">
                    <a16:creationId xmlns:a16="http://schemas.microsoft.com/office/drawing/2014/main" id="{C550E96B-80A9-859B-7E4F-A84599B204F3}"/>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6" name="Rectangle 1005">
                <a:extLst>
                  <a:ext uri="{FF2B5EF4-FFF2-40B4-BE49-F238E27FC236}">
                    <a16:creationId xmlns:a16="http://schemas.microsoft.com/office/drawing/2014/main" id="{1DCEA318-8D3E-0464-D7A1-17732E6ED5F3}"/>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7" name="Rectangle 1006">
                <a:extLst>
                  <a:ext uri="{FF2B5EF4-FFF2-40B4-BE49-F238E27FC236}">
                    <a16:creationId xmlns:a16="http://schemas.microsoft.com/office/drawing/2014/main" id="{7243AEF2-705C-0C87-7E47-030B6B5AD58A}"/>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8" name="Rectangle 1007">
                <a:extLst>
                  <a:ext uri="{FF2B5EF4-FFF2-40B4-BE49-F238E27FC236}">
                    <a16:creationId xmlns:a16="http://schemas.microsoft.com/office/drawing/2014/main" id="{859DA1FF-30A7-F8B2-4BD2-362F8E8A5592}"/>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9" name="Rectangle 1008">
                <a:extLst>
                  <a:ext uri="{FF2B5EF4-FFF2-40B4-BE49-F238E27FC236}">
                    <a16:creationId xmlns:a16="http://schemas.microsoft.com/office/drawing/2014/main" id="{48E47554-C1BA-3C68-8204-41B3BE475DAC}"/>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0" name="Rectangle 1009">
                <a:extLst>
                  <a:ext uri="{FF2B5EF4-FFF2-40B4-BE49-F238E27FC236}">
                    <a16:creationId xmlns:a16="http://schemas.microsoft.com/office/drawing/2014/main" id="{2E7C6F83-BC26-471E-101F-78A2292399B1}"/>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1" name="Rectangle 1010">
                <a:extLst>
                  <a:ext uri="{FF2B5EF4-FFF2-40B4-BE49-F238E27FC236}">
                    <a16:creationId xmlns:a16="http://schemas.microsoft.com/office/drawing/2014/main" id="{420195BD-5B0F-D3C9-CFCF-0451A4B00AD2}"/>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2" name="Rectangle 1011">
                <a:extLst>
                  <a:ext uri="{FF2B5EF4-FFF2-40B4-BE49-F238E27FC236}">
                    <a16:creationId xmlns:a16="http://schemas.microsoft.com/office/drawing/2014/main" id="{A2EAF6D2-D1E2-7CA0-7655-FBD7DAC10623}"/>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3" name="Rectangle 1012">
                <a:extLst>
                  <a:ext uri="{FF2B5EF4-FFF2-40B4-BE49-F238E27FC236}">
                    <a16:creationId xmlns:a16="http://schemas.microsoft.com/office/drawing/2014/main" id="{A1411E9D-A61A-0981-0B91-FB5A0C1B2FA0}"/>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4" name="Rectangle 1013">
                <a:extLst>
                  <a:ext uri="{FF2B5EF4-FFF2-40B4-BE49-F238E27FC236}">
                    <a16:creationId xmlns:a16="http://schemas.microsoft.com/office/drawing/2014/main" id="{DA306D76-327D-426C-C88A-5B5E1BC8A2C0}"/>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5" name="Rectangle 1014">
                <a:extLst>
                  <a:ext uri="{FF2B5EF4-FFF2-40B4-BE49-F238E27FC236}">
                    <a16:creationId xmlns:a16="http://schemas.microsoft.com/office/drawing/2014/main" id="{CB8282B0-313C-EC4F-8FFD-AA5472582CF9}"/>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6" name="Rectangle 1015">
                <a:extLst>
                  <a:ext uri="{FF2B5EF4-FFF2-40B4-BE49-F238E27FC236}">
                    <a16:creationId xmlns:a16="http://schemas.microsoft.com/office/drawing/2014/main" id="{7EAB58DF-9A53-1B62-47F6-C3842C49593C}"/>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7" name="Rectangle 1016">
                <a:extLst>
                  <a:ext uri="{FF2B5EF4-FFF2-40B4-BE49-F238E27FC236}">
                    <a16:creationId xmlns:a16="http://schemas.microsoft.com/office/drawing/2014/main" id="{295C7B2A-C9BC-87CA-6A60-2CC99AC1E803}"/>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8" name="Rectangle 1017">
                <a:extLst>
                  <a:ext uri="{FF2B5EF4-FFF2-40B4-BE49-F238E27FC236}">
                    <a16:creationId xmlns:a16="http://schemas.microsoft.com/office/drawing/2014/main" id="{EBDF0CEB-A888-A2C5-0F30-B38DA66D8EB5}"/>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9" name="Rectangle 1018">
                <a:extLst>
                  <a:ext uri="{FF2B5EF4-FFF2-40B4-BE49-F238E27FC236}">
                    <a16:creationId xmlns:a16="http://schemas.microsoft.com/office/drawing/2014/main" id="{0757C657-A24C-AEF3-4598-7E8C47685EC9}"/>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0" name="Rectangle 1019">
                <a:extLst>
                  <a:ext uri="{FF2B5EF4-FFF2-40B4-BE49-F238E27FC236}">
                    <a16:creationId xmlns:a16="http://schemas.microsoft.com/office/drawing/2014/main" id="{D660E95B-AA9D-B7E5-1183-0E59DFC0C317}"/>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1" name="Rectangle 1020">
                <a:extLst>
                  <a:ext uri="{FF2B5EF4-FFF2-40B4-BE49-F238E27FC236}">
                    <a16:creationId xmlns:a16="http://schemas.microsoft.com/office/drawing/2014/main" id="{081EACB0-16EE-172F-FB45-97DEB7DDF2E9}"/>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2" name="Rectangle 1021">
                <a:extLst>
                  <a:ext uri="{FF2B5EF4-FFF2-40B4-BE49-F238E27FC236}">
                    <a16:creationId xmlns:a16="http://schemas.microsoft.com/office/drawing/2014/main" id="{2DB937DF-05A0-5D15-FBC8-1E3CFDF5D536}"/>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3" name="Rectangle 1022">
                <a:extLst>
                  <a:ext uri="{FF2B5EF4-FFF2-40B4-BE49-F238E27FC236}">
                    <a16:creationId xmlns:a16="http://schemas.microsoft.com/office/drawing/2014/main" id="{2D1A9F5F-BA62-92FF-D803-867BE89ADBB2}"/>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grpSp>
        <p:nvGrpSpPr>
          <p:cNvPr id="1084" name="Group 1083">
            <a:extLst>
              <a:ext uri="{FF2B5EF4-FFF2-40B4-BE49-F238E27FC236}">
                <a16:creationId xmlns:a16="http://schemas.microsoft.com/office/drawing/2014/main" id="{806A2D92-35D7-5D1A-29E4-128D899E9CE1}"/>
              </a:ext>
            </a:extLst>
          </p:cNvPr>
          <p:cNvGrpSpPr/>
          <p:nvPr/>
        </p:nvGrpSpPr>
        <p:grpSpPr>
          <a:xfrm>
            <a:off x="7542542" y="4921849"/>
            <a:ext cx="2068329" cy="1720439"/>
            <a:chOff x="7504824" y="3563494"/>
            <a:chExt cx="2068329" cy="1720439"/>
          </a:xfrm>
        </p:grpSpPr>
        <p:grpSp>
          <p:nvGrpSpPr>
            <p:cNvPr id="1085" name="Group 1084">
              <a:extLst>
                <a:ext uri="{FF2B5EF4-FFF2-40B4-BE49-F238E27FC236}">
                  <a16:creationId xmlns:a16="http://schemas.microsoft.com/office/drawing/2014/main" id="{5F7BF5B2-3793-8BCD-B6B3-B1A5E905D532}"/>
                </a:ext>
              </a:extLst>
            </p:cNvPr>
            <p:cNvGrpSpPr/>
            <p:nvPr/>
          </p:nvGrpSpPr>
          <p:grpSpPr>
            <a:xfrm>
              <a:off x="7775227" y="3563494"/>
              <a:ext cx="1797926" cy="1440000"/>
              <a:chOff x="1333729" y="4632288"/>
              <a:chExt cx="1797926" cy="1440000"/>
            </a:xfrm>
          </p:grpSpPr>
          <p:sp>
            <p:nvSpPr>
              <p:cNvPr id="1149" name="Rectangle 1148">
                <a:extLst>
                  <a:ext uri="{FF2B5EF4-FFF2-40B4-BE49-F238E27FC236}">
                    <a16:creationId xmlns:a16="http://schemas.microsoft.com/office/drawing/2014/main" id="{A1C1F897-7A10-61D7-A296-D8CC14A9E803}"/>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0" name="Rectangle 1149">
                <a:extLst>
                  <a:ext uri="{FF2B5EF4-FFF2-40B4-BE49-F238E27FC236}">
                    <a16:creationId xmlns:a16="http://schemas.microsoft.com/office/drawing/2014/main" id="{53174268-CBC1-2E26-FF56-F27234C0AA4D}"/>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1" name="Rectangle 1150">
                <a:extLst>
                  <a:ext uri="{FF2B5EF4-FFF2-40B4-BE49-F238E27FC236}">
                    <a16:creationId xmlns:a16="http://schemas.microsoft.com/office/drawing/2014/main" id="{6ED27642-D032-EE7D-6781-EE96AFA33046}"/>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2" name="Rectangle 1151">
                <a:extLst>
                  <a:ext uri="{FF2B5EF4-FFF2-40B4-BE49-F238E27FC236}">
                    <a16:creationId xmlns:a16="http://schemas.microsoft.com/office/drawing/2014/main" id="{CD325D1E-5657-D1E3-7773-756E3B78653A}"/>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3" name="Rectangle 1152">
                <a:extLst>
                  <a:ext uri="{FF2B5EF4-FFF2-40B4-BE49-F238E27FC236}">
                    <a16:creationId xmlns:a16="http://schemas.microsoft.com/office/drawing/2014/main" id="{C7D4A462-123E-04FA-3A5E-0FD065D8C5C4}"/>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4" name="Rectangle 1153">
                <a:extLst>
                  <a:ext uri="{FF2B5EF4-FFF2-40B4-BE49-F238E27FC236}">
                    <a16:creationId xmlns:a16="http://schemas.microsoft.com/office/drawing/2014/main" id="{8171187C-FA3C-F581-0360-73047437C2F0}"/>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5" name="Rectangle 1154">
                <a:extLst>
                  <a:ext uri="{FF2B5EF4-FFF2-40B4-BE49-F238E27FC236}">
                    <a16:creationId xmlns:a16="http://schemas.microsoft.com/office/drawing/2014/main" id="{51EECAC0-BEFB-2545-6D12-53E237A9A718}"/>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6" name="Rectangle 1155">
                <a:extLst>
                  <a:ext uri="{FF2B5EF4-FFF2-40B4-BE49-F238E27FC236}">
                    <a16:creationId xmlns:a16="http://schemas.microsoft.com/office/drawing/2014/main" id="{329E1739-80FC-69A2-452F-F21AC5566F34}"/>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7" name="Rectangle 1156">
                <a:extLst>
                  <a:ext uri="{FF2B5EF4-FFF2-40B4-BE49-F238E27FC236}">
                    <a16:creationId xmlns:a16="http://schemas.microsoft.com/office/drawing/2014/main" id="{33C2B03C-24CA-1D7D-5F49-D47AC60701AA}"/>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8" name="Rectangle 1157">
                <a:extLst>
                  <a:ext uri="{FF2B5EF4-FFF2-40B4-BE49-F238E27FC236}">
                    <a16:creationId xmlns:a16="http://schemas.microsoft.com/office/drawing/2014/main" id="{6D82B576-1C1C-3926-2C51-F19E61BFB3A4}"/>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9" name="Rectangle 1158">
                <a:extLst>
                  <a:ext uri="{FF2B5EF4-FFF2-40B4-BE49-F238E27FC236}">
                    <a16:creationId xmlns:a16="http://schemas.microsoft.com/office/drawing/2014/main" id="{350047A6-7EE8-FA55-E21F-4CB6DBBECCCF}"/>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0" name="Rectangle 1159">
                <a:extLst>
                  <a:ext uri="{FF2B5EF4-FFF2-40B4-BE49-F238E27FC236}">
                    <a16:creationId xmlns:a16="http://schemas.microsoft.com/office/drawing/2014/main" id="{03F985AF-137B-AF27-EA95-E1C969D894BD}"/>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1" name="Rectangle 1160">
                <a:extLst>
                  <a:ext uri="{FF2B5EF4-FFF2-40B4-BE49-F238E27FC236}">
                    <a16:creationId xmlns:a16="http://schemas.microsoft.com/office/drawing/2014/main" id="{19C6D2CC-AF97-0417-DCD1-12F7BDB977D6}"/>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2" name="Rectangle 1161">
                <a:extLst>
                  <a:ext uri="{FF2B5EF4-FFF2-40B4-BE49-F238E27FC236}">
                    <a16:creationId xmlns:a16="http://schemas.microsoft.com/office/drawing/2014/main" id="{FA267814-F064-D188-D814-9FFC786B86FB}"/>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3" name="Rectangle 1162">
                <a:extLst>
                  <a:ext uri="{FF2B5EF4-FFF2-40B4-BE49-F238E27FC236}">
                    <a16:creationId xmlns:a16="http://schemas.microsoft.com/office/drawing/2014/main" id="{8174045A-C16B-2F50-9207-1CF1D01F7756}"/>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4" name="Rectangle 1163">
                <a:extLst>
                  <a:ext uri="{FF2B5EF4-FFF2-40B4-BE49-F238E27FC236}">
                    <a16:creationId xmlns:a16="http://schemas.microsoft.com/office/drawing/2014/main" id="{F5DD3D12-4744-0870-9927-5F7E2028E86B}"/>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5" name="Rectangle 1164">
                <a:extLst>
                  <a:ext uri="{FF2B5EF4-FFF2-40B4-BE49-F238E27FC236}">
                    <a16:creationId xmlns:a16="http://schemas.microsoft.com/office/drawing/2014/main" id="{658318A4-8175-DD78-41A5-6B84E1838068}"/>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6" name="Rectangle 1165">
                <a:extLst>
                  <a:ext uri="{FF2B5EF4-FFF2-40B4-BE49-F238E27FC236}">
                    <a16:creationId xmlns:a16="http://schemas.microsoft.com/office/drawing/2014/main" id="{A072069E-AAC0-3EBF-0C75-6AB4C044B44C}"/>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7" name="Rectangle 1166">
                <a:extLst>
                  <a:ext uri="{FF2B5EF4-FFF2-40B4-BE49-F238E27FC236}">
                    <a16:creationId xmlns:a16="http://schemas.microsoft.com/office/drawing/2014/main" id="{EC5CC296-F91D-85BD-7773-7FC567966A63}"/>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8" name="Rectangle 1167">
                <a:extLst>
                  <a:ext uri="{FF2B5EF4-FFF2-40B4-BE49-F238E27FC236}">
                    <a16:creationId xmlns:a16="http://schemas.microsoft.com/office/drawing/2014/main" id="{FD3B5686-1418-F8D2-3A94-77A4317BF1E6}"/>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86" name="Group 1085">
              <a:extLst>
                <a:ext uri="{FF2B5EF4-FFF2-40B4-BE49-F238E27FC236}">
                  <a16:creationId xmlns:a16="http://schemas.microsoft.com/office/drawing/2014/main" id="{DD6B0044-E851-3AD1-0B83-B6DC0C30665B}"/>
                </a:ext>
              </a:extLst>
            </p:cNvPr>
            <p:cNvGrpSpPr/>
            <p:nvPr/>
          </p:nvGrpSpPr>
          <p:grpSpPr>
            <a:xfrm>
              <a:off x="7687781" y="3661053"/>
              <a:ext cx="1797926" cy="1440000"/>
              <a:chOff x="1333729" y="4632288"/>
              <a:chExt cx="1797926" cy="1440000"/>
            </a:xfrm>
          </p:grpSpPr>
          <p:sp>
            <p:nvSpPr>
              <p:cNvPr id="1129" name="Rectangle 1128">
                <a:extLst>
                  <a:ext uri="{FF2B5EF4-FFF2-40B4-BE49-F238E27FC236}">
                    <a16:creationId xmlns:a16="http://schemas.microsoft.com/office/drawing/2014/main" id="{A5D7EB15-68EE-539F-3C55-203D92F16F92}"/>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0" name="Rectangle 1129">
                <a:extLst>
                  <a:ext uri="{FF2B5EF4-FFF2-40B4-BE49-F238E27FC236}">
                    <a16:creationId xmlns:a16="http://schemas.microsoft.com/office/drawing/2014/main" id="{0D8C5D4C-CF16-3DB5-3BE6-011A02CDCEA2}"/>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1" name="Rectangle 1130">
                <a:extLst>
                  <a:ext uri="{FF2B5EF4-FFF2-40B4-BE49-F238E27FC236}">
                    <a16:creationId xmlns:a16="http://schemas.microsoft.com/office/drawing/2014/main" id="{05B5B6D3-76EB-D87E-4220-F9CC809B55D6}"/>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2" name="Rectangle 1131">
                <a:extLst>
                  <a:ext uri="{FF2B5EF4-FFF2-40B4-BE49-F238E27FC236}">
                    <a16:creationId xmlns:a16="http://schemas.microsoft.com/office/drawing/2014/main" id="{ACE9976C-7635-2D44-1687-70FC6156CEF8}"/>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3" name="Rectangle 1132">
                <a:extLst>
                  <a:ext uri="{FF2B5EF4-FFF2-40B4-BE49-F238E27FC236}">
                    <a16:creationId xmlns:a16="http://schemas.microsoft.com/office/drawing/2014/main" id="{145D5242-D28C-B581-6F93-E2ADD006A37F}"/>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4" name="Rectangle 1133">
                <a:extLst>
                  <a:ext uri="{FF2B5EF4-FFF2-40B4-BE49-F238E27FC236}">
                    <a16:creationId xmlns:a16="http://schemas.microsoft.com/office/drawing/2014/main" id="{C3410024-2207-B370-0CAF-EAEC942C0807}"/>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5" name="Rectangle 1134">
                <a:extLst>
                  <a:ext uri="{FF2B5EF4-FFF2-40B4-BE49-F238E27FC236}">
                    <a16:creationId xmlns:a16="http://schemas.microsoft.com/office/drawing/2014/main" id="{63719158-0F93-C437-FEEE-58DE0B58B331}"/>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6" name="Rectangle 1135">
                <a:extLst>
                  <a:ext uri="{FF2B5EF4-FFF2-40B4-BE49-F238E27FC236}">
                    <a16:creationId xmlns:a16="http://schemas.microsoft.com/office/drawing/2014/main" id="{836525E9-284C-3C23-4A29-03C67C9A56EA}"/>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7" name="Rectangle 1136">
                <a:extLst>
                  <a:ext uri="{FF2B5EF4-FFF2-40B4-BE49-F238E27FC236}">
                    <a16:creationId xmlns:a16="http://schemas.microsoft.com/office/drawing/2014/main" id="{C3D74D0A-53D0-08CE-CB15-8EC01686B563}"/>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8" name="Rectangle 1137">
                <a:extLst>
                  <a:ext uri="{FF2B5EF4-FFF2-40B4-BE49-F238E27FC236}">
                    <a16:creationId xmlns:a16="http://schemas.microsoft.com/office/drawing/2014/main" id="{FE0982CB-5B62-9DE5-7776-254912BB3D9C}"/>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9" name="Rectangle 1138">
                <a:extLst>
                  <a:ext uri="{FF2B5EF4-FFF2-40B4-BE49-F238E27FC236}">
                    <a16:creationId xmlns:a16="http://schemas.microsoft.com/office/drawing/2014/main" id="{DEDA482B-08BD-E7C9-DE2B-5E973A670378}"/>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0" name="Rectangle 1139">
                <a:extLst>
                  <a:ext uri="{FF2B5EF4-FFF2-40B4-BE49-F238E27FC236}">
                    <a16:creationId xmlns:a16="http://schemas.microsoft.com/office/drawing/2014/main" id="{84CA8587-EA30-A577-D826-6066D05A6184}"/>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1" name="Rectangle 1140">
                <a:extLst>
                  <a:ext uri="{FF2B5EF4-FFF2-40B4-BE49-F238E27FC236}">
                    <a16:creationId xmlns:a16="http://schemas.microsoft.com/office/drawing/2014/main" id="{11AA1BBA-947A-5381-594E-5D0FF8D4D0B9}"/>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2" name="Rectangle 1141">
                <a:extLst>
                  <a:ext uri="{FF2B5EF4-FFF2-40B4-BE49-F238E27FC236}">
                    <a16:creationId xmlns:a16="http://schemas.microsoft.com/office/drawing/2014/main" id="{9C1F36DD-9D76-0656-2DEA-22D4C3994792}"/>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3" name="Rectangle 1142">
                <a:extLst>
                  <a:ext uri="{FF2B5EF4-FFF2-40B4-BE49-F238E27FC236}">
                    <a16:creationId xmlns:a16="http://schemas.microsoft.com/office/drawing/2014/main" id="{7B81DECE-57D2-6C51-FA7D-8990EA24FC67}"/>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4" name="Rectangle 1143">
                <a:extLst>
                  <a:ext uri="{FF2B5EF4-FFF2-40B4-BE49-F238E27FC236}">
                    <a16:creationId xmlns:a16="http://schemas.microsoft.com/office/drawing/2014/main" id="{55861E1F-4338-F01B-D0B1-B7E31803AF73}"/>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5" name="Rectangle 1144">
                <a:extLst>
                  <a:ext uri="{FF2B5EF4-FFF2-40B4-BE49-F238E27FC236}">
                    <a16:creationId xmlns:a16="http://schemas.microsoft.com/office/drawing/2014/main" id="{9C6A124D-5C86-4D91-E80E-6E4FC78B044B}"/>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6" name="Rectangle 1145">
                <a:extLst>
                  <a:ext uri="{FF2B5EF4-FFF2-40B4-BE49-F238E27FC236}">
                    <a16:creationId xmlns:a16="http://schemas.microsoft.com/office/drawing/2014/main" id="{FDF9749F-7B99-ED75-9C6B-E3DE6523F41D}"/>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7" name="Rectangle 1146">
                <a:extLst>
                  <a:ext uri="{FF2B5EF4-FFF2-40B4-BE49-F238E27FC236}">
                    <a16:creationId xmlns:a16="http://schemas.microsoft.com/office/drawing/2014/main" id="{5613ADA9-05C4-3940-D71F-3082DD240719}"/>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8" name="Rectangle 1147">
                <a:extLst>
                  <a:ext uri="{FF2B5EF4-FFF2-40B4-BE49-F238E27FC236}">
                    <a16:creationId xmlns:a16="http://schemas.microsoft.com/office/drawing/2014/main" id="{49F8EE4B-8B2A-4293-EB1D-DC5B713F7C84}"/>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87" name="Group 1086">
              <a:extLst>
                <a:ext uri="{FF2B5EF4-FFF2-40B4-BE49-F238E27FC236}">
                  <a16:creationId xmlns:a16="http://schemas.microsoft.com/office/drawing/2014/main" id="{204F3F18-4B9A-E809-941A-9D198400797B}"/>
                </a:ext>
              </a:extLst>
            </p:cNvPr>
            <p:cNvGrpSpPr/>
            <p:nvPr/>
          </p:nvGrpSpPr>
          <p:grpSpPr>
            <a:xfrm>
              <a:off x="7597378" y="3752493"/>
              <a:ext cx="1797926" cy="1440000"/>
              <a:chOff x="1333729" y="4632288"/>
              <a:chExt cx="1797926" cy="1440000"/>
            </a:xfrm>
          </p:grpSpPr>
          <p:sp>
            <p:nvSpPr>
              <p:cNvPr id="1109" name="Rectangle 1108">
                <a:extLst>
                  <a:ext uri="{FF2B5EF4-FFF2-40B4-BE49-F238E27FC236}">
                    <a16:creationId xmlns:a16="http://schemas.microsoft.com/office/drawing/2014/main" id="{785314F8-3FD2-D91F-6F0B-855F3FEB2BBD}"/>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0" name="Rectangle 1109">
                <a:extLst>
                  <a:ext uri="{FF2B5EF4-FFF2-40B4-BE49-F238E27FC236}">
                    <a16:creationId xmlns:a16="http://schemas.microsoft.com/office/drawing/2014/main" id="{2099956D-0A0D-54B2-CE1B-BB10D4D999A7}"/>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1" name="Rectangle 1110">
                <a:extLst>
                  <a:ext uri="{FF2B5EF4-FFF2-40B4-BE49-F238E27FC236}">
                    <a16:creationId xmlns:a16="http://schemas.microsoft.com/office/drawing/2014/main" id="{33BA4BA7-1AF4-BC5C-39F4-929BB30A907A}"/>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2" name="Rectangle 1111">
                <a:extLst>
                  <a:ext uri="{FF2B5EF4-FFF2-40B4-BE49-F238E27FC236}">
                    <a16:creationId xmlns:a16="http://schemas.microsoft.com/office/drawing/2014/main" id="{86F83060-AA52-A61C-24FA-4DBC1F17F0A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3" name="Rectangle 1112">
                <a:extLst>
                  <a:ext uri="{FF2B5EF4-FFF2-40B4-BE49-F238E27FC236}">
                    <a16:creationId xmlns:a16="http://schemas.microsoft.com/office/drawing/2014/main" id="{D35B66EA-4914-52A1-4ABB-3F01386EEE34}"/>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4" name="Rectangle 1113">
                <a:extLst>
                  <a:ext uri="{FF2B5EF4-FFF2-40B4-BE49-F238E27FC236}">
                    <a16:creationId xmlns:a16="http://schemas.microsoft.com/office/drawing/2014/main" id="{A6D23D2E-779A-2F11-41CF-6E4ADA2829DE}"/>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5" name="Rectangle 1114">
                <a:extLst>
                  <a:ext uri="{FF2B5EF4-FFF2-40B4-BE49-F238E27FC236}">
                    <a16:creationId xmlns:a16="http://schemas.microsoft.com/office/drawing/2014/main" id="{BED33883-1DAB-9505-B676-D40B572EA936}"/>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6" name="Rectangle 1115">
                <a:extLst>
                  <a:ext uri="{FF2B5EF4-FFF2-40B4-BE49-F238E27FC236}">
                    <a16:creationId xmlns:a16="http://schemas.microsoft.com/office/drawing/2014/main" id="{EEC2FD01-D0AF-76B0-6FA2-4A34A30CF815}"/>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7" name="Rectangle 1116">
                <a:extLst>
                  <a:ext uri="{FF2B5EF4-FFF2-40B4-BE49-F238E27FC236}">
                    <a16:creationId xmlns:a16="http://schemas.microsoft.com/office/drawing/2014/main" id="{6674C1EE-B21E-AA4C-88FD-56A57BED8F4E}"/>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8" name="Rectangle 1117">
                <a:extLst>
                  <a:ext uri="{FF2B5EF4-FFF2-40B4-BE49-F238E27FC236}">
                    <a16:creationId xmlns:a16="http://schemas.microsoft.com/office/drawing/2014/main" id="{CB6B23F5-576E-8810-4D31-E67B06F8E985}"/>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9" name="Rectangle 1118">
                <a:extLst>
                  <a:ext uri="{FF2B5EF4-FFF2-40B4-BE49-F238E27FC236}">
                    <a16:creationId xmlns:a16="http://schemas.microsoft.com/office/drawing/2014/main" id="{10B55F5D-E064-6219-031E-D8D079F9A6B9}"/>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0" name="Rectangle 1119">
                <a:extLst>
                  <a:ext uri="{FF2B5EF4-FFF2-40B4-BE49-F238E27FC236}">
                    <a16:creationId xmlns:a16="http://schemas.microsoft.com/office/drawing/2014/main" id="{C5CBB0AE-6E65-458C-9792-B50A96FDE462}"/>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1" name="Rectangle 1120">
                <a:extLst>
                  <a:ext uri="{FF2B5EF4-FFF2-40B4-BE49-F238E27FC236}">
                    <a16:creationId xmlns:a16="http://schemas.microsoft.com/office/drawing/2014/main" id="{4AA3B660-AD6D-AB2E-4D6B-4756C1C55C9D}"/>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2" name="Rectangle 1121">
                <a:extLst>
                  <a:ext uri="{FF2B5EF4-FFF2-40B4-BE49-F238E27FC236}">
                    <a16:creationId xmlns:a16="http://schemas.microsoft.com/office/drawing/2014/main" id="{A069C953-E8D9-0EB5-31B3-02333B882393}"/>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3" name="Rectangle 1122">
                <a:extLst>
                  <a:ext uri="{FF2B5EF4-FFF2-40B4-BE49-F238E27FC236}">
                    <a16:creationId xmlns:a16="http://schemas.microsoft.com/office/drawing/2014/main" id="{843097E7-516D-0FB8-3900-310C998CDD22}"/>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4" name="Rectangle 1123">
                <a:extLst>
                  <a:ext uri="{FF2B5EF4-FFF2-40B4-BE49-F238E27FC236}">
                    <a16:creationId xmlns:a16="http://schemas.microsoft.com/office/drawing/2014/main" id="{6388688D-F571-C736-A00D-8D32F0557EB7}"/>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5" name="Rectangle 1124">
                <a:extLst>
                  <a:ext uri="{FF2B5EF4-FFF2-40B4-BE49-F238E27FC236}">
                    <a16:creationId xmlns:a16="http://schemas.microsoft.com/office/drawing/2014/main" id="{45291EC9-0611-5AB1-9854-05B4DD3744F1}"/>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6" name="Rectangle 1125">
                <a:extLst>
                  <a:ext uri="{FF2B5EF4-FFF2-40B4-BE49-F238E27FC236}">
                    <a16:creationId xmlns:a16="http://schemas.microsoft.com/office/drawing/2014/main" id="{8779C382-3314-468F-DD3C-9C7D3CCC3691}"/>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7" name="Rectangle 1126">
                <a:extLst>
                  <a:ext uri="{FF2B5EF4-FFF2-40B4-BE49-F238E27FC236}">
                    <a16:creationId xmlns:a16="http://schemas.microsoft.com/office/drawing/2014/main" id="{53D83B84-095B-E2E9-4623-5A6E21F74E4A}"/>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8" name="Rectangle 1127">
                <a:extLst>
                  <a:ext uri="{FF2B5EF4-FFF2-40B4-BE49-F238E27FC236}">
                    <a16:creationId xmlns:a16="http://schemas.microsoft.com/office/drawing/2014/main" id="{77EEDB16-90CE-1EFE-A04E-E0FA86FA8EEC}"/>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88" name="Group 1087">
              <a:extLst>
                <a:ext uri="{FF2B5EF4-FFF2-40B4-BE49-F238E27FC236}">
                  <a16:creationId xmlns:a16="http://schemas.microsoft.com/office/drawing/2014/main" id="{9F25E952-5109-4CCB-3719-A7932ABF4C3E}"/>
                </a:ext>
              </a:extLst>
            </p:cNvPr>
            <p:cNvGrpSpPr/>
            <p:nvPr/>
          </p:nvGrpSpPr>
          <p:grpSpPr>
            <a:xfrm>
              <a:off x="7504824" y="3843933"/>
              <a:ext cx="1797926" cy="1440000"/>
              <a:chOff x="1333729" y="4632288"/>
              <a:chExt cx="1797926" cy="1440000"/>
            </a:xfrm>
          </p:grpSpPr>
          <p:sp>
            <p:nvSpPr>
              <p:cNvPr id="1089" name="Rectangle 1088">
                <a:extLst>
                  <a:ext uri="{FF2B5EF4-FFF2-40B4-BE49-F238E27FC236}">
                    <a16:creationId xmlns:a16="http://schemas.microsoft.com/office/drawing/2014/main" id="{39F83F24-4902-85FE-DCE3-CA4D457A8004}"/>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0" name="Rectangle 1089">
                <a:extLst>
                  <a:ext uri="{FF2B5EF4-FFF2-40B4-BE49-F238E27FC236}">
                    <a16:creationId xmlns:a16="http://schemas.microsoft.com/office/drawing/2014/main" id="{74D01FED-1B94-33C5-7B9C-5E7DD1E9D94D}"/>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1" name="Rectangle 1090">
                <a:extLst>
                  <a:ext uri="{FF2B5EF4-FFF2-40B4-BE49-F238E27FC236}">
                    <a16:creationId xmlns:a16="http://schemas.microsoft.com/office/drawing/2014/main" id="{6759AD21-34C2-1A0A-FBE2-6699E15B8AF8}"/>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2" name="Rectangle 1091">
                <a:extLst>
                  <a:ext uri="{FF2B5EF4-FFF2-40B4-BE49-F238E27FC236}">
                    <a16:creationId xmlns:a16="http://schemas.microsoft.com/office/drawing/2014/main" id="{32A945EE-AC72-5B4E-66F3-9DB3E42AA00D}"/>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3" name="Rectangle 1092">
                <a:extLst>
                  <a:ext uri="{FF2B5EF4-FFF2-40B4-BE49-F238E27FC236}">
                    <a16:creationId xmlns:a16="http://schemas.microsoft.com/office/drawing/2014/main" id="{758092A7-C5C3-D8C3-E7C6-E546E844E4E8}"/>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4" name="Rectangle 1093">
                <a:extLst>
                  <a:ext uri="{FF2B5EF4-FFF2-40B4-BE49-F238E27FC236}">
                    <a16:creationId xmlns:a16="http://schemas.microsoft.com/office/drawing/2014/main" id="{688693D2-5735-1C00-79EC-84660005627F}"/>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5" name="Rectangle 1094">
                <a:extLst>
                  <a:ext uri="{FF2B5EF4-FFF2-40B4-BE49-F238E27FC236}">
                    <a16:creationId xmlns:a16="http://schemas.microsoft.com/office/drawing/2014/main" id="{35F50056-4105-3501-B745-B76E958B6DED}"/>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6" name="Rectangle 1095">
                <a:extLst>
                  <a:ext uri="{FF2B5EF4-FFF2-40B4-BE49-F238E27FC236}">
                    <a16:creationId xmlns:a16="http://schemas.microsoft.com/office/drawing/2014/main" id="{BFB31284-0D4C-78F1-257C-0F30964AC89C}"/>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7" name="Rectangle 1096">
                <a:extLst>
                  <a:ext uri="{FF2B5EF4-FFF2-40B4-BE49-F238E27FC236}">
                    <a16:creationId xmlns:a16="http://schemas.microsoft.com/office/drawing/2014/main" id="{12CAEFAC-1E43-0955-115C-8AEDD38E5794}"/>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8" name="Rectangle 1097">
                <a:extLst>
                  <a:ext uri="{FF2B5EF4-FFF2-40B4-BE49-F238E27FC236}">
                    <a16:creationId xmlns:a16="http://schemas.microsoft.com/office/drawing/2014/main" id="{8934E746-797D-B183-7806-DAC5504132C2}"/>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9" name="Rectangle 1098">
                <a:extLst>
                  <a:ext uri="{FF2B5EF4-FFF2-40B4-BE49-F238E27FC236}">
                    <a16:creationId xmlns:a16="http://schemas.microsoft.com/office/drawing/2014/main" id="{50E65F67-D173-EC4A-EEC5-D1EF1EC77D32}"/>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0" name="Rectangle 1099">
                <a:extLst>
                  <a:ext uri="{FF2B5EF4-FFF2-40B4-BE49-F238E27FC236}">
                    <a16:creationId xmlns:a16="http://schemas.microsoft.com/office/drawing/2014/main" id="{7EA5B167-C676-9161-BD26-BC536D024E1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1" name="Rectangle 1100">
                <a:extLst>
                  <a:ext uri="{FF2B5EF4-FFF2-40B4-BE49-F238E27FC236}">
                    <a16:creationId xmlns:a16="http://schemas.microsoft.com/office/drawing/2014/main" id="{856B3AA1-9514-A42F-E975-27F48B8C6B8E}"/>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2" name="Rectangle 1101">
                <a:extLst>
                  <a:ext uri="{FF2B5EF4-FFF2-40B4-BE49-F238E27FC236}">
                    <a16:creationId xmlns:a16="http://schemas.microsoft.com/office/drawing/2014/main" id="{E82FCF61-DEB1-C588-E015-DA63DA139328}"/>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3" name="Rectangle 1102">
                <a:extLst>
                  <a:ext uri="{FF2B5EF4-FFF2-40B4-BE49-F238E27FC236}">
                    <a16:creationId xmlns:a16="http://schemas.microsoft.com/office/drawing/2014/main" id="{56C4ADBB-EE9C-CFD8-A025-8D4B4F765B88}"/>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4" name="Rectangle 1103">
                <a:extLst>
                  <a:ext uri="{FF2B5EF4-FFF2-40B4-BE49-F238E27FC236}">
                    <a16:creationId xmlns:a16="http://schemas.microsoft.com/office/drawing/2014/main" id="{5B062404-5C40-EB92-6B36-3390CBB9F2BC}"/>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5" name="Rectangle 1104">
                <a:extLst>
                  <a:ext uri="{FF2B5EF4-FFF2-40B4-BE49-F238E27FC236}">
                    <a16:creationId xmlns:a16="http://schemas.microsoft.com/office/drawing/2014/main" id="{B1E3AFDB-FC8A-0B2E-873C-61AFB99FC3E5}"/>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6" name="Rectangle 1105">
                <a:extLst>
                  <a:ext uri="{FF2B5EF4-FFF2-40B4-BE49-F238E27FC236}">
                    <a16:creationId xmlns:a16="http://schemas.microsoft.com/office/drawing/2014/main" id="{63280D82-DCDE-6676-0E3F-05B9755830C3}"/>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7" name="Rectangle 1106">
                <a:extLst>
                  <a:ext uri="{FF2B5EF4-FFF2-40B4-BE49-F238E27FC236}">
                    <a16:creationId xmlns:a16="http://schemas.microsoft.com/office/drawing/2014/main" id="{841E7854-EF18-1B1C-F3C2-A6352A7808D8}"/>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8" name="Rectangle 1107">
                <a:extLst>
                  <a:ext uri="{FF2B5EF4-FFF2-40B4-BE49-F238E27FC236}">
                    <a16:creationId xmlns:a16="http://schemas.microsoft.com/office/drawing/2014/main" id="{22B756E5-C920-277F-30FA-902DD5AD3F2C}"/>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spTree>
    <p:extLst>
      <p:ext uri="{BB962C8B-B14F-4D97-AF65-F5344CB8AC3E}">
        <p14:creationId xmlns:p14="http://schemas.microsoft.com/office/powerpoint/2010/main" val="3757392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C52325A-9B7F-6392-4800-87FDBC08BD3B}"/>
              </a:ext>
            </a:extLst>
          </p:cNvPr>
          <p:cNvPicPr>
            <a:picLocks noChangeAspect="1"/>
          </p:cNvPicPr>
          <p:nvPr/>
        </p:nvPicPr>
        <p:blipFill>
          <a:blip r:embed="rId3"/>
          <a:stretch>
            <a:fillRect/>
          </a:stretch>
        </p:blipFill>
        <p:spPr>
          <a:xfrm>
            <a:off x="3678338" y="0"/>
            <a:ext cx="4835324" cy="6858000"/>
          </a:xfrm>
          <a:prstGeom prst="rect">
            <a:avLst/>
          </a:prstGeom>
        </p:spPr>
      </p:pic>
      <p:sp>
        <p:nvSpPr>
          <p:cNvPr id="2" name="Rectangle 1">
            <a:extLst>
              <a:ext uri="{FF2B5EF4-FFF2-40B4-BE49-F238E27FC236}">
                <a16:creationId xmlns:a16="http://schemas.microsoft.com/office/drawing/2014/main" id="{889DD702-EB15-3537-22E6-880687CCE487}"/>
              </a:ext>
            </a:extLst>
          </p:cNvPr>
          <p:cNvSpPr/>
          <p:nvPr/>
        </p:nvSpPr>
        <p:spPr>
          <a:xfrm>
            <a:off x="4014651" y="740229"/>
            <a:ext cx="4328160" cy="740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 name="Rectangle 3">
            <a:extLst>
              <a:ext uri="{FF2B5EF4-FFF2-40B4-BE49-F238E27FC236}">
                <a16:creationId xmlns:a16="http://schemas.microsoft.com/office/drawing/2014/main" id="{41FCC815-64B0-9CB7-5CE3-222CAC117D7F}"/>
              </a:ext>
            </a:extLst>
          </p:cNvPr>
          <p:cNvSpPr/>
          <p:nvPr/>
        </p:nvSpPr>
        <p:spPr>
          <a:xfrm>
            <a:off x="4014651" y="1624149"/>
            <a:ext cx="4328160" cy="1293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Rectangle 5">
            <a:extLst>
              <a:ext uri="{FF2B5EF4-FFF2-40B4-BE49-F238E27FC236}">
                <a16:creationId xmlns:a16="http://schemas.microsoft.com/office/drawing/2014/main" id="{7EF49E8D-CCB8-1231-1EDF-57F3C237F612}"/>
              </a:ext>
            </a:extLst>
          </p:cNvPr>
          <p:cNvSpPr/>
          <p:nvPr/>
        </p:nvSpPr>
        <p:spPr>
          <a:xfrm>
            <a:off x="4014651" y="3030581"/>
            <a:ext cx="4328160" cy="5225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TextBox 2">
            <a:extLst>
              <a:ext uri="{FF2B5EF4-FFF2-40B4-BE49-F238E27FC236}">
                <a16:creationId xmlns:a16="http://schemas.microsoft.com/office/drawing/2014/main" id="{6A221C7D-DA27-6968-3E27-624CA1F12BA8}"/>
              </a:ext>
            </a:extLst>
          </p:cNvPr>
          <p:cNvSpPr txBox="1"/>
          <p:nvPr/>
        </p:nvSpPr>
        <p:spPr>
          <a:xfrm>
            <a:off x="8679124" y="694844"/>
            <a:ext cx="2949164" cy="830997"/>
          </a:xfrm>
          <a:prstGeom prst="rect">
            <a:avLst/>
          </a:prstGeom>
          <a:noFill/>
        </p:spPr>
        <p:txBody>
          <a:bodyPr wrap="squar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Selection of all potential predictors</a:t>
            </a:r>
          </a:p>
        </p:txBody>
      </p:sp>
      <p:sp>
        <p:nvSpPr>
          <p:cNvPr id="8" name="TextBox 7">
            <a:extLst>
              <a:ext uri="{FF2B5EF4-FFF2-40B4-BE49-F238E27FC236}">
                <a16:creationId xmlns:a16="http://schemas.microsoft.com/office/drawing/2014/main" id="{9A951CE7-03A2-AF04-7CDD-90CA80C1CA53}"/>
              </a:ext>
            </a:extLst>
          </p:cNvPr>
          <p:cNvSpPr txBox="1"/>
          <p:nvPr/>
        </p:nvSpPr>
        <p:spPr>
          <a:xfrm>
            <a:off x="8679124" y="1855261"/>
            <a:ext cx="2949164" cy="830997"/>
          </a:xfrm>
          <a:prstGeom prst="rect">
            <a:avLst/>
          </a:prstGeom>
          <a:noFill/>
        </p:spPr>
        <p:txBody>
          <a:bodyPr wrap="squar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Feature selection</a:t>
            </a:r>
            <a:br>
              <a:rPr lang="en-JP" sz="2400">
                <a:latin typeface="CMU SANS SERIF" panose="02000603000000000000" pitchFamily="2" charset="0"/>
                <a:ea typeface="CMU SANS SERIF" panose="02000603000000000000" pitchFamily="2" charset="0"/>
                <a:cs typeface="CMU SANS SERIF" panose="02000603000000000000" pitchFamily="2" charset="0"/>
              </a:rPr>
            </a:br>
            <a:r>
              <a:rPr lang="en-JP" sz="2400">
                <a:latin typeface="CMU SANS SERIF" panose="02000603000000000000" pitchFamily="2" charset="0"/>
                <a:ea typeface="CMU SANS SERIF" panose="02000603000000000000" pitchFamily="2" charset="0"/>
                <a:cs typeface="CMU SANS SERIF" panose="02000603000000000000" pitchFamily="2" charset="0"/>
              </a:rPr>
              <a:t>(or not)</a:t>
            </a:r>
          </a:p>
        </p:txBody>
      </p:sp>
      <p:sp>
        <p:nvSpPr>
          <p:cNvPr id="9" name="TextBox 8">
            <a:extLst>
              <a:ext uri="{FF2B5EF4-FFF2-40B4-BE49-F238E27FC236}">
                <a16:creationId xmlns:a16="http://schemas.microsoft.com/office/drawing/2014/main" id="{1C112584-B296-C3E6-E7EB-9A4E8FD2C929}"/>
              </a:ext>
            </a:extLst>
          </p:cNvPr>
          <p:cNvSpPr txBox="1"/>
          <p:nvPr/>
        </p:nvSpPr>
        <p:spPr>
          <a:xfrm>
            <a:off x="8679124" y="3054767"/>
            <a:ext cx="2949164" cy="461665"/>
          </a:xfrm>
          <a:prstGeom prst="rect">
            <a:avLst/>
          </a:prstGeom>
          <a:noFill/>
        </p:spPr>
        <p:txBody>
          <a:bodyPr wrap="squar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Machine learning</a:t>
            </a:r>
          </a:p>
        </p:txBody>
      </p:sp>
    </p:spTree>
    <p:extLst>
      <p:ext uri="{BB962C8B-B14F-4D97-AF65-F5344CB8AC3E}">
        <p14:creationId xmlns:p14="http://schemas.microsoft.com/office/powerpoint/2010/main" val="16049760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C52325A-9B7F-6392-4800-87FDBC08BD3B}"/>
              </a:ext>
            </a:extLst>
          </p:cNvPr>
          <p:cNvPicPr>
            <a:picLocks noChangeAspect="1"/>
          </p:cNvPicPr>
          <p:nvPr/>
        </p:nvPicPr>
        <p:blipFill>
          <a:blip r:embed="rId3"/>
          <a:stretch>
            <a:fillRect/>
          </a:stretch>
        </p:blipFill>
        <p:spPr>
          <a:xfrm>
            <a:off x="3678338" y="0"/>
            <a:ext cx="4835324" cy="6858000"/>
          </a:xfrm>
          <a:prstGeom prst="rect">
            <a:avLst/>
          </a:prstGeom>
          <a:solidFill>
            <a:schemeClr val="tx1"/>
          </a:solidFill>
        </p:spPr>
      </p:pic>
      <p:sp>
        <p:nvSpPr>
          <p:cNvPr id="4" name="Rectangle 3">
            <a:extLst>
              <a:ext uri="{FF2B5EF4-FFF2-40B4-BE49-F238E27FC236}">
                <a16:creationId xmlns:a16="http://schemas.microsoft.com/office/drawing/2014/main" id="{15914AC3-F00B-8C01-83C5-A9C49FAB64FC}"/>
              </a:ext>
            </a:extLst>
          </p:cNvPr>
          <p:cNvSpPr/>
          <p:nvPr/>
        </p:nvSpPr>
        <p:spPr>
          <a:xfrm>
            <a:off x="3678338" y="0"/>
            <a:ext cx="4835324" cy="6858000"/>
          </a:xfrm>
          <a:prstGeom prst="rect">
            <a:avLst/>
          </a:prstGeom>
          <a:solidFill>
            <a:schemeClr val="tx1">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aphicFrame>
        <p:nvGraphicFramePr>
          <p:cNvPr id="3" name="Table 3">
            <a:extLst>
              <a:ext uri="{FF2B5EF4-FFF2-40B4-BE49-F238E27FC236}">
                <a16:creationId xmlns:a16="http://schemas.microsoft.com/office/drawing/2014/main" id="{ED09524D-9182-4A6A-0126-A396757D6D13}"/>
              </a:ext>
            </a:extLst>
          </p:cNvPr>
          <p:cNvGraphicFramePr>
            <a:graphicFrameLocks noGrp="1"/>
          </p:cNvGraphicFramePr>
          <p:nvPr>
            <p:extLst>
              <p:ext uri="{D42A27DB-BD31-4B8C-83A1-F6EECF244321}">
                <p14:modId xmlns:p14="http://schemas.microsoft.com/office/powerpoint/2010/main" val="1915418265"/>
              </p:ext>
            </p:extLst>
          </p:nvPr>
        </p:nvGraphicFramePr>
        <p:xfrm>
          <a:off x="1891748" y="1574800"/>
          <a:ext cx="8408504" cy="3708400"/>
        </p:xfrm>
        <a:graphic>
          <a:graphicData uri="http://schemas.openxmlformats.org/drawingml/2006/table">
            <a:tbl>
              <a:tblPr firstRow="1" bandRow="1">
                <a:tableStyleId>{073A0DAA-6AF3-43AB-8588-CEC1D06C72B9}</a:tableStyleId>
              </a:tblPr>
              <a:tblGrid>
                <a:gridCol w="2756886">
                  <a:extLst>
                    <a:ext uri="{9D8B030D-6E8A-4147-A177-3AD203B41FA5}">
                      <a16:colId xmlns:a16="http://schemas.microsoft.com/office/drawing/2014/main" val="782769722"/>
                    </a:ext>
                  </a:extLst>
                </a:gridCol>
                <a:gridCol w="1614748">
                  <a:extLst>
                    <a:ext uri="{9D8B030D-6E8A-4147-A177-3AD203B41FA5}">
                      <a16:colId xmlns:a16="http://schemas.microsoft.com/office/drawing/2014/main" val="1213252880"/>
                    </a:ext>
                  </a:extLst>
                </a:gridCol>
                <a:gridCol w="4036870">
                  <a:extLst>
                    <a:ext uri="{9D8B030D-6E8A-4147-A177-3AD203B41FA5}">
                      <a16:colId xmlns:a16="http://schemas.microsoft.com/office/drawing/2014/main" val="1860455901"/>
                    </a:ext>
                  </a:extLst>
                </a:gridCol>
              </a:tblGrid>
              <a:tr h="370840">
                <a:tc>
                  <a:txBody>
                    <a:bodyPr/>
                    <a:lstStyle/>
                    <a:p>
                      <a:r>
                        <a:rPr lang="en-JP"/>
                        <a:t>Type</a:t>
                      </a:r>
                    </a:p>
                  </a:txBody>
                  <a:tcPr/>
                </a:tc>
                <a:tc>
                  <a:txBody>
                    <a:bodyPr/>
                    <a:lstStyle/>
                    <a:p>
                      <a:r>
                        <a:rPr lang="en-JP"/>
                        <a:t>Acronym</a:t>
                      </a:r>
                    </a:p>
                  </a:txBody>
                  <a:tcPr/>
                </a:tc>
                <a:tc>
                  <a:txBody>
                    <a:bodyPr/>
                    <a:lstStyle/>
                    <a:p>
                      <a:r>
                        <a:rPr lang="en-JP"/>
                        <a:t>Meaning</a:t>
                      </a:r>
                    </a:p>
                  </a:txBody>
                  <a:tcPr/>
                </a:tc>
                <a:extLst>
                  <a:ext uri="{0D108BD9-81ED-4DB2-BD59-A6C34878D82A}">
                    <a16:rowId xmlns:a16="http://schemas.microsoft.com/office/drawing/2014/main" val="335007906"/>
                  </a:ext>
                </a:extLst>
              </a:tr>
              <a:tr h="370840">
                <a:tc rowSpan="2">
                  <a:txBody>
                    <a:bodyPr/>
                    <a:lstStyle/>
                    <a:p>
                      <a:r>
                        <a:rPr lang="en-JP"/>
                        <a:t>Neural Network</a:t>
                      </a:r>
                    </a:p>
                  </a:txBody>
                  <a:tcPr anchor="ctr"/>
                </a:tc>
                <a:tc>
                  <a:txBody>
                    <a:bodyPr/>
                    <a:lstStyle/>
                    <a:p>
                      <a:r>
                        <a:rPr lang="en-JP"/>
                        <a:t>SLP</a:t>
                      </a:r>
                    </a:p>
                  </a:txBody>
                  <a:tcPr anchor="ctr"/>
                </a:tc>
                <a:tc>
                  <a:txBody>
                    <a:bodyPr/>
                    <a:lstStyle/>
                    <a:p>
                      <a:r>
                        <a:rPr lang="en-JP"/>
                        <a:t>Single-Layer Perceptron (1 HL)</a:t>
                      </a:r>
                    </a:p>
                  </a:txBody>
                  <a:tcPr anchor="ctr"/>
                </a:tc>
                <a:extLst>
                  <a:ext uri="{0D108BD9-81ED-4DB2-BD59-A6C34878D82A}">
                    <a16:rowId xmlns:a16="http://schemas.microsoft.com/office/drawing/2014/main" val="4214602964"/>
                  </a:ext>
                </a:extLst>
              </a:tr>
              <a:tr h="370840">
                <a:tc vMerge="1">
                  <a:txBody>
                    <a:bodyPr/>
                    <a:lstStyle/>
                    <a:p>
                      <a:endParaRPr lang="en-JP" dirty="0"/>
                    </a:p>
                  </a:txBody>
                  <a:tcPr/>
                </a:tc>
                <a:tc>
                  <a:txBody>
                    <a:bodyPr/>
                    <a:lstStyle/>
                    <a:p>
                      <a:r>
                        <a:rPr lang="en-JP"/>
                        <a:t>MLP</a:t>
                      </a:r>
                    </a:p>
                  </a:txBody>
                  <a:tcPr anchor="ctr"/>
                </a:tc>
                <a:tc>
                  <a:txBody>
                    <a:bodyPr/>
                    <a:lstStyle/>
                    <a:p>
                      <a:r>
                        <a:rPr lang="en-JP"/>
                        <a:t>Multi-Layer Perceptron (3 HL)</a:t>
                      </a:r>
                    </a:p>
                  </a:txBody>
                  <a:tcPr anchor="ctr"/>
                </a:tc>
                <a:extLst>
                  <a:ext uri="{0D108BD9-81ED-4DB2-BD59-A6C34878D82A}">
                    <a16:rowId xmlns:a16="http://schemas.microsoft.com/office/drawing/2014/main" val="1368994423"/>
                  </a:ext>
                </a:extLst>
              </a:tr>
              <a:tr h="370840">
                <a:tc>
                  <a:txBody>
                    <a:bodyPr/>
                    <a:lstStyle/>
                    <a:p>
                      <a:r>
                        <a:rPr lang="en-JP"/>
                        <a:t>Random Forest</a:t>
                      </a:r>
                    </a:p>
                  </a:txBody>
                  <a:tcPr anchor="ctr"/>
                </a:tc>
                <a:tc>
                  <a:txBody>
                    <a:bodyPr/>
                    <a:lstStyle/>
                    <a:p>
                      <a:r>
                        <a:rPr lang="en-JP"/>
                        <a:t>RF</a:t>
                      </a:r>
                    </a:p>
                  </a:txBody>
                  <a:tcPr anchor="ctr"/>
                </a:tc>
                <a:tc>
                  <a:txBody>
                    <a:bodyPr/>
                    <a:lstStyle/>
                    <a:p>
                      <a:r>
                        <a:rPr lang="en-JP"/>
                        <a:t>Random Forest</a:t>
                      </a:r>
                    </a:p>
                  </a:txBody>
                  <a:tcPr anchor="ctr"/>
                </a:tc>
                <a:extLst>
                  <a:ext uri="{0D108BD9-81ED-4DB2-BD59-A6C34878D82A}">
                    <a16:rowId xmlns:a16="http://schemas.microsoft.com/office/drawing/2014/main" val="1265634758"/>
                  </a:ext>
                </a:extLst>
              </a:tr>
              <a:tr h="370840">
                <a:tc rowSpan="2">
                  <a:txBody>
                    <a:bodyPr/>
                    <a:lstStyle/>
                    <a:p>
                      <a:r>
                        <a:rPr lang="en-JP"/>
                        <a:t>Support Vector Machine</a:t>
                      </a:r>
                    </a:p>
                  </a:txBody>
                  <a:tcPr anchor="ctr"/>
                </a:tc>
                <a:tc>
                  <a:txBody>
                    <a:bodyPr/>
                    <a:lstStyle/>
                    <a:p>
                      <a:r>
                        <a:rPr lang="en-JP"/>
                        <a:t>SVML</a:t>
                      </a:r>
                    </a:p>
                  </a:txBody>
                  <a:tcPr anchor="ctr"/>
                </a:tc>
                <a:tc>
                  <a:txBody>
                    <a:bodyPr/>
                    <a:lstStyle/>
                    <a:p>
                      <a:r>
                        <a:rPr lang="en-JP"/>
                        <a:t>Support Vector Machine Linear Kernel</a:t>
                      </a:r>
                    </a:p>
                  </a:txBody>
                  <a:tcPr anchor="ctr"/>
                </a:tc>
                <a:extLst>
                  <a:ext uri="{0D108BD9-81ED-4DB2-BD59-A6C34878D82A}">
                    <a16:rowId xmlns:a16="http://schemas.microsoft.com/office/drawing/2014/main" val="15925047"/>
                  </a:ext>
                </a:extLst>
              </a:tr>
              <a:tr h="370840">
                <a:tc vMerge="1">
                  <a:txBody>
                    <a:bodyPr/>
                    <a:lstStyle/>
                    <a:p>
                      <a:endParaRPr lang="en-JP" dirty="0"/>
                    </a:p>
                  </a:txBody>
                  <a:tcPr/>
                </a:tc>
                <a:tc>
                  <a:txBody>
                    <a:bodyPr/>
                    <a:lstStyle/>
                    <a:p>
                      <a:r>
                        <a:rPr lang="en-JP"/>
                        <a:t>SVMR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a:t>Support Vector Machine Radial Kernel</a:t>
                      </a:r>
                    </a:p>
                  </a:txBody>
                  <a:tcPr anchor="ctr"/>
                </a:tc>
                <a:extLst>
                  <a:ext uri="{0D108BD9-81ED-4DB2-BD59-A6C34878D82A}">
                    <a16:rowId xmlns:a16="http://schemas.microsoft.com/office/drawing/2014/main" val="2083237631"/>
                  </a:ext>
                </a:extLst>
              </a:tr>
              <a:tr h="370840">
                <a:tc rowSpan="3">
                  <a:txBody>
                    <a:bodyPr/>
                    <a:lstStyle/>
                    <a:p>
                      <a:r>
                        <a:rPr lang="en-JP"/>
                        <a:t>Boosting</a:t>
                      </a:r>
                    </a:p>
                  </a:txBody>
                  <a:tcPr anchor="ctr"/>
                </a:tc>
                <a:tc>
                  <a:txBody>
                    <a:bodyPr/>
                    <a:lstStyle/>
                    <a:p>
                      <a:r>
                        <a:rPr lang="en-JP"/>
                        <a:t>XGBL</a:t>
                      </a:r>
                    </a:p>
                  </a:txBody>
                  <a:tcPr anchor="ctr"/>
                </a:tc>
                <a:tc>
                  <a:txBody>
                    <a:bodyPr/>
                    <a:lstStyle/>
                    <a:p>
                      <a:r>
                        <a:rPr lang="en-JP"/>
                        <a:t>eXtreme Gradient Boosting Linear</a:t>
                      </a:r>
                    </a:p>
                  </a:txBody>
                  <a:tcPr anchor="ctr"/>
                </a:tc>
                <a:extLst>
                  <a:ext uri="{0D108BD9-81ED-4DB2-BD59-A6C34878D82A}">
                    <a16:rowId xmlns:a16="http://schemas.microsoft.com/office/drawing/2014/main" val="1366737185"/>
                  </a:ext>
                </a:extLst>
              </a:tr>
              <a:tr h="370840">
                <a:tc vMerge="1">
                  <a:txBody>
                    <a:bodyPr/>
                    <a:lstStyle/>
                    <a:p>
                      <a:endParaRPr lang="en-JP" dirty="0"/>
                    </a:p>
                  </a:txBody>
                  <a:tcPr/>
                </a:tc>
                <a:tc>
                  <a:txBody>
                    <a:bodyPr/>
                    <a:lstStyle/>
                    <a:p>
                      <a:r>
                        <a:rPr lang="en-JP"/>
                        <a:t>XGBT</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JP"/>
                        <a:t>eXtreme Gradient Boosting Tree-based</a:t>
                      </a:r>
                    </a:p>
                  </a:txBody>
                  <a:tcPr anchor="ctr"/>
                </a:tc>
                <a:extLst>
                  <a:ext uri="{0D108BD9-81ED-4DB2-BD59-A6C34878D82A}">
                    <a16:rowId xmlns:a16="http://schemas.microsoft.com/office/drawing/2014/main" val="804423933"/>
                  </a:ext>
                </a:extLst>
              </a:tr>
              <a:tr h="370840">
                <a:tc vMerge="1">
                  <a:txBody>
                    <a:bodyPr/>
                    <a:lstStyle/>
                    <a:p>
                      <a:endParaRPr lang="en-JP" dirty="0"/>
                    </a:p>
                  </a:txBody>
                  <a:tcPr/>
                </a:tc>
                <a:tc>
                  <a:txBody>
                    <a:bodyPr/>
                    <a:lstStyle/>
                    <a:p>
                      <a:r>
                        <a:rPr lang="en-JP"/>
                        <a:t>CBST</a:t>
                      </a:r>
                    </a:p>
                  </a:txBody>
                  <a:tcPr anchor="ctr"/>
                </a:tc>
                <a:tc>
                  <a:txBody>
                    <a:bodyPr/>
                    <a:lstStyle/>
                    <a:p>
                      <a:r>
                        <a:rPr lang="en-JP"/>
                        <a:t>CatBoost</a:t>
                      </a:r>
                    </a:p>
                  </a:txBody>
                  <a:tcPr anchor="ctr"/>
                </a:tc>
                <a:extLst>
                  <a:ext uri="{0D108BD9-81ED-4DB2-BD59-A6C34878D82A}">
                    <a16:rowId xmlns:a16="http://schemas.microsoft.com/office/drawing/2014/main" val="939047015"/>
                  </a:ext>
                </a:extLst>
              </a:tr>
              <a:tr h="370840">
                <a:tc>
                  <a:txBody>
                    <a:bodyPr/>
                    <a:lstStyle/>
                    <a:p>
                      <a:r>
                        <a:rPr lang="en-JP"/>
                        <a:t>Bayesian</a:t>
                      </a:r>
                    </a:p>
                  </a:txBody>
                  <a:tcPr anchor="ctr"/>
                </a:tc>
                <a:tc>
                  <a:txBody>
                    <a:bodyPr/>
                    <a:lstStyle/>
                    <a:p>
                      <a:r>
                        <a:rPr lang="en-JP"/>
                        <a:t>BART</a:t>
                      </a:r>
                    </a:p>
                  </a:txBody>
                  <a:tcPr anchor="ctr"/>
                </a:tc>
                <a:tc>
                  <a:txBody>
                    <a:bodyPr/>
                    <a:lstStyle/>
                    <a:p>
                      <a:r>
                        <a:rPr lang="en-JP"/>
                        <a:t>BARTmachine</a:t>
                      </a:r>
                    </a:p>
                  </a:txBody>
                  <a:tcPr anchor="ctr"/>
                </a:tc>
                <a:extLst>
                  <a:ext uri="{0D108BD9-81ED-4DB2-BD59-A6C34878D82A}">
                    <a16:rowId xmlns:a16="http://schemas.microsoft.com/office/drawing/2014/main" val="661810338"/>
                  </a:ext>
                </a:extLst>
              </a:tr>
            </a:tbl>
          </a:graphicData>
        </a:graphic>
      </p:graphicFrame>
    </p:spTree>
    <p:extLst>
      <p:ext uri="{BB962C8B-B14F-4D97-AF65-F5344CB8AC3E}">
        <p14:creationId xmlns:p14="http://schemas.microsoft.com/office/powerpoint/2010/main" val="21196002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CC52325A-9B7F-6392-4800-87FDBC08BD3B}"/>
              </a:ext>
            </a:extLst>
          </p:cNvPr>
          <p:cNvPicPr>
            <a:picLocks noChangeAspect="1"/>
          </p:cNvPicPr>
          <p:nvPr/>
        </p:nvPicPr>
        <p:blipFill>
          <a:blip r:embed="rId2"/>
          <a:stretch>
            <a:fillRect/>
          </a:stretch>
        </p:blipFill>
        <p:spPr>
          <a:xfrm>
            <a:off x="3678338" y="0"/>
            <a:ext cx="4835324" cy="6858000"/>
          </a:xfrm>
          <a:prstGeom prst="rect">
            <a:avLst/>
          </a:prstGeom>
        </p:spPr>
      </p:pic>
      <p:sp>
        <p:nvSpPr>
          <p:cNvPr id="4" name="Rectangle 3">
            <a:extLst>
              <a:ext uri="{FF2B5EF4-FFF2-40B4-BE49-F238E27FC236}">
                <a16:creationId xmlns:a16="http://schemas.microsoft.com/office/drawing/2014/main" id="{D4F47FED-A169-3834-BB20-1766F9D34603}"/>
              </a:ext>
            </a:extLst>
          </p:cNvPr>
          <p:cNvSpPr/>
          <p:nvPr/>
        </p:nvSpPr>
        <p:spPr>
          <a:xfrm>
            <a:off x="4014651" y="740229"/>
            <a:ext cx="4328160" cy="7402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Rectangle 5">
            <a:extLst>
              <a:ext uri="{FF2B5EF4-FFF2-40B4-BE49-F238E27FC236}">
                <a16:creationId xmlns:a16="http://schemas.microsoft.com/office/drawing/2014/main" id="{9B57ADD4-5B75-31FF-FA51-7B9E9F82FCF5}"/>
              </a:ext>
            </a:extLst>
          </p:cNvPr>
          <p:cNvSpPr/>
          <p:nvPr/>
        </p:nvSpPr>
        <p:spPr>
          <a:xfrm>
            <a:off x="4014651" y="1624149"/>
            <a:ext cx="4328160" cy="12932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Rectangle 6">
            <a:extLst>
              <a:ext uri="{FF2B5EF4-FFF2-40B4-BE49-F238E27FC236}">
                <a16:creationId xmlns:a16="http://schemas.microsoft.com/office/drawing/2014/main" id="{F082D619-34FC-ED90-8139-E7352C12D284}"/>
              </a:ext>
            </a:extLst>
          </p:cNvPr>
          <p:cNvSpPr/>
          <p:nvPr/>
        </p:nvSpPr>
        <p:spPr>
          <a:xfrm>
            <a:off x="4014651" y="3030581"/>
            <a:ext cx="4328160" cy="5225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TextBox 7">
            <a:extLst>
              <a:ext uri="{FF2B5EF4-FFF2-40B4-BE49-F238E27FC236}">
                <a16:creationId xmlns:a16="http://schemas.microsoft.com/office/drawing/2014/main" id="{D8AFFD33-A4E3-7BDD-0939-175C14AC5953}"/>
              </a:ext>
            </a:extLst>
          </p:cNvPr>
          <p:cNvSpPr txBox="1"/>
          <p:nvPr/>
        </p:nvSpPr>
        <p:spPr>
          <a:xfrm>
            <a:off x="8679124" y="694844"/>
            <a:ext cx="2778313" cy="830997"/>
          </a:xfrm>
          <a:prstGeom prst="rect">
            <a:avLst/>
          </a:prstGeom>
          <a:noFill/>
        </p:spPr>
        <p:txBody>
          <a:bodyPr wrap="squar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Selection of all potential predictors</a:t>
            </a:r>
          </a:p>
        </p:txBody>
      </p:sp>
      <p:sp>
        <p:nvSpPr>
          <p:cNvPr id="9" name="TextBox 8">
            <a:extLst>
              <a:ext uri="{FF2B5EF4-FFF2-40B4-BE49-F238E27FC236}">
                <a16:creationId xmlns:a16="http://schemas.microsoft.com/office/drawing/2014/main" id="{9CFA7543-5422-2C15-5D60-04ACE15BC43B}"/>
              </a:ext>
            </a:extLst>
          </p:cNvPr>
          <p:cNvSpPr txBox="1"/>
          <p:nvPr/>
        </p:nvSpPr>
        <p:spPr>
          <a:xfrm>
            <a:off x="8679124" y="1855261"/>
            <a:ext cx="2355132" cy="830997"/>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Feature selection</a:t>
            </a:r>
            <a:br>
              <a:rPr lang="en-JP" sz="2400">
                <a:latin typeface="CMU SANS SERIF" panose="02000603000000000000" pitchFamily="2" charset="0"/>
                <a:ea typeface="CMU SANS SERIF" panose="02000603000000000000" pitchFamily="2" charset="0"/>
                <a:cs typeface="CMU SANS SERIF" panose="02000603000000000000" pitchFamily="2" charset="0"/>
              </a:rPr>
            </a:br>
            <a:r>
              <a:rPr lang="en-JP" sz="2400">
                <a:latin typeface="CMU SANS SERIF" panose="02000603000000000000" pitchFamily="2" charset="0"/>
                <a:ea typeface="CMU SANS SERIF" panose="02000603000000000000" pitchFamily="2" charset="0"/>
                <a:cs typeface="CMU SANS SERIF" panose="02000603000000000000" pitchFamily="2" charset="0"/>
              </a:rPr>
              <a:t>(or not)</a:t>
            </a:r>
          </a:p>
        </p:txBody>
      </p:sp>
      <p:sp>
        <p:nvSpPr>
          <p:cNvPr id="10" name="TextBox 9">
            <a:extLst>
              <a:ext uri="{FF2B5EF4-FFF2-40B4-BE49-F238E27FC236}">
                <a16:creationId xmlns:a16="http://schemas.microsoft.com/office/drawing/2014/main" id="{A4145991-407C-EB1D-EDFE-E13A85AE42DD}"/>
              </a:ext>
            </a:extLst>
          </p:cNvPr>
          <p:cNvSpPr txBox="1"/>
          <p:nvPr/>
        </p:nvSpPr>
        <p:spPr>
          <a:xfrm>
            <a:off x="8679124" y="3054767"/>
            <a:ext cx="2375971"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Machine learning</a:t>
            </a:r>
          </a:p>
        </p:txBody>
      </p:sp>
      <p:sp>
        <p:nvSpPr>
          <p:cNvPr id="11" name="Rectangle 10">
            <a:extLst>
              <a:ext uri="{FF2B5EF4-FFF2-40B4-BE49-F238E27FC236}">
                <a16:creationId xmlns:a16="http://schemas.microsoft.com/office/drawing/2014/main" id="{4EF18CA8-0AF7-CC9C-66CB-4F617E6C3B9B}"/>
              </a:ext>
            </a:extLst>
          </p:cNvPr>
          <p:cNvSpPr/>
          <p:nvPr/>
        </p:nvSpPr>
        <p:spPr>
          <a:xfrm>
            <a:off x="4014651" y="3921551"/>
            <a:ext cx="4328160" cy="1367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 name="TextBox 11">
            <a:extLst>
              <a:ext uri="{FF2B5EF4-FFF2-40B4-BE49-F238E27FC236}">
                <a16:creationId xmlns:a16="http://schemas.microsoft.com/office/drawing/2014/main" id="{EF0ACB1A-C70A-7EB7-C7CF-B217089F4800}"/>
              </a:ext>
            </a:extLst>
          </p:cNvPr>
          <p:cNvSpPr txBox="1"/>
          <p:nvPr/>
        </p:nvSpPr>
        <p:spPr>
          <a:xfrm>
            <a:off x="8679124" y="4374542"/>
            <a:ext cx="1850186"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Optimization</a:t>
            </a:r>
          </a:p>
        </p:txBody>
      </p:sp>
      <p:sp>
        <p:nvSpPr>
          <p:cNvPr id="13" name="Rectangle 12">
            <a:extLst>
              <a:ext uri="{FF2B5EF4-FFF2-40B4-BE49-F238E27FC236}">
                <a16:creationId xmlns:a16="http://schemas.microsoft.com/office/drawing/2014/main" id="{B22CD41B-BB3A-676A-5B16-22DBF0E8DAF0}"/>
              </a:ext>
            </a:extLst>
          </p:cNvPr>
          <p:cNvSpPr/>
          <p:nvPr/>
        </p:nvSpPr>
        <p:spPr>
          <a:xfrm>
            <a:off x="4707467" y="5429955"/>
            <a:ext cx="3635344" cy="88053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 name="TextBox 13">
            <a:extLst>
              <a:ext uri="{FF2B5EF4-FFF2-40B4-BE49-F238E27FC236}">
                <a16:creationId xmlns:a16="http://schemas.microsoft.com/office/drawing/2014/main" id="{1207A893-E4F2-E468-B3A7-F35B8DAD6F58}"/>
              </a:ext>
            </a:extLst>
          </p:cNvPr>
          <p:cNvSpPr txBox="1"/>
          <p:nvPr/>
        </p:nvSpPr>
        <p:spPr>
          <a:xfrm>
            <a:off x="8679124" y="5694317"/>
            <a:ext cx="2068195"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Hybrid System</a:t>
            </a:r>
          </a:p>
        </p:txBody>
      </p:sp>
    </p:spTree>
    <p:extLst>
      <p:ext uri="{BB962C8B-B14F-4D97-AF65-F5344CB8AC3E}">
        <p14:creationId xmlns:p14="http://schemas.microsoft.com/office/powerpoint/2010/main" val="1372193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lendar&#10;&#10;Description automatically generated with low confidence">
            <a:extLst>
              <a:ext uri="{FF2B5EF4-FFF2-40B4-BE49-F238E27FC236}">
                <a16:creationId xmlns:a16="http://schemas.microsoft.com/office/drawing/2014/main" id="{7185B88E-8506-64EA-1B5D-D2D6482546E2}"/>
              </a:ext>
            </a:extLst>
          </p:cNvPr>
          <p:cNvPicPr>
            <a:picLocks noChangeAspect="1"/>
          </p:cNvPicPr>
          <p:nvPr/>
        </p:nvPicPr>
        <p:blipFill rotWithShape="1">
          <a:blip r:embed="rId3"/>
          <a:srcRect b="57778"/>
          <a:stretch/>
        </p:blipFill>
        <p:spPr>
          <a:xfrm>
            <a:off x="986495" y="2136737"/>
            <a:ext cx="10219010" cy="4314693"/>
          </a:xfrm>
          <a:prstGeom prst="rect">
            <a:avLst/>
          </a:prstGeom>
        </p:spPr>
      </p:pic>
      <p:sp>
        <p:nvSpPr>
          <p:cNvPr id="2" name="Left Brace 1">
            <a:extLst>
              <a:ext uri="{FF2B5EF4-FFF2-40B4-BE49-F238E27FC236}">
                <a16:creationId xmlns:a16="http://schemas.microsoft.com/office/drawing/2014/main" id="{3B7D8ACA-8837-7A3F-0CF3-189AFF334A93}"/>
              </a:ext>
            </a:extLst>
          </p:cNvPr>
          <p:cNvSpPr/>
          <p:nvPr/>
        </p:nvSpPr>
        <p:spPr>
          <a:xfrm rot="5400000">
            <a:off x="4274127" y="-1319972"/>
            <a:ext cx="831272" cy="6082145"/>
          </a:xfrm>
          <a:prstGeom prst="leftBrace">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4" name="Left Brace 3">
            <a:extLst>
              <a:ext uri="{FF2B5EF4-FFF2-40B4-BE49-F238E27FC236}">
                <a16:creationId xmlns:a16="http://schemas.microsoft.com/office/drawing/2014/main" id="{30FCC95E-9A86-E366-4C7F-13E788361E36}"/>
              </a:ext>
            </a:extLst>
          </p:cNvPr>
          <p:cNvSpPr/>
          <p:nvPr/>
        </p:nvSpPr>
        <p:spPr>
          <a:xfrm rot="5400000">
            <a:off x="9197849" y="278658"/>
            <a:ext cx="806701" cy="2909455"/>
          </a:xfrm>
          <a:prstGeom prst="leftBrace">
            <a:avLst/>
          </a:prstGeom>
          <a:ln w="508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JP"/>
          </a:p>
        </p:txBody>
      </p:sp>
      <p:sp>
        <p:nvSpPr>
          <p:cNvPr id="3" name="TextBox 2">
            <a:extLst>
              <a:ext uri="{FF2B5EF4-FFF2-40B4-BE49-F238E27FC236}">
                <a16:creationId xmlns:a16="http://schemas.microsoft.com/office/drawing/2014/main" id="{08FB2167-AADF-B73D-C453-B79A6B0BA928}"/>
              </a:ext>
            </a:extLst>
          </p:cNvPr>
          <p:cNvSpPr txBox="1"/>
          <p:nvPr/>
        </p:nvSpPr>
        <p:spPr>
          <a:xfrm>
            <a:off x="3485598" y="828707"/>
            <a:ext cx="2392001"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Validation subset</a:t>
            </a:r>
          </a:p>
        </p:txBody>
      </p:sp>
      <p:sp>
        <p:nvSpPr>
          <p:cNvPr id="6" name="TextBox 5">
            <a:extLst>
              <a:ext uri="{FF2B5EF4-FFF2-40B4-BE49-F238E27FC236}">
                <a16:creationId xmlns:a16="http://schemas.microsoft.com/office/drawing/2014/main" id="{74953C38-95E0-B611-2429-78394B8F0C34}"/>
              </a:ext>
            </a:extLst>
          </p:cNvPr>
          <p:cNvSpPr txBox="1"/>
          <p:nvPr/>
        </p:nvSpPr>
        <p:spPr>
          <a:xfrm>
            <a:off x="8381153" y="828707"/>
            <a:ext cx="2440092"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Evaluation subset</a:t>
            </a:r>
          </a:p>
        </p:txBody>
      </p:sp>
    </p:spTree>
    <p:extLst>
      <p:ext uri="{BB962C8B-B14F-4D97-AF65-F5344CB8AC3E}">
        <p14:creationId xmlns:p14="http://schemas.microsoft.com/office/powerpoint/2010/main" val="1583146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55DFFA-EA52-C76E-27FA-17F8E669A76F}"/>
              </a:ext>
            </a:extLst>
          </p:cNvPr>
          <p:cNvSpPr txBox="1"/>
          <p:nvPr/>
        </p:nvSpPr>
        <p:spPr>
          <a:xfrm>
            <a:off x="1606296" y="1485543"/>
            <a:ext cx="8979408" cy="4801314"/>
          </a:xfrm>
          <a:prstGeom prst="rect">
            <a:avLst/>
          </a:prstGeom>
          <a:noFill/>
        </p:spPr>
        <p:txBody>
          <a:bodyPr wrap="square">
            <a:spAutoFit/>
          </a:bodyPr>
          <a:lstStyle/>
          <a:p>
            <a:r>
              <a:rPr lang="en-JP" i="1">
                <a:latin typeface="Fira Code" pitchFamily="49" charset="0"/>
                <a:ea typeface="Fira Code" pitchFamily="49" charset="0"/>
                <a:cs typeface="Fira Code" pitchFamily="49" charset="0"/>
              </a:rPr>
              <a:t># Algorithm parameters</a:t>
            </a:r>
          </a:p>
          <a:p>
            <a:r>
              <a:rPr lang="en-JP">
                <a:latin typeface="Fira Code" pitchFamily="49" charset="0"/>
                <a:ea typeface="Fira Code" pitchFamily="49" charset="0"/>
                <a:cs typeface="Fira Code" pitchFamily="49" charset="0"/>
              </a:rPr>
              <a:t>tgrid &lt;- data.frame(</a:t>
            </a:r>
          </a:p>
          <a:p>
            <a:r>
              <a:rPr lang="en-JP">
                <a:latin typeface="Fira Code" pitchFamily="49" charset="0"/>
                <a:ea typeface="Fira Code" pitchFamily="49" charset="0"/>
                <a:cs typeface="Fira Code" pitchFamily="49" charset="0"/>
              </a:rPr>
              <a:t> […]</a:t>
            </a:r>
          </a:p>
          <a:p>
            <a:r>
              <a:rPr lang="en-JP">
                <a:latin typeface="Fira Code" pitchFamily="49" charset="0"/>
                <a:ea typeface="Fira Code" pitchFamily="49" charset="0"/>
                <a:cs typeface="Fira Code" pitchFamily="49" charset="0"/>
              </a:rPr>
              <a:t>)</a:t>
            </a:r>
          </a:p>
          <a:p>
            <a:endParaRPr lang="en-JP">
              <a:latin typeface="Fira Code" pitchFamily="49" charset="0"/>
              <a:ea typeface="Fira Code" pitchFamily="49" charset="0"/>
              <a:cs typeface="Fira Code" pitchFamily="49" charset="0"/>
            </a:endParaRPr>
          </a:p>
          <a:p>
            <a:r>
              <a:rPr lang="en-JP" i="1">
                <a:latin typeface="Fira Code" pitchFamily="49" charset="0"/>
                <a:ea typeface="Fira Code" pitchFamily="49" charset="0"/>
                <a:cs typeface="Fira Code" pitchFamily="49" charset="0"/>
              </a:rPr>
              <a:t># </a:t>
            </a:r>
            <a:r>
              <a:rPr lang="en-US" i="1" dirty="0">
                <a:latin typeface="Fira Code" pitchFamily="49" charset="0"/>
                <a:ea typeface="Fira Code" pitchFamily="49" charset="0"/>
                <a:cs typeface="Fira Code" pitchFamily="49" charset="0"/>
              </a:rPr>
              <a:t>Controlling the computational nuances of the train function</a:t>
            </a:r>
            <a:endParaRPr lang="en-JP" i="1">
              <a:latin typeface="Fira Code" pitchFamily="49" charset="0"/>
              <a:ea typeface="Fira Code" pitchFamily="49" charset="0"/>
              <a:cs typeface="Fira Code" pitchFamily="49" charset="0"/>
            </a:endParaRPr>
          </a:p>
          <a:p>
            <a:r>
              <a:rPr lang="en-JP">
                <a:latin typeface="Fira Code" pitchFamily="49" charset="0"/>
                <a:ea typeface="Fira Code" pitchFamily="49" charset="0"/>
                <a:cs typeface="Fira Code" pitchFamily="49" charset="0"/>
              </a:rPr>
              <a:t>TrC_boot632 &lt;- trainControl(</a:t>
            </a:r>
          </a:p>
          <a:p>
            <a:r>
              <a:rPr lang="en-JP">
                <a:latin typeface="Fira Code" pitchFamily="49" charset="0"/>
                <a:ea typeface="Fira Code" pitchFamily="49" charset="0"/>
                <a:cs typeface="Fira Code" pitchFamily="49" charset="0"/>
              </a:rPr>
              <a:t> […]</a:t>
            </a:r>
          </a:p>
          <a:p>
            <a:r>
              <a:rPr lang="en-JP">
                <a:latin typeface="Fira Code" pitchFamily="49" charset="0"/>
                <a:ea typeface="Fira Code" pitchFamily="49" charset="0"/>
                <a:cs typeface="Fira Code" pitchFamily="49" charset="0"/>
              </a:rPr>
              <a:t>)</a:t>
            </a:r>
          </a:p>
          <a:p>
            <a:endParaRPr lang="en-JP">
              <a:latin typeface="Fira Code" pitchFamily="49" charset="0"/>
              <a:ea typeface="Fira Code" pitchFamily="49" charset="0"/>
              <a:cs typeface="Fira Code" pitchFamily="49" charset="0"/>
            </a:endParaRPr>
          </a:p>
          <a:p>
            <a:r>
              <a:rPr lang="en-JP" i="1">
                <a:latin typeface="Fira Code" pitchFamily="49" charset="0"/>
                <a:ea typeface="Fira Code" pitchFamily="49" charset="0"/>
                <a:cs typeface="Fira Code" pitchFamily="49" charset="0"/>
              </a:rPr>
              <a:t># Fitting the model</a:t>
            </a:r>
          </a:p>
          <a:p>
            <a:r>
              <a:rPr lang="en-JP">
                <a:latin typeface="Fira Code" pitchFamily="49" charset="0"/>
                <a:ea typeface="Fira Code" pitchFamily="49" charset="0"/>
                <a:cs typeface="Fira Code" pitchFamily="49" charset="0"/>
              </a:rPr>
              <a:t>algorithm.out &lt;- train(</a:t>
            </a:r>
          </a:p>
          <a:p>
            <a:r>
              <a:rPr lang="en-JP">
                <a:latin typeface="Fira Code" pitchFamily="49" charset="0"/>
                <a:ea typeface="Fira Code" pitchFamily="49" charset="0"/>
                <a:cs typeface="Fira Code" pitchFamily="49" charset="0"/>
              </a:rPr>
              <a:t> […]</a:t>
            </a:r>
          </a:p>
          <a:p>
            <a:r>
              <a:rPr lang="en-JP">
                <a:latin typeface="Fira Code" pitchFamily="49" charset="0"/>
                <a:ea typeface="Fira Code" pitchFamily="49" charset="0"/>
                <a:cs typeface="Fira Code" pitchFamily="49" charset="0"/>
              </a:rPr>
              <a:t>)</a:t>
            </a:r>
          </a:p>
          <a:p>
            <a:endParaRPr lang="en-JP">
              <a:latin typeface="Fira Code" pitchFamily="49" charset="0"/>
              <a:ea typeface="Fira Code" pitchFamily="49" charset="0"/>
              <a:cs typeface="Fira Code" pitchFamily="49" charset="0"/>
            </a:endParaRPr>
          </a:p>
          <a:p>
            <a:r>
              <a:rPr lang="en-JP" i="1">
                <a:latin typeface="Fira Code" pitchFamily="49" charset="0"/>
                <a:ea typeface="Fira Code" pitchFamily="49" charset="0"/>
                <a:cs typeface="Fira Code" pitchFamily="49" charset="0"/>
              </a:rPr>
              <a:t># Applying model to data</a:t>
            </a:r>
          </a:p>
          <a:p>
            <a:r>
              <a:rPr lang="en-JP">
                <a:latin typeface="Fira Code" pitchFamily="49" charset="0"/>
                <a:ea typeface="Fira Code" pitchFamily="49" charset="0"/>
                <a:cs typeface="Fira Code" pitchFamily="49" charset="0"/>
              </a:rPr>
              <a:t>predict(algorithm.out, validation subset)</a:t>
            </a:r>
          </a:p>
        </p:txBody>
      </p:sp>
      <p:sp>
        <p:nvSpPr>
          <p:cNvPr id="4" name="TextBox 3">
            <a:extLst>
              <a:ext uri="{FF2B5EF4-FFF2-40B4-BE49-F238E27FC236}">
                <a16:creationId xmlns:a16="http://schemas.microsoft.com/office/drawing/2014/main" id="{D2C362A4-398F-9CAA-1311-91FA5DB54396}"/>
              </a:ext>
            </a:extLst>
          </p:cNvPr>
          <p:cNvSpPr txBox="1"/>
          <p:nvPr/>
        </p:nvSpPr>
        <p:spPr>
          <a:xfrm>
            <a:off x="3698549" y="340310"/>
            <a:ext cx="4823756"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Pseudocode for </a:t>
            </a:r>
            <a:r>
              <a:rPr lang="en-JP" sz="2400">
                <a:latin typeface="CMU Serif Roman" panose="02000603000000000000" pitchFamily="2" charset="0"/>
                <a:ea typeface="CMU Serif Roman" panose="02000603000000000000" pitchFamily="2" charset="0"/>
                <a:cs typeface="CMU Serif Roman" panose="02000603000000000000" pitchFamily="2" charset="0"/>
              </a:rPr>
              <a:t>caret</a:t>
            </a:r>
            <a:r>
              <a:rPr lang="en-JP" sz="2400">
                <a:latin typeface="CMU SANS SERIF" panose="02000603000000000000" pitchFamily="2" charset="0"/>
                <a:ea typeface="CMU SANS SERIF" panose="02000603000000000000" pitchFamily="2" charset="0"/>
                <a:cs typeface="CMU SANS SERIF" panose="02000603000000000000" pitchFamily="2" charset="0"/>
              </a:rPr>
              <a:t> approach in R</a:t>
            </a:r>
          </a:p>
        </p:txBody>
      </p:sp>
    </p:spTree>
    <p:extLst>
      <p:ext uri="{BB962C8B-B14F-4D97-AF65-F5344CB8AC3E}">
        <p14:creationId xmlns:p14="http://schemas.microsoft.com/office/powerpoint/2010/main" val="18189501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FDE0543-C672-DB3C-D26A-5F1A7CA19276}"/>
              </a:ext>
            </a:extLst>
          </p:cNvPr>
          <p:cNvSpPr txBox="1"/>
          <p:nvPr/>
        </p:nvSpPr>
        <p:spPr>
          <a:xfrm>
            <a:off x="473307" y="86916"/>
            <a:ext cx="11245386" cy="6771084"/>
          </a:xfrm>
          <a:prstGeom prst="rect">
            <a:avLst/>
          </a:prstGeom>
          <a:noFill/>
        </p:spPr>
        <p:txBody>
          <a:bodyPr wrap="none" rtlCol="0">
            <a:spAutoFit/>
          </a:bodyPr>
          <a:lstStyle/>
          <a:p>
            <a:r>
              <a:rPr lang="en-JP" sz="1400">
                <a:latin typeface="Fira Code" pitchFamily="49" charset="0"/>
                <a:ea typeface="Fira Code" pitchFamily="49" charset="0"/>
                <a:cs typeface="Fira Code" pitchFamily="49" charset="0"/>
              </a:rPr>
              <a:t>tgrid &lt;- data.frame(</a:t>
            </a:r>
          </a:p>
          <a:p>
            <a:r>
              <a:rPr lang="en-JP" sz="1400">
                <a:latin typeface="Fira Code" pitchFamily="49" charset="0"/>
                <a:ea typeface="Fira Code" pitchFamily="49" charset="0"/>
                <a:cs typeface="Fira Code" pitchFamily="49" charset="0"/>
              </a:rPr>
              <a:t>  size = sample(1:20, size = tuneLength, replace = TRUE)</a:t>
            </a:r>
          </a:p>
          <a:p>
            <a:r>
              <a:rPr lang="en-JP" sz="1400">
                <a:latin typeface="Fira Code" pitchFamily="49" charset="0"/>
                <a:ea typeface="Fira Code" pitchFamily="49" charset="0"/>
                <a:cs typeface="Fira Code" pitchFamily="49" charset="0"/>
              </a:rPr>
              <a:t>  , decay = 10^runif(tuneLength, min = -5, 1)</a:t>
            </a:r>
          </a:p>
          <a:p>
            <a:r>
              <a:rPr lang="en-JP" sz="1400">
                <a:latin typeface="Fira Code" pitchFamily="49" charset="0"/>
                <a:ea typeface="Fira Code" pitchFamily="49" charset="0"/>
                <a:cs typeface="Fira Code" pitchFamily="49" charset="0"/>
              </a:rPr>
              <a:t>)</a:t>
            </a:r>
          </a:p>
          <a:p>
            <a:endParaRPr lang="en-JP" sz="1400">
              <a:latin typeface="Fira Code" pitchFamily="49" charset="0"/>
              <a:ea typeface="Fira Code" pitchFamily="49" charset="0"/>
              <a:cs typeface="Fira Code" pitchFamily="49" charset="0"/>
            </a:endParaRPr>
          </a:p>
          <a:p>
            <a:endParaRPr lang="en-JP" sz="1400">
              <a:latin typeface="Fira Code" pitchFamily="49" charset="0"/>
              <a:ea typeface="Fira Code" pitchFamily="49" charset="0"/>
              <a:cs typeface="Fira Code" pitchFamily="49" charset="0"/>
            </a:endParaRPr>
          </a:p>
          <a:p>
            <a:r>
              <a:rPr lang="en-JP" sz="1400">
                <a:latin typeface="Fira Code" pitchFamily="49" charset="0"/>
                <a:ea typeface="Fira Code" pitchFamily="49" charset="0"/>
                <a:cs typeface="Fira Code" pitchFamily="49" charset="0"/>
              </a:rPr>
              <a:t>TrC_boot632 &lt;- trainControl(</a:t>
            </a:r>
          </a:p>
          <a:p>
            <a:r>
              <a:rPr lang="en-JP" sz="1400">
                <a:latin typeface="Fira Code" pitchFamily="49" charset="0"/>
                <a:ea typeface="Fira Code" pitchFamily="49" charset="0"/>
                <a:cs typeface="Fira Code" pitchFamily="49" charset="0"/>
              </a:rPr>
              <a:t>  method = "boot632"                    # Resampling method </a:t>
            </a:r>
          </a:p>
          <a:p>
            <a:r>
              <a:rPr lang="en-JP" sz="1400">
                <a:latin typeface="Fira Code" pitchFamily="49" charset="0"/>
                <a:ea typeface="Fira Code" pitchFamily="49" charset="0"/>
                <a:cs typeface="Fira Code" pitchFamily="49" charset="0"/>
              </a:rPr>
              <a:t>  , search = "grid"                     # Pickup parameter in user-defined parameters</a:t>
            </a:r>
          </a:p>
          <a:p>
            <a:r>
              <a:rPr lang="en-JP" sz="1400">
                <a:latin typeface="Fira Code" pitchFamily="49" charset="0"/>
                <a:ea typeface="Fira Code" pitchFamily="49" charset="0"/>
                <a:cs typeface="Fira Code" pitchFamily="49" charset="0"/>
              </a:rPr>
              <a:t>  , number = number                     # Number of resampling iterations</a:t>
            </a:r>
          </a:p>
          <a:p>
            <a:r>
              <a:rPr lang="en-JP" sz="1400">
                <a:latin typeface="Fira Code" pitchFamily="49" charset="0"/>
                <a:ea typeface="Fira Code" pitchFamily="49" charset="0"/>
                <a:cs typeface="Fira Code" pitchFamily="49" charset="0"/>
              </a:rPr>
              <a:t>  , summaryFunction = defaultSummary    # A function to compute performance metrics across resamples</a:t>
            </a:r>
          </a:p>
          <a:p>
            <a:r>
              <a:rPr lang="en-JP" sz="1400">
                <a:latin typeface="Fira Code" pitchFamily="49" charset="0"/>
                <a:ea typeface="Fira Code" pitchFamily="49" charset="0"/>
                <a:cs typeface="Fira Code" pitchFamily="49" charset="0"/>
              </a:rPr>
              <a:t>  , savePredictions = "all"</a:t>
            </a:r>
          </a:p>
          <a:p>
            <a:r>
              <a:rPr lang="en-JP" sz="1400">
                <a:latin typeface="Fira Code" pitchFamily="49" charset="0"/>
                <a:ea typeface="Fira Code" pitchFamily="49" charset="0"/>
                <a:cs typeface="Fira Code" pitchFamily="49" charset="0"/>
              </a:rPr>
              <a:t>  , returnResamp = "all"</a:t>
            </a:r>
          </a:p>
          <a:p>
            <a:r>
              <a:rPr lang="en-JP" sz="1400">
                <a:latin typeface="Fira Code" pitchFamily="49" charset="0"/>
                <a:ea typeface="Fira Code" pitchFamily="49" charset="0"/>
                <a:cs typeface="Fira Code" pitchFamily="49" charset="0"/>
              </a:rPr>
              <a:t>  , allowParallel = TRUE</a:t>
            </a:r>
          </a:p>
          <a:p>
            <a:r>
              <a:rPr lang="en-JP" sz="1400">
                <a:latin typeface="Fira Code" pitchFamily="49" charset="0"/>
                <a:ea typeface="Fira Code" pitchFamily="49" charset="0"/>
                <a:cs typeface="Fira Code" pitchFamily="49" charset="0"/>
              </a:rPr>
              <a:t>)</a:t>
            </a:r>
          </a:p>
          <a:p>
            <a:endParaRPr lang="en-JP" sz="1400">
              <a:latin typeface="Fira Code" pitchFamily="49" charset="0"/>
              <a:ea typeface="Fira Code" pitchFamily="49" charset="0"/>
              <a:cs typeface="Fira Code" pitchFamily="49" charset="0"/>
            </a:endParaRPr>
          </a:p>
          <a:p>
            <a:r>
              <a:rPr lang="en-JP" sz="1400">
                <a:latin typeface="Fira Code" pitchFamily="49" charset="0"/>
                <a:ea typeface="Fira Code" pitchFamily="49" charset="0"/>
                <a:cs typeface="Fira Code" pitchFamily="49" charset="0"/>
              </a:rPr>
              <a:t>nnet.out &lt;- </a:t>
            </a:r>
          </a:p>
          <a:p>
            <a:r>
              <a:rPr lang="en-JP" sz="1400">
                <a:latin typeface="Fira Code" pitchFamily="49" charset="0"/>
                <a:ea typeface="Fira Code" pitchFamily="49" charset="0"/>
                <a:cs typeface="Fira Code" pitchFamily="49" charset="0"/>
              </a:rPr>
              <a:t>  train(x = x.Calib.DATA</a:t>
            </a:r>
          </a:p>
          <a:p>
            <a:r>
              <a:rPr lang="en-JP" sz="1400">
                <a:latin typeface="Fira Code" pitchFamily="49" charset="0"/>
                <a:ea typeface="Fira Code" pitchFamily="49" charset="0"/>
                <a:cs typeface="Fira Code" pitchFamily="49" charset="0"/>
              </a:rPr>
              <a:t>        , y = y.Calib.DATA</a:t>
            </a:r>
          </a:p>
          <a:p>
            <a:r>
              <a:rPr lang="en-JP" sz="1400">
                <a:latin typeface="Fira Code" pitchFamily="49" charset="0"/>
                <a:ea typeface="Fira Code" pitchFamily="49" charset="0"/>
                <a:cs typeface="Fira Code" pitchFamily="49" charset="0"/>
              </a:rPr>
              <a:t>        , trControl = TrC_boot632</a:t>
            </a:r>
          </a:p>
          <a:p>
            <a:r>
              <a:rPr lang="en-JP" sz="1400">
                <a:latin typeface="Fira Code" pitchFamily="49" charset="0"/>
                <a:ea typeface="Fira Code" pitchFamily="49" charset="0"/>
                <a:cs typeface="Fira Code" pitchFamily="49" charset="0"/>
              </a:rPr>
              <a:t>        , tuneGrid = tgrid              # Data frame of random parameters defined above</a:t>
            </a:r>
          </a:p>
          <a:p>
            <a:r>
              <a:rPr lang="en-JP" sz="1400">
                <a:latin typeface="Fira Code" pitchFamily="49" charset="0"/>
                <a:ea typeface="Fira Code" pitchFamily="49" charset="0"/>
                <a:cs typeface="Fira Code" pitchFamily="49" charset="0"/>
              </a:rPr>
              <a:t>        , method = "nnet"               # Name of the algorithm</a:t>
            </a:r>
          </a:p>
          <a:p>
            <a:r>
              <a:rPr lang="en-JP" sz="1400">
                <a:latin typeface="Fira Code" pitchFamily="49" charset="0"/>
                <a:ea typeface="Fira Code" pitchFamily="49" charset="0"/>
                <a:cs typeface="Fira Code" pitchFamily="49" charset="0"/>
              </a:rPr>
              <a:t>        , metric = "RMSE"               # Name of the metric to find the best model</a:t>
            </a:r>
          </a:p>
          <a:p>
            <a:r>
              <a:rPr lang="en-JP" sz="1400">
                <a:latin typeface="Fira Code" pitchFamily="49" charset="0"/>
                <a:ea typeface="Fira Code" pitchFamily="49" charset="0"/>
                <a:cs typeface="Fira Code" pitchFamily="49" charset="0"/>
              </a:rPr>
              <a:t>        , maximize = FALSE</a:t>
            </a:r>
          </a:p>
          <a:p>
            <a:r>
              <a:rPr lang="en-JP" sz="1400">
                <a:latin typeface="Fira Code" pitchFamily="49" charset="0"/>
                <a:ea typeface="Fira Code" pitchFamily="49" charset="0"/>
                <a:cs typeface="Fira Code" pitchFamily="49" charset="0"/>
              </a:rPr>
              <a:t>        , preProcess = preProcess       </a:t>
            </a:r>
          </a:p>
          <a:p>
            <a:r>
              <a:rPr lang="en-JP" sz="1400">
                <a:latin typeface="Fira Code" pitchFamily="49" charset="0"/>
                <a:ea typeface="Fira Code" pitchFamily="49" charset="0"/>
                <a:cs typeface="Fira Code" pitchFamily="49" charset="0"/>
              </a:rPr>
              <a:t>        , linout = TRUE</a:t>
            </a:r>
          </a:p>
          <a:p>
            <a:r>
              <a:rPr lang="en-JP" sz="1400">
                <a:latin typeface="Fira Code" pitchFamily="49" charset="0"/>
                <a:ea typeface="Fira Code" pitchFamily="49" charset="0"/>
                <a:cs typeface="Fira Code" pitchFamily="49" charset="0"/>
              </a:rPr>
              <a:t>        , MaxNWts = 84581</a:t>
            </a:r>
          </a:p>
          <a:p>
            <a:r>
              <a:rPr lang="en-JP" sz="1400">
                <a:latin typeface="Fira Code" pitchFamily="49" charset="0"/>
                <a:ea typeface="Fira Code" pitchFamily="49" charset="0"/>
                <a:cs typeface="Fira Code" pitchFamily="49" charset="0"/>
              </a:rPr>
              <a:t>  )</a:t>
            </a:r>
          </a:p>
          <a:p>
            <a:endParaRPr lang="en-JP" sz="1400">
              <a:latin typeface="Fira Code" pitchFamily="49" charset="0"/>
              <a:ea typeface="Fira Code" pitchFamily="49" charset="0"/>
              <a:cs typeface="Fira Code" pitchFamily="49" charset="0"/>
            </a:endParaRPr>
          </a:p>
          <a:p>
            <a:r>
              <a:rPr lang="en-JP" sz="1400">
                <a:latin typeface="Fira Code" pitchFamily="49" charset="0"/>
                <a:ea typeface="Fira Code" pitchFamily="49" charset="0"/>
                <a:cs typeface="Fira Code" pitchFamily="49" charset="0"/>
              </a:rPr>
              <a:t>predict(nnet.out, x.Valid.DATA)         # Prediction on validation subset</a:t>
            </a:r>
          </a:p>
        </p:txBody>
      </p:sp>
      <p:sp>
        <p:nvSpPr>
          <p:cNvPr id="2" name="TextBox 1">
            <a:extLst>
              <a:ext uri="{FF2B5EF4-FFF2-40B4-BE49-F238E27FC236}">
                <a16:creationId xmlns:a16="http://schemas.microsoft.com/office/drawing/2014/main" id="{8151D366-38C8-E20F-1E90-74558E7C359C}"/>
              </a:ext>
            </a:extLst>
          </p:cNvPr>
          <p:cNvSpPr txBox="1"/>
          <p:nvPr/>
        </p:nvSpPr>
        <p:spPr>
          <a:xfrm>
            <a:off x="7884411" y="86916"/>
            <a:ext cx="4307589" cy="707886"/>
          </a:xfrm>
          <a:prstGeom prst="rect">
            <a:avLst/>
          </a:prstGeom>
          <a:noFill/>
        </p:spPr>
        <p:txBody>
          <a:bodyPr wrap="square" rtlCol="0">
            <a:spAutoFit/>
          </a:bodyPr>
          <a:lstStyle/>
          <a:p>
            <a:r>
              <a:rPr lang="en-JP" sz="2000">
                <a:latin typeface="CMU SANS SERIF" panose="02000603000000000000" pitchFamily="2" charset="0"/>
                <a:ea typeface="CMU SANS SERIF" panose="02000603000000000000" pitchFamily="2" charset="0"/>
                <a:cs typeface="CMU SANS SERIF" panose="02000603000000000000" pitchFamily="2" charset="0"/>
              </a:rPr>
              <a:t>Example for a artificial neural network in R using </a:t>
            </a:r>
            <a:r>
              <a:rPr lang="en-JP" sz="2000">
                <a:latin typeface="CMU Serif Roman" panose="02000603000000000000" pitchFamily="2" charset="0"/>
                <a:ea typeface="CMU Serif Roman" panose="02000603000000000000" pitchFamily="2" charset="0"/>
                <a:cs typeface="CMU Serif Roman" panose="02000603000000000000" pitchFamily="2" charset="0"/>
              </a:rPr>
              <a:t>caret</a:t>
            </a:r>
            <a:r>
              <a:rPr lang="en-JP" sz="2000">
                <a:latin typeface="CMU SANS SERIF" panose="02000603000000000000" pitchFamily="2" charset="0"/>
                <a:ea typeface="CMU SANS SERIF" panose="02000603000000000000" pitchFamily="2" charset="0"/>
                <a:cs typeface="CMU SANS SERIF" panose="02000603000000000000" pitchFamily="2" charset="0"/>
              </a:rPr>
              <a:t> package</a:t>
            </a:r>
          </a:p>
        </p:txBody>
      </p:sp>
    </p:spTree>
    <p:extLst>
      <p:ext uri="{BB962C8B-B14F-4D97-AF65-F5344CB8AC3E}">
        <p14:creationId xmlns:p14="http://schemas.microsoft.com/office/powerpoint/2010/main" val="415757917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E21D6454-A77A-3E03-93C8-BA821F00B091}"/>
              </a:ext>
            </a:extLst>
          </p:cNvPr>
          <p:cNvPicPr>
            <a:picLocks noChangeAspect="1"/>
          </p:cNvPicPr>
          <p:nvPr/>
        </p:nvPicPr>
        <p:blipFill>
          <a:blip r:embed="rId2"/>
          <a:stretch>
            <a:fillRect/>
          </a:stretch>
        </p:blipFill>
        <p:spPr>
          <a:xfrm>
            <a:off x="452675" y="216273"/>
            <a:ext cx="3365713" cy="6425453"/>
          </a:xfrm>
          <a:prstGeom prst="rect">
            <a:avLst/>
          </a:prstGeom>
        </p:spPr>
      </p:pic>
      <p:pic>
        <p:nvPicPr>
          <p:cNvPr id="6" name="Picture 5" descr="A picture containing text&#10;&#10;Description automatically generated">
            <a:extLst>
              <a:ext uri="{FF2B5EF4-FFF2-40B4-BE49-F238E27FC236}">
                <a16:creationId xmlns:a16="http://schemas.microsoft.com/office/drawing/2014/main" id="{7D976D07-2DC5-DFC2-A699-5FA52A79CB36}"/>
              </a:ext>
            </a:extLst>
          </p:cNvPr>
          <p:cNvPicPr>
            <a:picLocks noChangeAspect="1"/>
          </p:cNvPicPr>
          <p:nvPr/>
        </p:nvPicPr>
        <p:blipFill>
          <a:blip r:embed="rId3"/>
          <a:stretch>
            <a:fillRect/>
          </a:stretch>
        </p:blipFill>
        <p:spPr>
          <a:xfrm>
            <a:off x="4203249" y="216273"/>
            <a:ext cx="3672917" cy="6425453"/>
          </a:xfrm>
          <a:prstGeom prst="rect">
            <a:avLst/>
          </a:prstGeom>
        </p:spPr>
      </p:pic>
      <p:sp>
        <p:nvSpPr>
          <p:cNvPr id="7" name="TextBox 6">
            <a:extLst>
              <a:ext uri="{FF2B5EF4-FFF2-40B4-BE49-F238E27FC236}">
                <a16:creationId xmlns:a16="http://schemas.microsoft.com/office/drawing/2014/main" id="{E9B0DE1A-B153-7CCA-B7CF-60A08466AC0F}"/>
              </a:ext>
            </a:extLst>
          </p:cNvPr>
          <p:cNvSpPr txBox="1"/>
          <p:nvPr/>
        </p:nvSpPr>
        <p:spPr>
          <a:xfrm>
            <a:off x="8090807" y="2663442"/>
            <a:ext cx="3940843" cy="2246769"/>
          </a:xfrm>
          <a:prstGeom prst="rect">
            <a:avLst/>
          </a:prstGeom>
          <a:noFill/>
        </p:spPr>
        <p:txBody>
          <a:bodyPr wrap="square">
            <a:spAutoFit/>
          </a:bodyPr>
          <a:lstStyle/>
          <a:p>
            <a:r>
              <a:rPr lang="en-JP" sz="2000">
                <a:latin typeface="CMU SANS SERIF" panose="02000603000000000000" pitchFamily="2" charset="0"/>
                <a:ea typeface="CMU SANS SERIF" panose="02000603000000000000" pitchFamily="2" charset="0"/>
                <a:cs typeface="CMU SANS SERIF" panose="02000603000000000000" pitchFamily="2" charset="0"/>
              </a:rPr>
              <a:t>Ratnam, J. V., H. A. Dijkstra, and S. K. Behera, 2020: A machine learning based prediction system for the Indian Ocean Dipole. Sci Rep, 10, 284, </a:t>
            </a:r>
            <a:r>
              <a:rPr lang="en-JP" sz="2000">
                <a:latin typeface="CMU SANS SERIF" panose="02000603000000000000" pitchFamily="2" charset="0"/>
                <a:ea typeface="CMU SANS SERIF" panose="02000603000000000000" pitchFamily="2" charset="0"/>
                <a:cs typeface="CMU SANS SERIF" panose="02000603000000000000" pitchFamily="2" charset="0"/>
                <a:hlinkClick r:id="rId4"/>
              </a:rPr>
              <a:t>https://doi.org/10.1038/s41598-019-57162-8</a:t>
            </a:r>
            <a:r>
              <a:rPr lang="en-JP" sz="2000">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27616807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rrow&#10;&#10;Description automatically generated">
            <a:extLst>
              <a:ext uri="{FF2B5EF4-FFF2-40B4-BE49-F238E27FC236}">
                <a16:creationId xmlns:a16="http://schemas.microsoft.com/office/drawing/2014/main" id="{01348D4B-6397-D789-0865-6157D839A4A7}"/>
              </a:ext>
            </a:extLst>
          </p:cNvPr>
          <p:cNvPicPr>
            <a:picLocks noChangeAspect="1"/>
          </p:cNvPicPr>
          <p:nvPr/>
        </p:nvPicPr>
        <p:blipFill>
          <a:blip r:embed="rId2"/>
          <a:stretch>
            <a:fillRect/>
          </a:stretch>
        </p:blipFill>
        <p:spPr>
          <a:xfrm>
            <a:off x="2804611" y="354855"/>
            <a:ext cx="5128089" cy="6148290"/>
          </a:xfrm>
          <a:prstGeom prst="rect">
            <a:avLst/>
          </a:prstGeom>
        </p:spPr>
      </p:pic>
      <p:pic>
        <p:nvPicPr>
          <p:cNvPr id="13" name="Picture 12" descr="A picture containing timeline&#10;&#10;Description automatically generated">
            <a:extLst>
              <a:ext uri="{FF2B5EF4-FFF2-40B4-BE49-F238E27FC236}">
                <a16:creationId xmlns:a16="http://schemas.microsoft.com/office/drawing/2014/main" id="{D1DD46D7-7C90-32B7-8F07-F6609B54BEC2}"/>
              </a:ext>
            </a:extLst>
          </p:cNvPr>
          <p:cNvPicPr>
            <a:picLocks noChangeAspect="1"/>
          </p:cNvPicPr>
          <p:nvPr/>
        </p:nvPicPr>
        <p:blipFill>
          <a:blip r:embed="rId3"/>
          <a:stretch>
            <a:fillRect/>
          </a:stretch>
        </p:blipFill>
        <p:spPr>
          <a:xfrm>
            <a:off x="285708" y="354855"/>
            <a:ext cx="2518903" cy="6148290"/>
          </a:xfrm>
          <a:prstGeom prst="rect">
            <a:avLst/>
          </a:prstGeom>
        </p:spPr>
      </p:pic>
      <p:sp>
        <p:nvSpPr>
          <p:cNvPr id="4" name="TextBox 3">
            <a:extLst>
              <a:ext uri="{FF2B5EF4-FFF2-40B4-BE49-F238E27FC236}">
                <a16:creationId xmlns:a16="http://schemas.microsoft.com/office/drawing/2014/main" id="{4B9E21E5-FE88-3B9D-525B-C99D1FA310F6}"/>
              </a:ext>
            </a:extLst>
          </p:cNvPr>
          <p:cNvSpPr txBox="1"/>
          <p:nvPr/>
        </p:nvSpPr>
        <p:spPr>
          <a:xfrm>
            <a:off x="8090807" y="2663442"/>
            <a:ext cx="3940843" cy="2246769"/>
          </a:xfrm>
          <a:prstGeom prst="rect">
            <a:avLst/>
          </a:prstGeom>
          <a:noFill/>
        </p:spPr>
        <p:txBody>
          <a:bodyPr wrap="square">
            <a:spAutoFit/>
          </a:bodyPr>
          <a:lstStyle/>
          <a:p>
            <a:r>
              <a:rPr lang="en-JP" sz="2000">
                <a:latin typeface="CMU SANS SERIF" panose="02000603000000000000" pitchFamily="2" charset="0"/>
                <a:ea typeface="CMU SANS SERIF" panose="02000603000000000000" pitchFamily="2" charset="0"/>
                <a:cs typeface="CMU SANS SERIF" panose="02000603000000000000" pitchFamily="2" charset="0"/>
              </a:rPr>
              <a:t>Ratnam, J. V., H. A. Dijkstra, and S. K. Behera, 2020: A machine learning based prediction system for the Indian Ocean Dipole. Sci Rep, 10, 284, </a:t>
            </a:r>
            <a:r>
              <a:rPr lang="en-JP" sz="2000">
                <a:latin typeface="CMU SANS SERIF" panose="02000603000000000000" pitchFamily="2" charset="0"/>
                <a:ea typeface="CMU SANS SERIF" panose="02000603000000000000" pitchFamily="2" charset="0"/>
                <a:cs typeface="CMU SANS SERIF" panose="02000603000000000000" pitchFamily="2" charset="0"/>
                <a:hlinkClick r:id="rId4"/>
              </a:rPr>
              <a:t>https://doi.org/10.1038/s41598-019-57162-8</a:t>
            </a:r>
            <a:r>
              <a:rPr lang="en-JP" sz="2000">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11527114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C058BA9-9A5A-636D-8420-2A89B3C1FB89}"/>
              </a:ext>
            </a:extLst>
          </p:cNvPr>
          <p:cNvSpPr txBox="1"/>
          <p:nvPr/>
        </p:nvSpPr>
        <p:spPr>
          <a:xfrm>
            <a:off x="0" y="2658533"/>
            <a:ext cx="12192000" cy="646331"/>
          </a:xfrm>
          <a:prstGeom prst="rect">
            <a:avLst/>
          </a:prstGeom>
          <a:noFill/>
        </p:spPr>
        <p:txBody>
          <a:bodyPr wrap="square" rtlCol="0">
            <a:spAutoFit/>
          </a:bodyPr>
          <a:lstStyle/>
          <a:p>
            <a:pPr algn="ctr"/>
            <a:r>
              <a:rPr lang="en-JP" sz="3600">
                <a:latin typeface="CMU Serif Roman" panose="02000603000000000000" pitchFamily="2" charset="0"/>
                <a:ea typeface="CMU Serif Roman" panose="02000603000000000000" pitchFamily="2" charset="0"/>
                <a:cs typeface="CMU Serif Roman" panose="02000603000000000000" pitchFamily="2" charset="0"/>
              </a:rPr>
              <a:t>Deep Learning</a:t>
            </a:r>
          </a:p>
        </p:txBody>
      </p:sp>
    </p:spTree>
    <p:extLst>
      <p:ext uri="{BB962C8B-B14F-4D97-AF65-F5344CB8AC3E}">
        <p14:creationId xmlns:p14="http://schemas.microsoft.com/office/powerpoint/2010/main" val="22525880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94E443-FA22-2EB3-D243-5DC6E4B1CB5C}"/>
              </a:ext>
            </a:extLst>
          </p:cNvPr>
          <p:cNvSpPr/>
          <p:nvPr/>
        </p:nvSpPr>
        <p:spPr>
          <a:xfrm>
            <a:off x="1338458" y="115849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nvGrpSpPr>
          <p:cNvPr id="3" name="Group 2">
            <a:extLst>
              <a:ext uri="{FF2B5EF4-FFF2-40B4-BE49-F238E27FC236}">
                <a16:creationId xmlns:a16="http://schemas.microsoft.com/office/drawing/2014/main" id="{6C30C86A-9593-BF61-9E24-C9B08C3ECAD3}"/>
              </a:ext>
            </a:extLst>
          </p:cNvPr>
          <p:cNvGrpSpPr/>
          <p:nvPr/>
        </p:nvGrpSpPr>
        <p:grpSpPr>
          <a:xfrm>
            <a:off x="4591452" y="1283526"/>
            <a:ext cx="1797926" cy="360000"/>
            <a:chOff x="6801394" y="1499952"/>
            <a:chExt cx="1797926" cy="360000"/>
          </a:xfrm>
        </p:grpSpPr>
        <p:sp>
          <p:nvSpPr>
            <p:cNvPr id="122" name="Rectangle 121">
              <a:extLst>
                <a:ext uri="{FF2B5EF4-FFF2-40B4-BE49-F238E27FC236}">
                  <a16:creationId xmlns:a16="http://schemas.microsoft.com/office/drawing/2014/main" id="{08F7C8C1-170F-7CB7-520B-835E982B6F41}"/>
                </a:ext>
              </a:extLst>
            </p:cNvPr>
            <p:cNvSpPr/>
            <p:nvPr/>
          </p:nvSpPr>
          <p:spPr>
            <a:xfrm>
              <a:off x="6801394"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3" name="Rectangle 122">
              <a:extLst>
                <a:ext uri="{FF2B5EF4-FFF2-40B4-BE49-F238E27FC236}">
                  <a16:creationId xmlns:a16="http://schemas.microsoft.com/office/drawing/2014/main" id="{A7EDA9EA-646D-F22D-30BE-523FEE42DF44}"/>
                </a:ext>
              </a:extLst>
            </p:cNvPr>
            <p:cNvSpPr/>
            <p:nvPr/>
          </p:nvSpPr>
          <p:spPr>
            <a:xfrm>
              <a:off x="7161394"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4" name="Rectangle 123">
              <a:extLst>
                <a:ext uri="{FF2B5EF4-FFF2-40B4-BE49-F238E27FC236}">
                  <a16:creationId xmlns:a16="http://schemas.microsoft.com/office/drawing/2014/main" id="{FA04AFD1-1BD0-E5A7-BF4A-4E46163D16CB}"/>
                </a:ext>
              </a:extLst>
            </p:cNvPr>
            <p:cNvSpPr/>
            <p:nvPr/>
          </p:nvSpPr>
          <p:spPr>
            <a:xfrm>
              <a:off x="7521394"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5" name="Rectangle 124">
              <a:extLst>
                <a:ext uri="{FF2B5EF4-FFF2-40B4-BE49-F238E27FC236}">
                  <a16:creationId xmlns:a16="http://schemas.microsoft.com/office/drawing/2014/main" id="{B14F2AEE-69C6-9917-E475-5932043F888A}"/>
                </a:ext>
              </a:extLst>
            </p:cNvPr>
            <p:cNvSpPr/>
            <p:nvPr/>
          </p:nvSpPr>
          <p:spPr>
            <a:xfrm>
              <a:off x="7881394"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26" name="Rectangle 125">
              <a:extLst>
                <a:ext uri="{FF2B5EF4-FFF2-40B4-BE49-F238E27FC236}">
                  <a16:creationId xmlns:a16="http://schemas.microsoft.com/office/drawing/2014/main" id="{2DD0BDD6-2678-54E3-2C8B-E1CDFEA51ABA}"/>
                </a:ext>
              </a:extLst>
            </p:cNvPr>
            <p:cNvSpPr/>
            <p:nvPr/>
          </p:nvSpPr>
          <p:spPr>
            <a:xfrm>
              <a:off x="8239320" y="1499952"/>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4" name="Group 3">
            <a:extLst>
              <a:ext uri="{FF2B5EF4-FFF2-40B4-BE49-F238E27FC236}">
                <a16:creationId xmlns:a16="http://schemas.microsoft.com/office/drawing/2014/main" id="{3E3DE849-8820-313C-81D9-7ECDDE1AEDDD}"/>
              </a:ext>
            </a:extLst>
          </p:cNvPr>
          <p:cNvGrpSpPr/>
          <p:nvPr/>
        </p:nvGrpSpPr>
        <p:grpSpPr>
          <a:xfrm>
            <a:off x="9375451" y="923526"/>
            <a:ext cx="1797926" cy="1440000"/>
            <a:chOff x="1333729" y="4632288"/>
            <a:chExt cx="1797926" cy="1440000"/>
          </a:xfrm>
        </p:grpSpPr>
        <p:sp>
          <p:nvSpPr>
            <p:cNvPr id="135" name="Rectangle 134">
              <a:extLst>
                <a:ext uri="{FF2B5EF4-FFF2-40B4-BE49-F238E27FC236}">
                  <a16:creationId xmlns:a16="http://schemas.microsoft.com/office/drawing/2014/main" id="{CBC62757-FD8B-FD62-E74D-47C32DF172DF}"/>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6" name="Rectangle 135">
              <a:extLst>
                <a:ext uri="{FF2B5EF4-FFF2-40B4-BE49-F238E27FC236}">
                  <a16:creationId xmlns:a16="http://schemas.microsoft.com/office/drawing/2014/main" id="{0F46F9CF-CC83-65F2-DD7E-4DE07E2C65C2}"/>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7" name="Rectangle 136">
              <a:extLst>
                <a:ext uri="{FF2B5EF4-FFF2-40B4-BE49-F238E27FC236}">
                  <a16:creationId xmlns:a16="http://schemas.microsoft.com/office/drawing/2014/main" id="{099C2107-C744-381D-CF21-4D83D7A9F519}"/>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8" name="Rectangle 137">
              <a:extLst>
                <a:ext uri="{FF2B5EF4-FFF2-40B4-BE49-F238E27FC236}">
                  <a16:creationId xmlns:a16="http://schemas.microsoft.com/office/drawing/2014/main" id="{44C7B5AB-FB25-1289-F80B-32AF3B7771B6}"/>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9" name="Rectangle 138">
              <a:extLst>
                <a:ext uri="{FF2B5EF4-FFF2-40B4-BE49-F238E27FC236}">
                  <a16:creationId xmlns:a16="http://schemas.microsoft.com/office/drawing/2014/main" id="{BF33AA88-1666-BE83-2E18-4A5C1E6F22A6}"/>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1" name="Rectangle 140">
              <a:extLst>
                <a:ext uri="{FF2B5EF4-FFF2-40B4-BE49-F238E27FC236}">
                  <a16:creationId xmlns:a16="http://schemas.microsoft.com/office/drawing/2014/main" id="{20A12F9C-559A-BD14-7355-55AC4E5F5AFD}"/>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2" name="Rectangle 141">
              <a:extLst>
                <a:ext uri="{FF2B5EF4-FFF2-40B4-BE49-F238E27FC236}">
                  <a16:creationId xmlns:a16="http://schemas.microsoft.com/office/drawing/2014/main" id="{4A91BB34-22CF-C6E8-A32B-F2795080A860}"/>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3" name="Rectangle 142">
              <a:extLst>
                <a:ext uri="{FF2B5EF4-FFF2-40B4-BE49-F238E27FC236}">
                  <a16:creationId xmlns:a16="http://schemas.microsoft.com/office/drawing/2014/main" id="{6C40E5C2-C13F-98BB-4EF0-CD60FA0AACAE}"/>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4" name="Rectangle 143">
              <a:extLst>
                <a:ext uri="{FF2B5EF4-FFF2-40B4-BE49-F238E27FC236}">
                  <a16:creationId xmlns:a16="http://schemas.microsoft.com/office/drawing/2014/main" id="{5A2039E3-F347-810A-328C-F7D66A1B28B8}"/>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5" name="Rectangle 144">
              <a:extLst>
                <a:ext uri="{FF2B5EF4-FFF2-40B4-BE49-F238E27FC236}">
                  <a16:creationId xmlns:a16="http://schemas.microsoft.com/office/drawing/2014/main" id="{BFC7138E-7F09-5F69-9996-AC43824ECDC0}"/>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7" name="Rectangle 146">
              <a:extLst>
                <a:ext uri="{FF2B5EF4-FFF2-40B4-BE49-F238E27FC236}">
                  <a16:creationId xmlns:a16="http://schemas.microsoft.com/office/drawing/2014/main" id="{694A7DA5-38B5-7463-4B9E-DB36E00A7BEE}"/>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8" name="Rectangle 147">
              <a:extLst>
                <a:ext uri="{FF2B5EF4-FFF2-40B4-BE49-F238E27FC236}">
                  <a16:creationId xmlns:a16="http://schemas.microsoft.com/office/drawing/2014/main" id="{A6E3419B-4482-F1EE-DEC4-C4B324B37A6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9" name="Rectangle 148">
              <a:extLst>
                <a:ext uri="{FF2B5EF4-FFF2-40B4-BE49-F238E27FC236}">
                  <a16:creationId xmlns:a16="http://schemas.microsoft.com/office/drawing/2014/main" id="{820DD09D-02C9-F3C6-F436-1824406F4888}"/>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0" name="Rectangle 149">
              <a:extLst>
                <a:ext uri="{FF2B5EF4-FFF2-40B4-BE49-F238E27FC236}">
                  <a16:creationId xmlns:a16="http://schemas.microsoft.com/office/drawing/2014/main" id="{098FAC7F-DC96-DD60-3C74-1F7BB1DF6DCB}"/>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1" name="Rectangle 150">
              <a:extLst>
                <a:ext uri="{FF2B5EF4-FFF2-40B4-BE49-F238E27FC236}">
                  <a16:creationId xmlns:a16="http://schemas.microsoft.com/office/drawing/2014/main" id="{F4703CC8-CBEF-8CA9-1772-42ED56D317AF}"/>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3" name="Rectangle 152">
              <a:extLst>
                <a:ext uri="{FF2B5EF4-FFF2-40B4-BE49-F238E27FC236}">
                  <a16:creationId xmlns:a16="http://schemas.microsoft.com/office/drawing/2014/main" id="{6304917F-2EAE-B78F-A731-A8915E29544F}"/>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4" name="Rectangle 153">
              <a:extLst>
                <a:ext uri="{FF2B5EF4-FFF2-40B4-BE49-F238E27FC236}">
                  <a16:creationId xmlns:a16="http://schemas.microsoft.com/office/drawing/2014/main" id="{6D35B8D6-F64E-D1F2-88C1-B765F5066C15}"/>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5" name="Rectangle 154">
              <a:extLst>
                <a:ext uri="{FF2B5EF4-FFF2-40B4-BE49-F238E27FC236}">
                  <a16:creationId xmlns:a16="http://schemas.microsoft.com/office/drawing/2014/main" id="{9BBAB995-8F1F-3439-E352-4D05B253729C}"/>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6" name="Rectangle 155">
              <a:extLst>
                <a:ext uri="{FF2B5EF4-FFF2-40B4-BE49-F238E27FC236}">
                  <a16:creationId xmlns:a16="http://schemas.microsoft.com/office/drawing/2014/main" id="{F1C01B20-4DE3-4399-54A6-4CB3352FF2C6}"/>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7" name="Rectangle 156">
              <a:extLst>
                <a:ext uri="{FF2B5EF4-FFF2-40B4-BE49-F238E27FC236}">
                  <a16:creationId xmlns:a16="http://schemas.microsoft.com/office/drawing/2014/main" id="{2B2A394B-7641-A57A-0F91-05A09F2323FD}"/>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6" name="Group 5">
            <a:extLst>
              <a:ext uri="{FF2B5EF4-FFF2-40B4-BE49-F238E27FC236}">
                <a16:creationId xmlns:a16="http://schemas.microsoft.com/office/drawing/2014/main" id="{DDF7D23C-2B27-24B7-0287-9BCAA3927712}"/>
              </a:ext>
            </a:extLst>
          </p:cNvPr>
          <p:cNvGrpSpPr/>
          <p:nvPr/>
        </p:nvGrpSpPr>
        <p:grpSpPr>
          <a:xfrm>
            <a:off x="1232683" y="4241848"/>
            <a:ext cx="2336889" cy="1980000"/>
            <a:chOff x="6262431" y="4055979"/>
            <a:chExt cx="2336889" cy="1980000"/>
          </a:xfrm>
        </p:grpSpPr>
        <p:grpSp>
          <p:nvGrpSpPr>
            <p:cNvPr id="286" name="Group 285">
              <a:extLst>
                <a:ext uri="{FF2B5EF4-FFF2-40B4-BE49-F238E27FC236}">
                  <a16:creationId xmlns:a16="http://schemas.microsoft.com/office/drawing/2014/main" id="{B82130FD-2ED1-00C0-11D2-450C274E988E}"/>
                </a:ext>
              </a:extLst>
            </p:cNvPr>
            <p:cNvGrpSpPr/>
            <p:nvPr/>
          </p:nvGrpSpPr>
          <p:grpSpPr>
            <a:xfrm>
              <a:off x="6801394" y="4055979"/>
              <a:ext cx="1797926" cy="1440000"/>
              <a:chOff x="1333729" y="4632288"/>
              <a:chExt cx="1797926" cy="1440000"/>
            </a:xfrm>
          </p:grpSpPr>
          <p:sp>
            <p:nvSpPr>
              <p:cNvPr id="287" name="Rectangle 286">
                <a:extLst>
                  <a:ext uri="{FF2B5EF4-FFF2-40B4-BE49-F238E27FC236}">
                    <a16:creationId xmlns:a16="http://schemas.microsoft.com/office/drawing/2014/main" id="{BC407958-D6BD-302A-30D2-79FCB4540AE2}"/>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8" name="Rectangle 287">
                <a:extLst>
                  <a:ext uri="{FF2B5EF4-FFF2-40B4-BE49-F238E27FC236}">
                    <a16:creationId xmlns:a16="http://schemas.microsoft.com/office/drawing/2014/main" id="{EF86E3C8-8A09-DB0F-485B-E72C81D68F4C}"/>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9" name="Rectangle 288">
                <a:extLst>
                  <a:ext uri="{FF2B5EF4-FFF2-40B4-BE49-F238E27FC236}">
                    <a16:creationId xmlns:a16="http://schemas.microsoft.com/office/drawing/2014/main" id="{E3EFF19D-46A2-2CA9-02D9-D2C96C43DB49}"/>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0" name="Rectangle 289">
                <a:extLst>
                  <a:ext uri="{FF2B5EF4-FFF2-40B4-BE49-F238E27FC236}">
                    <a16:creationId xmlns:a16="http://schemas.microsoft.com/office/drawing/2014/main" id="{B9A265B3-AF16-0026-AEFE-81C66590EF3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1" name="Rectangle 290">
                <a:extLst>
                  <a:ext uri="{FF2B5EF4-FFF2-40B4-BE49-F238E27FC236}">
                    <a16:creationId xmlns:a16="http://schemas.microsoft.com/office/drawing/2014/main" id="{52C75832-6032-D241-A264-7F6C53A70BF9}"/>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2" name="Rectangle 291">
                <a:extLst>
                  <a:ext uri="{FF2B5EF4-FFF2-40B4-BE49-F238E27FC236}">
                    <a16:creationId xmlns:a16="http://schemas.microsoft.com/office/drawing/2014/main" id="{830C2BD4-B696-44DE-00BC-F9EC71138A81}"/>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3" name="Rectangle 292">
                <a:extLst>
                  <a:ext uri="{FF2B5EF4-FFF2-40B4-BE49-F238E27FC236}">
                    <a16:creationId xmlns:a16="http://schemas.microsoft.com/office/drawing/2014/main" id="{FD19014E-4F0D-4307-8A9D-A7FB2336B027}"/>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4" name="Rectangle 293">
                <a:extLst>
                  <a:ext uri="{FF2B5EF4-FFF2-40B4-BE49-F238E27FC236}">
                    <a16:creationId xmlns:a16="http://schemas.microsoft.com/office/drawing/2014/main" id="{58496CD5-CB5D-1953-32A6-423F62802F5C}"/>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5" name="Rectangle 294">
                <a:extLst>
                  <a:ext uri="{FF2B5EF4-FFF2-40B4-BE49-F238E27FC236}">
                    <a16:creationId xmlns:a16="http://schemas.microsoft.com/office/drawing/2014/main" id="{D8C1AF61-AAD8-6758-A38F-F9430542A6BE}"/>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6" name="Rectangle 295">
                <a:extLst>
                  <a:ext uri="{FF2B5EF4-FFF2-40B4-BE49-F238E27FC236}">
                    <a16:creationId xmlns:a16="http://schemas.microsoft.com/office/drawing/2014/main" id="{37BFD247-2DF9-EC11-623E-F02DDB90D90C}"/>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7" name="Rectangle 296">
                <a:extLst>
                  <a:ext uri="{FF2B5EF4-FFF2-40B4-BE49-F238E27FC236}">
                    <a16:creationId xmlns:a16="http://schemas.microsoft.com/office/drawing/2014/main" id="{C3FAF501-CA1C-5365-7AAA-44768FFBA5DD}"/>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8" name="Rectangle 297">
                <a:extLst>
                  <a:ext uri="{FF2B5EF4-FFF2-40B4-BE49-F238E27FC236}">
                    <a16:creationId xmlns:a16="http://schemas.microsoft.com/office/drawing/2014/main" id="{4EA92DA2-96A2-EC4C-8054-B54911110506}"/>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9" name="Rectangle 298">
                <a:extLst>
                  <a:ext uri="{FF2B5EF4-FFF2-40B4-BE49-F238E27FC236}">
                    <a16:creationId xmlns:a16="http://schemas.microsoft.com/office/drawing/2014/main" id="{98F1191A-9AA8-DBFD-F0DC-40491CF6D1D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0" name="Rectangle 299">
                <a:extLst>
                  <a:ext uri="{FF2B5EF4-FFF2-40B4-BE49-F238E27FC236}">
                    <a16:creationId xmlns:a16="http://schemas.microsoft.com/office/drawing/2014/main" id="{3BC76E88-956E-E877-70D2-C262C1B04C03}"/>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1" name="Rectangle 300">
                <a:extLst>
                  <a:ext uri="{FF2B5EF4-FFF2-40B4-BE49-F238E27FC236}">
                    <a16:creationId xmlns:a16="http://schemas.microsoft.com/office/drawing/2014/main" id="{272CCD54-F51A-F1A3-CB64-7B20B6866F0B}"/>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2" name="Rectangle 301">
                <a:extLst>
                  <a:ext uri="{FF2B5EF4-FFF2-40B4-BE49-F238E27FC236}">
                    <a16:creationId xmlns:a16="http://schemas.microsoft.com/office/drawing/2014/main" id="{EBC9FB70-F8D0-74BF-42ED-5E0A26527C44}"/>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3" name="Rectangle 302">
                <a:extLst>
                  <a:ext uri="{FF2B5EF4-FFF2-40B4-BE49-F238E27FC236}">
                    <a16:creationId xmlns:a16="http://schemas.microsoft.com/office/drawing/2014/main" id="{91CD1903-CD2C-92F0-639A-907BF5BA5623}"/>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4" name="Rectangle 303">
                <a:extLst>
                  <a:ext uri="{FF2B5EF4-FFF2-40B4-BE49-F238E27FC236}">
                    <a16:creationId xmlns:a16="http://schemas.microsoft.com/office/drawing/2014/main" id="{04F4E78C-F3D2-E601-C1D6-FF60ABB8FF26}"/>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5" name="Rectangle 304">
                <a:extLst>
                  <a:ext uri="{FF2B5EF4-FFF2-40B4-BE49-F238E27FC236}">
                    <a16:creationId xmlns:a16="http://schemas.microsoft.com/office/drawing/2014/main" id="{F8B26304-CE67-5134-57AF-4A7004853B98}"/>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6" name="Rectangle 305">
                <a:extLst>
                  <a:ext uri="{FF2B5EF4-FFF2-40B4-BE49-F238E27FC236}">
                    <a16:creationId xmlns:a16="http://schemas.microsoft.com/office/drawing/2014/main" id="{67C324BF-D1A0-9AE6-F643-5A585E542E2E}"/>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07" name="Group 306">
              <a:extLst>
                <a:ext uri="{FF2B5EF4-FFF2-40B4-BE49-F238E27FC236}">
                  <a16:creationId xmlns:a16="http://schemas.microsoft.com/office/drawing/2014/main" id="{F1226940-0B5C-5F89-FA59-F22340E1E344}"/>
                </a:ext>
              </a:extLst>
            </p:cNvPr>
            <p:cNvGrpSpPr/>
            <p:nvPr/>
          </p:nvGrpSpPr>
          <p:grpSpPr>
            <a:xfrm>
              <a:off x="6621394" y="4235979"/>
              <a:ext cx="1797926" cy="1440000"/>
              <a:chOff x="1333729" y="4632288"/>
              <a:chExt cx="1797926" cy="1440000"/>
            </a:xfrm>
          </p:grpSpPr>
          <p:sp>
            <p:nvSpPr>
              <p:cNvPr id="308" name="Rectangle 307">
                <a:extLst>
                  <a:ext uri="{FF2B5EF4-FFF2-40B4-BE49-F238E27FC236}">
                    <a16:creationId xmlns:a16="http://schemas.microsoft.com/office/drawing/2014/main" id="{ECF66555-8110-5A0E-3AE5-E656074858A7}"/>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9" name="Rectangle 308">
                <a:extLst>
                  <a:ext uri="{FF2B5EF4-FFF2-40B4-BE49-F238E27FC236}">
                    <a16:creationId xmlns:a16="http://schemas.microsoft.com/office/drawing/2014/main" id="{5C66D08D-A5CE-FB4A-B086-49DD8F6340D7}"/>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0" name="Rectangle 309">
                <a:extLst>
                  <a:ext uri="{FF2B5EF4-FFF2-40B4-BE49-F238E27FC236}">
                    <a16:creationId xmlns:a16="http://schemas.microsoft.com/office/drawing/2014/main" id="{29F1C03D-8291-72AF-D080-1E0430D7BE88}"/>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1" name="Rectangle 310">
                <a:extLst>
                  <a:ext uri="{FF2B5EF4-FFF2-40B4-BE49-F238E27FC236}">
                    <a16:creationId xmlns:a16="http://schemas.microsoft.com/office/drawing/2014/main" id="{C22543B8-F88F-EBD4-3FBB-B6CB7B23DE85}"/>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2" name="Rectangle 311">
                <a:extLst>
                  <a:ext uri="{FF2B5EF4-FFF2-40B4-BE49-F238E27FC236}">
                    <a16:creationId xmlns:a16="http://schemas.microsoft.com/office/drawing/2014/main" id="{3BEEF53C-8FEC-7DEA-FF93-3AEB7CC4FCF9}"/>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3" name="Rectangle 312">
                <a:extLst>
                  <a:ext uri="{FF2B5EF4-FFF2-40B4-BE49-F238E27FC236}">
                    <a16:creationId xmlns:a16="http://schemas.microsoft.com/office/drawing/2014/main" id="{84697D95-7021-6A96-A499-DD3D92B7D6D5}"/>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4" name="Rectangle 313">
                <a:extLst>
                  <a:ext uri="{FF2B5EF4-FFF2-40B4-BE49-F238E27FC236}">
                    <a16:creationId xmlns:a16="http://schemas.microsoft.com/office/drawing/2014/main" id="{D16B6BDF-17E9-5075-F31E-C02C997D3390}"/>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5" name="Rectangle 314">
                <a:extLst>
                  <a:ext uri="{FF2B5EF4-FFF2-40B4-BE49-F238E27FC236}">
                    <a16:creationId xmlns:a16="http://schemas.microsoft.com/office/drawing/2014/main" id="{8E07F407-C4F8-E82A-17A4-B63B271D5936}"/>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6" name="Rectangle 315">
                <a:extLst>
                  <a:ext uri="{FF2B5EF4-FFF2-40B4-BE49-F238E27FC236}">
                    <a16:creationId xmlns:a16="http://schemas.microsoft.com/office/drawing/2014/main" id="{0C436129-DB50-8E36-7198-B6CFC7FB7807}"/>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7" name="Rectangle 316">
                <a:extLst>
                  <a:ext uri="{FF2B5EF4-FFF2-40B4-BE49-F238E27FC236}">
                    <a16:creationId xmlns:a16="http://schemas.microsoft.com/office/drawing/2014/main" id="{CCA4059F-88E7-BEDB-B93D-AB21E2E9FCCE}"/>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8" name="Rectangle 317">
                <a:extLst>
                  <a:ext uri="{FF2B5EF4-FFF2-40B4-BE49-F238E27FC236}">
                    <a16:creationId xmlns:a16="http://schemas.microsoft.com/office/drawing/2014/main" id="{AF4144DD-A05F-1142-EFDD-547E8CB19461}"/>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9" name="Rectangle 318">
                <a:extLst>
                  <a:ext uri="{FF2B5EF4-FFF2-40B4-BE49-F238E27FC236}">
                    <a16:creationId xmlns:a16="http://schemas.microsoft.com/office/drawing/2014/main" id="{93DF4601-C1C4-D652-4F5E-CF740E49EAE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0" name="Rectangle 319">
                <a:extLst>
                  <a:ext uri="{FF2B5EF4-FFF2-40B4-BE49-F238E27FC236}">
                    <a16:creationId xmlns:a16="http://schemas.microsoft.com/office/drawing/2014/main" id="{77429FD8-F9FD-019E-D222-B06AA59EEA2F}"/>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1" name="Rectangle 320">
                <a:extLst>
                  <a:ext uri="{FF2B5EF4-FFF2-40B4-BE49-F238E27FC236}">
                    <a16:creationId xmlns:a16="http://schemas.microsoft.com/office/drawing/2014/main" id="{31ACD2FD-F368-E89F-E582-311585841DDD}"/>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2" name="Rectangle 321">
                <a:extLst>
                  <a:ext uri="{FF2B5EF4-FFF2-40B4-BE49-F238E27FC236}">
                    <a16:creationId xmlns:a16="http://schemas.microsoft.com/office/drawing/2014/main" id="{17F67FFB-05DB-7DFE-AF52-4D5390CC878E}"/>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3" name="Rectangle 322">
                <a:extLst>
                  <a:ext uri="{FF2B5EF4-FFF2-40B4-BE49-F238E27FC236}">
                    <a16:creationId xmlns:a16="http://schemas.microsoft.com/office/drawing/2014/main" id="{BC27A762-1993-8DBD-6EE5-1E76C3A47615}"/>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4" name="Rectangle 323">
                <a:extLst>
                  <a:ext uri="{FF2B5EF4-FFF2-40B4-BE49-F238E27FC236}">
                    <a16:creationId xmlns:a16="http://schemas.microsoft.com/office/drawing/2014/main" id="{56B587F9-4F65-0816-FB35-B8E65A3049A9}"/>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5" name="Rectangle 324">
                <a:extLst>
                  <a:ext uri="{FF2B5EF4-FFF2-40B4-BE49-F238E27FC236}">
                    <a16:creationId xmlns:a16="http://schemas.microsoft.com/office/drawing/2014/main" id="{45DA3B34-0EA1-D668-6E02-7648EC4F4498}"/>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6" name="Rectangle 325">
                <a:extLst>
                  <a:ext uri="{FF2B5EF4-FFF2-40B4-BE49-F238E27FC236}">
                    <a16:creationId xmlns:a16="http://schemas.microsoft.com/office/drawing/2014/main" id="{FBD89753-1B4B-FF06-D08D-2708E891F36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7" name="Rectangle 326">
                <a:extLst>
                  <a:ext uri="{FF2B5EF4-FFF2-40B4-BE49-F238E27FC236}">
                    <a16:creationId xmlns:a16="http://schemas.microsoft.com/office/drawing/2014/main" id="{008EFF6D-D823-EB2D-423A-519ECAA4326F}"/>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28" name="Group 327">
              <a:extLst>
                <a:ext uri="{FF2B5EF4-FFF2-40B4-BE49-F238E27FC236}">
                  <a16:creationId xmlns:a16="http://schemas.microsoft.com/office/drawing/2014/main" id="{3F6FEB24-5FA6-D28A-7AF0-DA03820F5EB5}"/>
                </a:ext>
              </a:extLst>
            </p:cNvPr>
            <p:cNvGrpSpPr/>
            <p:nvPr/>
          </p:nvGrpSpPr>
          <p:grpSpPr>
            <a:xfrm>
              <a:off x="6441394" y="4415979"/>
              <a:ext cx="1797926" cy="1440000"/>
              <a:chOff x="1333729" y="4632288"/>
              <a:chExt cx="1797926" cy="1440000"/>
            </a:xfrm>
          </p:grpSpPr>
          <p:sp>
            <p:nvSpPr>
              <p:cNvPr id="329" name="Rectangle 328">
                <a:extLst>
                  <a:ext uri="{FF2B5EF4-FFF2-40B4-BE49-F238E27FC236}">
                    <a16:creationId xmlns:a16="http://schemas.microsoft.com/office/drawing/2014/main" id="{F614F43A-74DB-0B51-FEF2-6C849C7C0009}"/>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0" name="Rectangle 329">
                <a:extLst>
                  <a:ext uri="{FF2B5EF4-FFF2-40B4-BE49-F238E27FC236}">
                    <a16:creationId xmlns:a16="http://schemas.microsoft.com/office/drawing/2014/main" id="{71E76213-3883-91EB-55B5-CA4389BDD634}"/>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1" name="Rectangle 330">
                <a:extLst>
                  <a:ext uri="{FF2B5EF4-FFF2-40B4-BE49-F238E27FC236}">
                    <a16:creationId xmlns:a16="http://schemas.microsoft.com/office/drawing/2014/main" id="{2C861166-4580-F457-1C68-66FD2ECCE738}"/>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2" name="Rectangle 331">
                <a:extLst>
                  <a:ext uri="{FF2B5EF4-FFF2-40B4-BE49-F238E27FC236}">
                    <a16:creationId xmlns:a16="http://schemas.microsoft.com/office/drawing/2014/main" id="{DCEA6848-A930-6E4C-95A4-9F7965D669F0}"/>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3" name="Rectangle 332">
                <a:extLst>
                  <a:ext uri="{FF2B5EF4-FFF2-40B4-BE49-F238E27FC236}">
                    <a16:creationId xmlns:a16="http://schemas.microsoft.com/office/drawing/2014/main" id="{32075BD3-CFE8-E5AD-62FB-950A980197AD}"/>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4" name="Rectangle 333">
                <a:extLst>
                  <a:ext uri="{FF2B5EF4-FFF2-40B4-BE49-F238E27FC236}">
                    <a16:creationId xmlns:a16="http://schemas.microsoft.com/office/drawing/2014/main" id="{1C401E9E-953A-FC25-3F4B-25120C25DD7E}"/>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5" name="Rectangle 334">
                <a:extLst>
                  <a:ext uri="{FF2B5EF4-FFF2-40B4-BE49-F238E27FC236}">
                    <a16:creationId xmlns:a16="http://schemas.microsoft.com/office/drawing/2014/main" id="{BA123F36-D4F8-21A6-D896-EB8F30B30F0A}"/>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6" name="Rectangle 335">
                <a:extLst>
                  <a:ext uri="{FF2B5EF4-FFF2-40B4-BE49-F238E27FC236}">
                    <a16:creationId xmlns:a16="http://schemas.microsoft.com/office/drawing/2014/main" id="{D1A253F9-9FF8-0B57-DF88-65FB53CCF58D}"/>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7" name="Rectangle 336">
                <a:extLst>
                  <a:ext uri="{FF2B5EF4-FFF2-40B4-BE49-F238E27FC236}">
                    <a16:creationId xmlns:a16="http://schemas.microsoft.com/office/drawing/2014/main" id="{388BDD2B-C3BD-0898-4A24-E002470489DC}"/>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8" name="Rectangle 337">
                <a:extLst>
                  <a:ext uri="{FF2B5EF4-FFF2-40B4-BE49-F238E27FC236}">
                    <a16:creationId xmlns:a16="http://schemas.microsoft.com/office/drawing/2014/main" id="{1607F89B-7A59-0942-450A-A5DC3B1C92A3}"/>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9" name="Rectangle 338">
                <a:extLst>
                  <a:ext uri="{FF2B5EF4-FFF2-40B4-BE49-F238E27FC236}">
                    <a16:creationId xmlns:a16="http://schemas.microsoft.com/office/drawing/2014/main" id="{E6F34007-FCE7-F3C1-C7DC-D795D8CD3482}"/>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0" name="Rectangle 339">
                <a:extLst>
                  <a:ext uri="{FF2B5EF4-FFF2-40B4-BE49-F238E27FC236}">
                    <a16:creationId xmlns:a16="http://schemas.microsoft.com/office/drawing/2014/main" id="{38E92EDF-074C-1046-8247-4BF426E8F5B1}"/>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1" name="Rectangle 340">
                <a:extLst>
                  <a:ext uri="{FF2B5EF4-FFF2-40B4-BE49-F238E27FC236}">
                    <a16:creationId xmlns:a16="http://schemas.microsoft.com/office/drawing/2014/main" id="{6855B843-95C5-009B-067F-223A95FAA022}"/>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2" name="Rectangle 341">
                <a:extLst>
                  <a:ext uri="{FF2B5EF4-FFF2-40B4-BE49-F238E27FC236}">
                    <a16:creationId xmlns:a16="http://schemas.microsoft.com/office/drawing/2014/main" id="{9617F32E-FFFE-A286-5C88-92B79D769AB4}"/>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3" name="Rectangle 342">
                <a:extLst>
                  <a:ext uri="{FF2B5EF4-FFF2-40B4-BE49-F238E27FC236}">
                    <a16:creationId xmlns:a16="http://schemas.microsoft.com/office/drawing/2014/main" id="{B1BBC5DC-8DE6-89C9-0A28-8C6C12441C9C}"/>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4" name="Rectangle 343">
                <a:extLst>
                  <a:ext uri="{FF2B5EF4-FFF2-40B4-BE49-F238E27FC236}">
                    <a16:creationId xmlns:a16="http://schemas.microsoft.com/office/drawing/2014/main" id="{E63C7E1C-898D-D4B1-A1EE-95648E2E4955}"/>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5" name="Rectangle 344">
                <a:extLst>
                  <a:ext uri="{FF2B5EF4-FFF2-40B4-BE49-F238E27FC236}">
                    <a16:creationId xmlns:a16="http://schemas.microsoft.com/office/drawing/2014/main" id="{E81F552E-C93D-8A4A-0A90-A8DA0A9A03B3}"/>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6" name="Rectangle 345">
                <a:extLst>
                  <a:ext uri="{FF2B5EF4-FFF2-40B4-BE49-F238E27FC236}">
                    <a16:creationId xmlns:a16="http://schemas.microsoft.com/office/drawing/2014/main" id="{FD1D0B8D-2016-ACDA-A2DB-AE75DA5E541E}"/>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7" name="Rectangle 346">
                <a:extLst>
                  <a:ext uri="{FF2B5EF4-FFF2-40B4-BE49-F238E27FC236}">
                    <a16:creationId xmlns:a16="http://schemas.microsoft.com/office/drawing/2014/main" id="{BDB99C6D-9E09-4C1C-05E8-4494616FDD39}"/>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8" name="Rectangle 347">
                <a:extLst>
                  <a:ext uri="{FF2B5EF4-FFF2-40B4-BE49-F238E27FC236}">
                    <a16:creationId xmlns:a16="http://schemas.microsoft.com/office/drawing/2014/main" id="{329CB7DE-9C68-596C-2C37-0AC35A54CDE1}"/>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49" name="Group 348">
              <a:extLst>
                <a:ext uri="{FF2B5EF4-FFF2-40B4-BE49-F238E27FC236}">
                  <a16:creationId xmlns:a16="http://schemas.microsoft.com/office/drawing/2014/main" id="{EF17E6AA-DDCC-EAA0-303B-AE44EA53F146}"/>
                </a:ext>
              </a:extLst>
            </p:cNvPr>
            <p:cNvGrpSpPr/>
            <p:nvPr/>
          </p:nvGrpSpPr>
          <p:grpSpPr>
            <a:xfrm>
              <a:off x="6262431" y="4595979"/>
              <a:ext cx="1797926" cy="1440000"/>
              <a:chOff x="1333729" y="4632288"/>
              <a:chExt cx="1797926" cy="1440000"/>
            </a:xfrm>
          </p:grpSpPr>
          <p:sp>
            <p:nvSpPr>
              <p:cNvPr id="350" name="Rectangle 349">
                <a:extLst>
                  <a:ext uri="{FF2B5EF4-FFF2-40B4-BE49-F238E27FC236}">
                    <a16:creationId xmlns:a16="http://schemas.microsoft.com/office/drawing/2014/main" id="{E6012687-88D1-2C36-7B99-2567C9E1DA9F}"/>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1" name="Rectangle 350">
                <a:extLst>
                  <a:ext uri="{FF2B5EF4-FFF2-40B4-BE49-F238E27FC236}">
                    <a16:creationId xmlns:a16="http://schemas.microsoft.com/office/drawing/2014/main" id="{AD17D6EB-628C-2AD9-767E-F417E0F3432B}"/>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2" name="Rectangle 351">
                <a:extLst>
                  <a:ext uri="{FF2B5EF4-FFF2-40B4-BE49-F238E27FC236}">
                    <a16:creationId xmlns:a16="http://schemas.microsoft.com/office/drawing/2014/main" id="{F709F6ED-F33E-83E8-9E30-9CDEF3041C06}"/>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3" name="Rectangle 352">
                <a:extLst>
                  <a:ext uri="{FF2B5EF4-FFF2-40B4-BE49-F238E27FC236}">
                    <a16:creationId xmlns:a16="http://schemas.microsoft.com/office/drawing/2014/main" id="{13DF5ACD-1C28-5F92-7787-016BEECA839D}"/>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4" name="Rectangle 353">
                <a:extLst>
                  <a:ext uri="{FF2B5EF4-FFF2-40B4-BE49-F238E27FC236}">
                    <a16:creationId xmlns:a16="http://schemas.microsoft.com/office/drawing/2014/main" id="{AFDB5D1F-DF98-7AA7-ADA7-B2AE1557E4DA}"/>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5" name="Rectangle 354">
                <a:extLst>
                  <a:ext uri="{FF2B5EF4-FFF2-40B4-BE49-F238E27FC236}">
                    <a16:creationId xmlns:a16="http://schemas.microsoft.com/office/drawing/2014/main" id="{63249772-81CC-DAEB-C846-8659B44AE613}"/>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6" name="Rectangle 355">
                <a:extLst>
                  <a:ext uri="{FF2B5EF4-FFF2-40B4-BE49-F238E27FC236}">
                    <a16:creationId xmlns:a16="http://schemas.microsoft.com/office/drawing/2014/main" id="{714F88D4-84C2-853E-8728-0671D1323C35}"/>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7" name="Rectangle 356">
                <a:extLst>
                  <a:ext uri="{FF2B5EF4-FFF2-40B4-BE49-F238E27FC236}">
                    <a16:creationId xmlns:a16="http://schemas.microsoft.com/office/drawing/2014/main" id="{02AAC0D9-8126-92BC-D4E0-D77D36BCA0B7}"/>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8" name="Rectangle 357">
                <a:extLst>
                  <a:ext uri="{FF2B5EF4-FFF2-40B4-BE49-F238E27FC236}">
                    <a16:creationId xmlns:a16="http://schemas.microsoft.com/office/drawing/2014/main" id="{7252690F-0E4E-A500-3CE4-9C3709B5D9A2}"/>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9" name="Rectangle 358">
                <a:extLst>
                  <a:ext uri="{FF2B5EF4-FFF2-40B4-BE49-F238E27FC236}">
                    <a16:creationId xmlns:a16="http://schemas.microsoft.com/office/drawing/2014/main" id="{61622177-DA04-EBD3-CD7C-1AAC2BFAAA3A}"/>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0" name="Rectangle 359">
                <a:extLst>
                  <a:ext uri="{FF2B5EF4-FFF2-40B4-BE49-F238E27FC236}">
                    <a16:creationId xmlns:a16="http://schemas.microsoft.com/office/drawing/2014/main" id="{0C6E4181-E85F-9E02-651B-D44E8B35A6EF}"/>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1" name="Rectangle 360">
                <a:extLst>
                  <a:ext uri="{FF2B5EF4-FFF2-40B4-BE49-F238E27FC236}">
                    <a16:creationId xmlns:a16="http://schemas.microsoft.com/office/drawing/2014/main" id="{810BBE36-8660-CA0B-E0C8-8AA1ACD123A1}"/>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2" name="Rectangle 361">
                <a:extLst>
                  <a:ext uri="{FF2B5EF4-FFF2-40B4-BE49-F238E27FC236}">
                    <a16:creationId xmlns:a16="http://schemas.microsoft.com/office/drawing/2014/main" id="{A92D2DAF-2111-54D5-57ED-7B79CCB7F535}"/>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3" name="Rectangle 362">
                <a:extLst>
                  <a:ext uri="{FF2B5EF4-FFF2-40B4-BE49-F238E27FC236}">
                    <a16:creationId xmlns:a16="http://schemas.microsoft.com/office/drawing/2014/main" id="{706AE036-5134-78A2-D8D4-D5B73A468BCA}"/>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4" name="Rectangle 363">
                <a:extLst>
                  <a:ext uri="{FF2B5EF4-FFF2-40B4-BE49-F238E27FC236}">
                    <a16:creationId xmlns:a16="http://schemas.microsoft.com/office/drawing/2014/main" id="{3E4D7EF8-594C-C7FF-292F-02FD8CFF6E6F}"/>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5" name="Rectangle 364">
                <a:extLst>
                  <a:ext uri="{FF2B5EF4-FFF2-40B4-BE49-F238E27FC236}">
                    <a16:creationId xmlns:a16="http://schemas.microsoft.com/office/drawing/2014/main" id="{A4604E01-8281-F6A3-312E-56D9F2BDC9DA}"/>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6" name="Rectangle 365">
                <a:extLst>
                  <a:ext uri="{FF2B5EF4-FFF2-40B4-BE49-F238E27FC236}">
                    <a16:creationId xmlns:a16="http://schemas.microsoft.com/office/drawing/2014/main" id="{36689DD6-A8B2-663C-FB81-111A08047DD8}"/>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7" name="Rectangle 366">
                <a:extLst>
                  <a:ext uri="{FF2B5EF4-FFF2-40B4-BE49-F238E27FC236}">
                    <a16:creationId xmlns:a16="http://schemas.microsoft.com/office/drawing/2014/main" id="{5D0AB66C-21EF-A51C-5BB1-4520C9943E71}"/>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8" name="Rectangle 367">
                <a:extLst>
                  <a:ext uri="{FF2B5EF4-FFF2-40B4-BE49-F238E27FC236}">
                    <a16:creationId xmlns:a16="http://schemas.microsoft.com/office/drawing/2014/main" id="{3B146003-0A98-E40B-B491-3E248E1751AC}"/>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9" name="Rectangle 368">
                <a:extLst>
                  <a:ext uri="{FF2B5EF4-FFF2-40B4-BE49-F238E27FC236}">
                    <a16:creationId xmlns:a16="http://schemas.microsoft.com/office/drawing/2014/main" id="{ADBC187E-B0AC-203C-79A5-4F3874EEA3A8}"/>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grpSp>
        <p:nvGrpSpPr>
          <p:cNvPr id="5" name="Group 4">
            <a:extLst>
              <a:ext uri="{FF2B5EF4-FFF2-40B4-BE49-F238E27FC236}">
                <a16:creationId xmlns:a16="http://schemas.microsoft.com/office/drawing/2014/main" id="{8ABE28F7-45C6-4B07-9D52-7493E9E9096C}"/>
              </a:ext>
            </a:extLst>
          </p:cNvPr>
          <p:cNvGrpSpPr/>
          <p:nvPr/>
        </p:nvGrpSpPr>
        <p:grpSpPr>
          <a:xfrm>
            <a:off x="7015480" y="555520"/>
            <a:ext cx="360000" cy="1808006"/>
            <a:chOff x="4949382" y="392420"/>
            <a:chExt cx="360000" cy="1808006"/>
          </a:xfrm>
        </p:grpSpPr>
        <p:sp>
          <p:nvSpPr>
            <p:cNvPr id="127" name="Rectangle 126">
              <a:extLst>
                <a:ext uri="{FF2B5EF4-FFF2-40B4-BE49-F238E27FC236}">
                  <a16:creationId xmlns:a16="http://schemas.microsoft.com/office/drawing/2014/main" id="{6B9A5838-9DA0-F894-FFB9-0A1ABE7051AF}"/>
                </a:ext>
              </a:extLst>
            </p:cNvPr>
            <p:cNvSpPr/>
            <p:nvPr/>
          </p:nvSpPr>
          <p:spPr>
            <a:xfrm>
              <a:off x="4949382" y="392420"/>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4" name="Rectangle 133">
              <a:extLst>
                <a:ext uri="{FF2B5EF4-FFF2-40B4-BE49-F238E27FC236}">
                  <a16:creationId xmlns:a16="http://schemas.microsoft.com/office/drawing/2014/main" id="{318510FB-8340-36B3-513D-7ACED5A47423}"/>
                </a:ext>
              </a:extLst>
            </p:cNvPr>
            <p:cNvSpPr/>
            <p:nvPr/>
          </p:nvSpPr>
          <p:spPr>
            <a:xfrm>
              <a:off x="4949382" y="760426"/>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0" name="Rectangle 139">
              <a:extLst>
                <a:ext uri="{FF2B5EF4-FFF2-40B4-BE49-F238E27FC236}">
                  <a16:creationId xmlns:a16="http://schemas.microsoft.com/office/drawing/2014/main" id="{0D63C31C-F2C2-505C-014C-C62FE7C1552C}"/>
                </a:ext>
              </a:extLst>
            </p:cNvPr>
            <p:cNvSpPr/>
            <p:nvPr/>
          </p:nvSpPr>
          <p:spPr>
            <a:xfrm>
              <a:off x="4949382" y="1120426"/>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6" name="Rectangle 145">
              <a:extLst>
                <a:ext uri="{FF2B5EF4-FFF2-40B4-BE49-F238E27FC236}">
                  <a16:creationId xmlns:a16="http://schemas.microsoft.com/office/drawing/2014/main" id="{E3AC75F1-D745-B05A-E7F5-A65125C861A1}"/>
                </a:ext>
              </a:extLst>
            </p:cNvPr>
            <p:cNvSpPr/>
            <p:nvPr/>
          </p:nvSpPr>
          <p:spPr>
            <a:xfrm>
              <a:off x="4949382" y="1480426"/>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2" name="Rectangle 151">
              <a:extLst>
                <a:ext uri="{FF2B5EF4-FFF2-40B4-BE49-F238E27FC236}">
                  <a16:creationId xmlns:a16="http://schemas.microsoft.com/office/drawing/2014/main" id="{904309CD-300C-55BE-814D-5EDD14423246}"/>
                </a:ext>
              </a:extLst>
            </p:cNvPr>
            <p:cNvSpPr/>
            <p:nvPr/>
          </p:nvSpPr>
          <p:spPr>
            <a:xfrm>
              <a:off x="4949382" y="1840426"/>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cxnSp>
        <p:nvCxnSpPr>
          <p:cNvPr id="8" name="Straight Connector 7">
            <a:extLst>
              <a:ext uri="{FF2B5EF4-FFF2-40B4-BE49-F238E27FC236}">
                <a16:creationId xmlns:a16="http://schemas.microsoft.com/office/drawing/2014/main" id="{4D65890F-441E-3176-C35F-9D1B789EFB0F}"/>
              </a:ext>
            </a:extLst>
          </p:cNvPr>
          <p:cNvCxnSpPr>
            <a:cxnSpLocks/>
          </p:cNvCxnSpPr>
          <p:nvPr/>
        </p:nvCxnSpPr>
        <p:spPr>
          <a:xfrm>
            <a:off x="0" y="2919046"/>
            <a:ext cx="1219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E3F4F3D-D0A9-90FC-FCB0-4BA4114DFD50}"/>
              </a:ext>
            </a:extLst>
          </p:cNvPr>
          <p:cNvCxnSpPr>
            <a:cxnSpLocks/>
          </p:cNvCxnSpPr>
          <p:nvPr/>
        </p:nvCxnSpPr>
        <p:spPr>
          <a:xfrm>
            <a:off x="4064000" y="0"/>
            <a:ext cx="0" cy="2919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76BF969-C98B-EE36-A801-EB6CF2D1A84B}"/>
              </a:ext>
            </a:extLst>
          </p:cNvPr>
          <p:cNvSpPr txBox="1"/>
          <p:nvPr/>
        </p:nvSpPr>
        <p:spPr>
          <a:xfrm>
            <a:off x="1053206" y="83025"/>
            <a:ext cx="1957587" cy="523220"/>
          </a:xfrm>
          <a:prstGeom prst="rect">
            <a:avLst/>
          </a:prstGeom>
          <a:noFill/>
        </p:spPr>
        <p:txBody>
          <a:bodyPr wrap="none" rtlCol="0">
            <a:spAutoFit/>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0-D Tensor</a:t>
            </a:r>
          </a:p>
        </p:txBody>
      </p:sp>
      <p:sp>
        <p:nvSpPr>
          <p:cNvPr id="499" name="TextBox 498">
            <a:extLst>
              <a:ext uri="{FF2B5EF4-FFF2-40B4-BE49-F238E27FC236}">
                <a16:creationId xmlns:a16="http://schemas.microsoft.com/office/drawing/2014/main" id="{22A86726-1F3F-CBC4-75CE-98709D31B19C}"/>
              </a:ext>
            </a:extLst>
          </p:cNvPr>
          <p:cNvSpPr txBox="1"/>
          <p:nvPr/>
        </p:nvSpPr>
        <p:spPr>
          <a:xfrm>
            <a:off x="5117206" y="78964"/>
            <a:ext cx="1957587" cy="523220"/>
          </a:xfrm>
          <a:prstGeom prst="rect">
            <a:avLst/>
          </a:prstGeom>
          <a:noFill/>
        </p:spPr>
        <p:txBody>
          <a:bodyPr wrap="none" rtlCol="0">
            <a:spAutoFit/>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1-D Tensor</a:t>
            </a:r>
          </a:p>
        </p:txBody>
      </p:sp>
      <p:sp>
        <p:nvSpPr>
          <p:cNvPr id="500" name="TextBox 499">
            <a:extLst>
              <a:ext uri="{FF2B5EF4-FFF2-40B4-BE49-F238E27FC236}">
                <a16:creationId xmlns:a16="http://schemas.microsoft.com/office/drawing/2014/main" id="{58EEBE5E-8D39-91E7-7713-158C3DCEB7D0}"/>
              </a:ext>
            </a:extLst>
          </p:cNvPr>
          <p:cNvSpPr txBox="1"/>
          <p:nvPr/>
        </p:nvSpPr>
        <p:spPr>
          <a:xfrm>
            <a:off x="9181206" y="60032"/>
            <a:ext cx="1957587" cy="523220"/>
          </a:xfrm>
          <a:prstGeom prst="rect">
            <a:avLst/>
          </a:prstGeom>
          <a:noFill/>
        </p:spPr>
        <p:txBody>
          <a:bodyPr wrap="none" rtlCol="0">
            <a:spAutoFit/>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2-D Tensor</a:t>
            </a:r>
          </a:p>
        </p:txBody>
      </p:sp>
      <p:sp>
        <p:nvSpPr>
          <p:cNvPr id="501" name="TextBox 500">
            <a:extLst>
              <a:ext uri="{FF2B5EF4-FFF2-40B4-BE49-F238E27FC236}">
                <a16:creationId xmlns:a16="http://schemas.microsoft.com/office/drawing/2014/main" id="{4CBE2C86-98A8-27CC-57D4-36D3591832F2}"/>
              </a:ext>
            </a:extLst>
          </p:cNvPr>
          <p:cNvSpPr txBox="1"/>
          <p:nvPr/>
        </p:nvSpPr>
        <p:spPr>
          <a:xfrm>
            <a:off x="5072323" y="3017280"/>
            <a:ext cx="2047355" cy="523220"/>
          </a:xfrm>
          <a:prstGeom prst="rect">
            <a:avLst/>
          </a:prstGeom>
          <a:noFill/>
        </p:spPr>
        <p:txBody>
          <a:bodyPr wrap="none" rtlCol="0">
            <a:spAutoFit/>
          </a:bodyPr>
          <a:lstStyle/>
          <a:p>
            <a:r>
              <a:rPr lang="en-JP" sz="2800" i="1">
                <a:latin typeface="CMU Serif Roman" panose="02000603000000000000" pitchFamily="2" charset="0"/>
                <a:ea typeface="CMU Serif Roman" panose="02000603000000000000" pitchFamily="2" charset="0"/>
                <a:cs typeface="CMU Serif Roman" panose="02000603000000000000" pitchFamily="2" charset="0"/>
              </a:rPr>
              <a:t>N</a:t>
            </a:r>
            <a:r>
              <a:rPr lang="en-JP" sz="2800">
                <a:latin typeface="CMU Serif Roman" panose="02000603000000000000" pitchFamily="2" charset="0"/>
                <a:ea typeface="CMU Serif Roman" panose="02000603000000000000" pitchFamily="2" charset="0"/>
                <a:cs typeface="CMU Serif Roman" panose="02000603000000000000" pitchFamily="2" charset="0"/>
              </a:rPr>
              <a:t>-D T</a:t>
            </a:r>
            <a:r>
              <a:rPr lang="en-US" sz="2800" dirty="0">
                <a:latin typeface="CMU Serif Roman" panose="02000603000000000000" pitchFamily="2" charset="0"/>
                <a:ea typeface="CMU Serif Roman" panose="02000603000000000000" pitchFamily="2" charset="0"/>
                <a:cs typeface="CMU Serif Roman" panose="02000603000000000000" pitchFamily="2" charset="0"/>
              </a:rPr>
              <a:t>e</a:t>
            </a:r>
            <a:r>
              <a:rPr lang="en-JP" sz="2800">
                <a:latin typeface="CMU Serif Roman" panose="02000603000000000000" pitchFamily="2" charset="0"/>
                <a:ea typeface="CMU Serif Roman" panose="02000603000000000000" pitchFamily="2" charset="0"/>
                <a:cs typeface="CMU Serif Roman" panose="02000603000000000000" pitchFamily="2" charset="0"/>
              </a:rPr>
              <a:t>nsor</a:t>
            </a:r>
          </a:p>
        </p:txBody>
      </p:sp>
      <p:cxnSp>
        <p:nvCxnSpPr>
          <p:cNvPr id="390" name="Straight Connector 389">
            <a:extLst>
              <a:ext uri="{FF2B5EF4-FFF2-40B4-BE49-F238E27FC236}">
                <a16:creationId xmlns:a16="http://schemas.microsoft.com/office/drawing/2014/main" id="{81FBA901-8ED0-0E65-34D3-11B92F5284F7}"/>
              </a:ext>
            </a:extLst>
          </p:cNvPr>
          <p:cNvCxnSpPr>
            <a:cxnSpLocks/>
          </p:cNvCxnSpPr>
          <p:nvPr/>
        </p:nvCxnSpPr>
        <p:spPr>
          <a:xfrm>
            <a:off x="8128000" y="0"/>
            <a:ext cx="0" cy="291904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8B2C556-387A-EAF4-76D1-7D06E805E803}"/>
              </a:ext>
            </a:extLst>
          </p:cNvPr>
          <p:cNvGrpSpPr/>
          <p:nvPr/>
        </p:nvGrpSpPr>
        <p:grpSpPr>
          <a:xfrm>
            <a:off x="9081609" y="3388095"/>
            <a:ext cx="2068329" cy="1720439"/>
            <a:chOff x="7504824" y="3563494"/>
            <a:chExt cx="2068329" cy="1720439"/>
          </a:xfrm>
        </p:grpSpPr>
        <p:grpSp>
          <p:nvGrpSpPr>
            <p:cNvPr id="397" name="Group 396">
              <a:extLst>
                <a:ext uri="{FF2B5EF4-FFF2-40B4-BE49-F238E27FC236}">
                  <a16:creationId xmlns:a16="http://schemas.microsoft.com/office/drawing/2014/main" id="{92D4DDBA-CDE1-5942-E878-0F5E2B95C0F4}"/>
                </a:ext>
              </a:extLst>
            </p:cNvPr>
            <p:cNvGrpSpPr/>
            <p:nvPr/>
          </p:nvGrpSpPr>
          <p:grpSpPr>
            <a:xfrm>
              <a:off x="7775227" y="3563494"/>
              <a:ext cx="1797926" cy="1440000"/>
              <a:chOff x="1333729" y="4632288"/>
              <a:chExt cx="1797926" cy="1440000"/>
            </a:xfrm>
          </p:grpSpPr>
          <p:sp>
            <p:nvSpPr>
              <p:cNvPr id="461" name="Rectangle 460">
                <a:extLst>
                  <a:ext uri="{FF2B5EF4-FFF2-40B4-BE49-F238E27FC236}">
                    <a16:creationId xmlns:a16="http://schemas.microsoft.com/office/drawing/2014/main" id="{32CF1BD8-7932-3760-F804-B1CAB754340B}"/>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2" name="Rectangle 461">
                <a:extLst>
                  <a:ext uri="{FF2B5EF4-FFF2-40B4-BE49-F238E27FC236}">
                    <a16:creationId xmlns:a16="http://schemas.microsoft.com/office/drawing/2014/main" id="{494F9B10-9644-EC87-B37E-7390177DF14E}"/>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3" name="Rectangle 462">
                <a:extLst>
                  <a:ext uri="{FF2B5EF4-FFF2-40B4-BE49-F238E27FC236}">
                    <a16:creationId xmlns:a16="http://schemas.microsoft.com/office/drawing/2014/main" id="{916CE6A1-059F-FAEC-2E82-E9038908E6AE}"/>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4" name="Rectangle 463">
                <a:extLst>
                  <a:ext uri="{FF2B5EF4-FFF2-40B4-BE49-F238E27FC236}">
                    <a16:creationId xmlns:a16="http://schemas.microsoft.com/office/drawing/2014/main" id="{D30E5D88-67D6-F11D-23EF-26294DC05D62}"/>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5" name="Rectangle 464">
                <a:extLst>
                  <a:ext uri="{FF2B5EF4-FFF2-40B4-BE49-F238E27FC236}">
                    <a16:creationId xmlns:a16="http://schemas.microsoft.com/office/drawing/2014/main" id="{B97C9102-D103-C822-1C45-285E8F9B6BA8}"/>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6" name="Rectangle 465">
                <a:extLst>
                  <a:ext uri="{FF2B5EF4-FFF2-40B4-BE49-F238E27FC236}">
                    <a16:creationId xmlns:a16="http://schemas.microsoft.com/office/drawing/2014/main" id="{E44CE2A1-59F1-D672-C3B2-D4A6FD2EB5D0}"/>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7" name="Rectangle 466">
                <a:extLst>
                  <a:ext uri="{FF2B5EF4-FFF2-40B4-BE49-F238E27FC236}">
                    <a16:creationId xmlns:a16="http://schemas.microsoft.com/office/drawing/2014/main" id="{EF9D57E8-991A-EC2B-7F6B-3EF8F0AAF2B6}"/>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8" name="Rectangle 467">
                <a:extLst>
                  <a:ext uri="{FF2B5EF4-FFF2-40B4-BE49-F238E27FC236}">
                    <a16:creationId xmlns:a16="http://schemas.microsoft.com/office/drawing/2014/main" id="{5B929F5F-635F-D39A-B104-23763F3DC445}"/>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9" name="Rectangle 468">
                <a:extLst>
                  <a:ext uri="{FF2B5EF4-FFF2-40B4-BE49-F238E27FC236}">
                    <a16:creationId xmlns:a16="http://schemas.microsoft.com/office/drawing/2014/main" id="{732E67CE-DFDA-D636-E390-0903B47C29B1}"/>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0" name="Rectangle 469">
                <a:extLst>
                  <a:ext uri="{FF2B5EF4-FFF2-40B4-BE49-F238E27FC236}">
                    <a16:creationId xmlns:a16="http://schemas.microsoft.com/office/drawing/2014/main" id="{1E27D7ED-97E3-BAE9-AD31-CD2E18E1A75E}"/>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1" name="Rectangle 470">
                <a:extLst>
                  <a:ext uri="{FF2B5EF4-FFF2-40B4-BE49-F238E27FC236}">
                    <a16:creationId xmlns:a16="http://schemas.microsoft.com/office/drawing/2014/main" id="{8337E258-7AD5-0A09-E6B8-2BB5B5B401DA}"/>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2" name="Rectangle 471">
                <a:extLst>
                  <a:ext uri="{FF2B5EF4-FFF2-40B4-BE49-F238E27FC236}">
                    <a16:creationId xmlns:a16="http://schemas.microsoft.com/office/drawing/2014/main" id="{580BB329-A318-07DA-6078-E1A608EAFC8F}"/>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3" name="Rectangle 472">
                <a:extLst>
                  <a:ext uri="{FF2B5EF4-FFF2-40B4-BE49-F238E27FC236}">
                    <a16:creationId xmlns:a16="http://schemas.microsoft.com/office/drawing/2014/main" id="{ECF16720-3A7B-7835-6414-CF9A9632587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4" name="Rectangle 473">
                <a:extLst>
                  <a:ext uri="{FF2B5EF4-FFF2-40B4-BE49-F238E27FC236}">
                    <a16:creationId xmlns:a16="http://schemas.microsoft.com/office/drawing/2014/main" id="{9575EEEF-7AA2-5CF5-CA27-24709EBAA884}"/>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5" name="Rectangle 474">
                <a:extLst>
                  <a:ext uri="{FF2B5EF4-FFF2-40B4-BE49-F238E27FC236}">
                    <a16:creationId xmlns:a16="http://schemas.microsoft.com/office/drawing/2014/main" id="{42D6FDA0-B3D5-9FB2-FAC4-F3C3C6DB99AC}"/>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6" name="Rectangle 475">
                <a:extLst>
                  <a:ext uri="{FF2B5EF4-FFF2-40B4-BE49-F238E27FC236}">
                    <a16:creationId xmlns:a16="http://schemas.microsoft.com/office/drawing/2014/main" id="{6A5FA731-9CC3-F336-7D73-FC3225191B96}"/>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7" name="Rectangle 476">
                <a:extLst>
                  <a:ext uri="{FF2B5EF4-FFF2-40B4-BE49-F238E27FC236}">
                    <a16:creationId xmlns:a16="http://schemas.microsoft.com/office/drawing/2014/main" id="{C3915A69-491E-6FFF-97E5-9224C97142B4}"/>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8" name="Rectangle 477">
                <a:extLst>
                  <a:ext uri="{FF2B5EF4-FFF2-40B4-BE49-F238E27FC236}">
                    <a16:creationId xmlns:a16="http://schemas.microsoft.com/office/drawing/2014/main" id="{9A15288A-2F49-ADA2-8E1A-E84FBEE40787}"/>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9" name="Rectangle 478">
                <a:extLst>
                  <a:ext uri="{FF2B5EF4-FFF2-40B4-BE49-F238E27FC236}">
                    <a16:creationId xmlns:a16="http://schemas.microsoft.com/office/drawing/2014/main" id="{31B0BF6E-0296-5148-6049-275087D832B1}"/>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0" name="Rectangle 479">
                <a:extLst>
                  <a:ext uri="{FF2B5EF4-FFF2-40B4-BE49-F238E27FC236}">
                    <a16:creationId xmlns:a16="http://schemas.microsoft.com/office/drawing/2014/main" id="{C6D7FCD5-FC64-D51E-DD8F-CDCED1B23342}"/>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98" name="Group 397">
              <a:extLst>
                <a:ext uri="{FF2B5EF4-FFF2-40B4-BE49-F238E27FC236}">
                  <a16:creationId xmlns:a16="http://schemas.microsoft.com/office/drawing/2014/main" id="{011615A0-339A-1153-16C5-2D9CDCA3F612}"/>
                </a:ext>
              </a:extLst>
            </p:cNvPr>
            <p:cNvGrpSpPr/>
            <p:nvPr/>
          </p:nvGrpSpPr>
          <p:grpSpPr>
            <a:xfrm>
              <a:off x="7687781" y="3661053"/>
              <a:ext cx="1797926" cy="1440000"/>
              <a:chOff x="1333729" y="4632288"/>
              <a:chExt cx="1797926" cy="1440000"/>
            </a:xfrm>
          </p:grpSpPr>
          <p:sp>
            <p:nvSpPr>
              <p:cNvPr id="441" name="Rectangle 440">
                <a:extLst>
                  <a:ext uri="{FF2B5EF4-FFF2-40B4-BE49-F238E27FC236}">
                    <a16:creationId xmlns:a16="http://schemas.microsoft.com/office/drawing/2014/main" id="{F3074F54-4E7D-7F17-17FE-DDA4A7DF007C}"/>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2" name="Rectangle 441">
                <a:extLst>
                  <a:ext uri="{FF2B5EF4-FFF2-40B4-BE49-F238E27FC236}">
                    <a16:creationId xmlns:a16="http://schemas.microsoft.com/office/drawing/2014/main" id="{F3BE2288-D0A5-9548-49A2-A0581AE4D52E}"/>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3" name="Rectangle 442">
                <a:extLst>
                  <a:ext uri="{FF2B5EF4-FFF2-40B4-BE49-F238E27FC236}">
                    <a16:creationId xmlns:a16="http://schemas.microsoft.com/office/drawing/2014/main" id="{E6ADBEED-F7A5-0153-5F69-045876BC8224}"/>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4" name="Rectangle 443">
                <a:extLst>
                  <a:ext uri="{FF2B5EF4-FFF2-40B4-BE49-F238E27FC236}">
                    <a16:creationId xmlns:a16="http://schemas.microsoft.com/office/drawing/2014/main" id="{83E3DA05-2051-D3FE-A45E-CC0B5034D4A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5" name="Rectangle 444">
                <a:extLst>
                  <a:ext uri="{FF2B5EF4-FFF2-40B4-BE49-F238E27FC236}">
                    <a16:creationId xmlns:a16="http://schemas.microsoft.com/office/drawing/2014/main" id="{FAB854BF-612F-268A-07A1-249FA423EBC7}"/>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6" name="Rectangle 445">
                <a:extLst>
                  <a:ext uri="{FF2B5EF4-FFF2-40B4-BE49-F238E27FC236}">
                    <a16:creationId xmlns:a16="http://schemas.microsoft.com/office/drawing/2014/main" id="{2C7FFE1F-3E01-2E17-0189-CAD8AE19E244}"/>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7" name="Rectangle 446">
                <a:extLst>
                  <a:ext uri="{FF2B5EF4-FFF2-40B4-BE49-F238E27FC236}">
                    <a16:creationId xmlns:a16="http://schemas.microsoft.com/office/drawing/2014/main" id="{CB7D6779-770B-863D-735C-652723A96DCA}"/>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8" name="Rectangle 447">
                <a:extLst>
                  <a:ext uri="{FF2B5EF4-FFF2-40B4-BE49-F238E27FC236}">
                    <a16:creationId xmlns:a16="http://schemas.microsoft.com/office/drawing/2014/main" id="{59C69219-F059-E5B5-0184-62C80E715AF1}"/>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9" name="Rectangle 448">
                <a:extLst>
                  <a:ext uri="{FF2B5EF4-FFF2-40B4-BE49-F238E27FC236}">
                    <a16:creationId xmlns:a16="http://schemas.microsoft.com/office/drawing/2014/main" id="{A4A9F81D-E68D-0923-EC5B-3BDFE268AEA5}"/>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0" name="Rectangle 449">
                <a:extLst>
                  <a:ext uri="{FF2B5EF4-FFF2-40B4-BE49-F238E27FC236}">
                    <a16:creationId xmlns:a16="http://schemas.microsoft.com/office/drawing/2014/main" id="{B38635BF-8A54-B569-7B2B-8525F9660635}"/>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1" name="Rectangle 450">
                <a:extLst>
                  <a:ext uri="{FF2B5EF4-FFF2-40B4-BE49-F238E27FC236}">
                    <a16:creationId xmlns:a16="http://schemas.microsoft.com/office/drawing/2014/main" id="{F3E2F74A-A3BB-597E-19E4-5C10569C162A}"/>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2" name="Rectangle 451">
                <a:extLst>
                  <a:ext uri="{FF2B5EF4-FFF2-40B4-BE49-F238E27FC236}">
                    <a16:creationId xmlns:a16="http://schemas.microsoft.com/office/drawing/2014/main" id="{235E778F-0860-53AD-98B4-BE36B373DB73}"/>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3" name="Rectangle 452">
                <a:extLst>
                  <a:ext uri="{FF2B5EF4-FFF2-40B4-BE49-F238E27FC236}">
                    <a16:creationId xmlns:a16="http://schemas.microsoft.com/office/drawing/2014/main" id="{9FDC0A71-5A49-E353-E7E0-187B36C78E96}"/>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4" name="Rectangle 453">
                <a:extLst>
                  <a:ext uri="{FF2B5EF4-FFF2-40B4-BE49-F238E27FC236}">
                    <a16:creationId xmlns:a16="http://schemas.microsoft.com/office/drawing/2014/main" id="{3F54D328-D93C-6E8A-A93B-16FF45650808}"/>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5" name="Rectangle 454">
                <a:extLst>
                  <a:ext uri="{FF2B5EF4-FFF2-40B4-BE49-F238E27FC236}">
                    <a16:creationId xmlns:a16="http://schemas.microsoft.com/office/drawing/2014/main" id="{3CCA7015-AF21-E195-3D2C-419F24F41198}"/>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6" name="Rectangle 455">
                <a:extLst>
                  <a:ext uri="{FF2B5EF4-FFF2-40B4-BE49-F238E27FC236}">
                    <a16:creationId xmlns:a16="http://schemas.microsoft.com/office/drawing/2014/main" id="{6118AF01-63F8-3E80-3EC4-5572531FF979}"/>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7" name="Rectangle 456">
                <a:extLst>
                  <a:ext uri="{FF2B5EF4-FFF2-40B4-BE49-F238E27FC236}">
                    <a16:creationId xmlns:a16="http://schemas.microsoft.com/office/drawing/2014/main" id="{B9C01675-93EF-003A-07EA-7BD3D31BBCB6}"/>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8" name="Rectangle 457">
                <a:extLst>
                  <a:ext uri="{FF2B5EF4-FFF2-40B4-BE49-F238E27FC236}">
                    <a16:creationId xmlns:a16="http://schemas.microsoft.com/office/drawing/2014/main" id="{A65D0231-5903-DA14-BE9D-27B892F4176D}"/>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9" name="Rectangle 458">
                <a:extLst>
                  <a:ext uri="{FF2B5EF4-FFF2-40B4-BE49-F238E27FC236}">
                    <a16:creationId xmlns:a16="http://schemas.microsoft.com/office/drawing/2014/main" id="{14EBA626-F853-7BE4-4CCF-A2AA32A895B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0" name="Rectangle 459">
                <a:extLst>
                  <a:ext uri="{FF2B5EF4-FFF2-40B4-BE49-F238E27FC236}">
                    <a16:creationId xmlns:a16="http://schemas.microsoft.com/office/drawing/2014/main" id="{CB7D6471-7590-D338-0128-4710C5D05E67}"/>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99" name="Group 398">
              <a:extLst>
                <a:ext uri="{FF2B5EF4-FFF2-40B4-BE49-F238E27FC236}">
                  <a16:creationId xmlns:a16="http://schemas.microsoft.com/office/drawing/2014/main" id="{B855D334-96A2-CBE9-CB47-C530ECB8CABE}"/>
                </a:ext>
              </a:extLst>
            </p:cNvPr>
            <p:cNvGrpSpPr/>
            <p:nvPr/>
          </p:nvGrpSpPr>
          <p:grpSpPr>
            <a:xfrm>
              <a:off x="7597378" y="3752493"/>
              <a:ext cx="1797926" cy="1440000"/>
              <a:chOff x="1333729" y="4632288"/>
              <a:chExt cx="1797926" cy="1440000"/>
            </a:xfrm>
          </p:grpSpPr>
          <p:sp>
            <p:nvSpPr>
              <p:cNvPr id="421" name="Rectangle 420">
                <a:extLst>
                  <a:ext uri="{FF2B5EF4-FFF2-40B4-BE49-F238E27FC236}">
                    <a16:creationId xmlns:a16="http://schemas.microsoft.com/office/drawing/2014/main" id="{CD3A269B-2B50-FDF7-99FC-31DC2E9947ED}"/>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2" name="Rectangle 421">
                <a:extLst>
                  <a:ext uri="{FF2B5EF4-FFF2-40B4-BE49-F238E27FC236}">
                    <a16:creationId xmlns:a16="http://schemas.microsoft.com/office/drawing/2014/main" id="{4BB9C512-722C-1F16-D6A2-364688B6184A}"/>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3" name="Rectangle 422">
                <a:extLst>
                  <a:ext uri="{FF2B5EF4-FFF2-40B4-BE49-F238E27FC236}">
                    <a16:creationId xmlns:a16="http://schemas.microsoft.com/office/drawing/2014/main" id="{DD639662-D45D-C2CD-22CD-045F199BFD83}"/>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4" name="Rectangle 423">
                <a:extLst>
                  <a:ext uri="{FF2B5EF4-FFF2-40B4-BE49-F238E27FC236}">
                    <a16:creationId xmlns:a16="http://schemas.microsoft.com/office/drawing/2014/main" id="{680AFE30-FCDB-5C00-A007-33456C40E5D8}"/>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5" name="Rectangle 424">
                <a:extLst>
                  <a:ext uri="{FF2B5EF4-FFF2-40B4-BE49-F238E27FC236}">
                    <a16:creationId xmlns:a16="http://schemas.microsoft.com/office/drawing/2014/main" id="{32BCC935-386E-579F-FEBD-7B722E7D7362}"/>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6" name="Rectangle 425">
                <a:extLst>
                  <a:ext uri="{FF2B5EF4-FFF2-40B4-BE49-F238E27FC236}">
                    <a16:creationId xmlns:a16="http://schemas.microsoft.com/office/drawing/2014/main" id="{C1FDF291-B88B-6E13-982F-F61289C6E454}"/>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7" name="Rectangle 426">
                <a:extLst>
                  <a:ext uri="{FF2B5EF4-FFF2-40B4-BE49-F238E27FC236}">
                    <a16:creationId xmlns:a16="http://schemas.microsoft.com/office/drawing/2014/main" id="{FCB857EA-E30D-B146-F6DE-0F0EB7D6C451}"/>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8" name="Rectangle 427">
                <a:extLst>
                  <a:ext uri="{FF2B5EF4-FFF2-40B4-BE49-F238E27FC236}">
                    <a16:creationId xmlns:a16="http://schemas.microsoft.com/office/drawing/2014/main" id="{6E6EC0D4-0CC8-16F4-F888-89EC8BB5E44F}"/>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9" name="Rectangle 428">
                <a:extLst>
                  <a:ext uri="{FF2B5EF4-FFF2-40B4-BE49-F238E27FC236}">
                    <a16:creationId xmlns:a16="http://schemas.microsoft.com/office/drawing/2014/main" id="{D4119340-A5F4-7D24-6B1D-FB2F7A496B5F}"/>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0" name="Rectangle 429">
                <a:extLst>
                  <a:ext uri="{FF2B5EF4-FFF2-40B4-BE49-F238E27FC236}">
                    <a16:creationId xmlns:a16="http://schemas.microsoft.com/office/drawing/2014/main" id="{64C41E36-D994-2E79-88A9-43CA467F4621}"/>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1" name="Rectangle 430">
                <a:extLst>
                  <a:ext uri="{FF2B5EF4-FFF2-40B4-BE49-F238E27FC236}">
                    <a16:creationId xmlns:a16="http://schemas.microsoft.com/office/drawing/2014/main" id="{579AC907-7C71-D976-000B-9BE722214091}"/>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2" name="Rectangle 431">
                <a:extLst>
                  <a:ext uri="{FF2B5EF4-FFF2-40B4-BE49-F238E27FC236}">
                    <a16:creationId xmlns:a16="http://schemas.microsoft.com/office/drawing/2014/main" id="{078D2621-827D-F7F5-B116-B45216013C81}"/>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3" name="Rectangle 432">
                <a:extLst>
                  <a:ext uri="{FF2B5EF4-FFF2-40B4-BE49-F238E27FC236}">
                    <a16:creationId xmlns:a16="http://schemas.microsoft.com/office/drawing/2014/main" id="{B3846073-6F53-9115-810C-B9557CC57D9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4" name="Rectangle 433">
                <a:extLst>
                  <a:ext uri="{FF2B5EF4-FFF2-40B4-BE49-F238E27FC236}">
                    <a16:creationId xmlns:a16="http://schemas.microsoft.com/office/drawing/2014/main" id="{00A7D519-F0E4-A076-99C7-770E9A8AD120}"/>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5" name="Rectangle 434">
                <a:extLst>
                  <a:ext uri="{FF2B5EF4-FFF2-40B4-BE49-F238E27FC236}">
                    <a16:creationId xmlns:a16="http://schemas.microsoft.com/office/drawing/2014/main" id="{E9CBF974-1196-7032-7C0C-749807D2B619}"/>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6" name="Rectangle 435">
                <a:extLst>
                  <a:ext uri="{FF2B5EF4-FFF2-40B4-BE49-F238E27FC236}">
                    <a16:creationId xmlns:a16="http://schemas.microsoft.com/office/drawing/2014/main" id="{9E18010E-4278-A0FE-E3A7-438BCFF687B1}"/>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7" name="Rectangle 436">
                <a:extLst>
                  <a:ext uri="{FF2B5EF4-FFF2-40B4-BE49-F238E27FC236}">
                    <a16:creationId xmlns:a16="http://schemas.microsoft.com/office/drawing/2014/main" id="{455861AC-2EF5-6C69-1600-37C5BD6AF976}"/>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8" name="Rectangle 437">
                <a:extLst>
                  <a:ext uri="{FF2B5EF4-FFF2-40B4-BE49-F238E27FC236}">
                    <a16:creationId xmlns:a16="http://schemas.microsoft.com/office/drawing/2014/main" id="{FC31D51C-5E47-2197-64F5-B57AA01A29F5}"/>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9" name="Rectangle 438">
                <a:extLst>
                  <a:ext uri="{FF2B5EF4-FFF2-40B4-BE49-F238E27FC236}">
                    <a16:creationId xmlns:a16="http://schemas.microsoft.com/office/drawing/2014/main" id="{0FC17E1E-9AF3-E8B7-5095-9280FAB5DBC0}"/>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0" name="Rectangle 439">
                <a:extLst>
                  <a:ext uri="{FF2B5EF4-FFF2-40B4-BE49-F238E27FC236}">
                    <a16:creationId xmlns:a16="http://schemas.microsoft.com/office/drawing/2014/main" id="{A33A212A-1826-7EE0-50B8-CD773C2B9991}"/>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400" name="Group 399">
              <a:extLst>
                <a:ext uri="{FF2B5EF4-FFF2-40B4-BE49-F238E27FC236}">
                  <a16:creationId xmlns:a16="http://schemas.microsoft.com/office/drawing/2014/main" id="{FC8285A1-C774-712D-2C1A-5682FC71CBA3}"/>
                </a:ext>
              </a:extLst>
            </p:cNvPr>
            <p:cNvGrpSpPr/>
            <p:nvPr/>
          </p:nvGrpSpPr>
          <p:grpSpPr>
            <a:xfrm>
              <a:off x="7504824" y="3843933"/>
              <a:ext cx="1797926" cy="1440000"/>
              <a:chOff x="1333729" y="4632288"/>
              <a:chExt cx="1797926" cy="1440000"/>
            </a:xfrm>
          </p:grpSpPr>
          <p:sp>
            <p:nvSpPr>
              <p:cNvPr id="401" name="Rectangle 400">
                <a:extLst>
                  <a:ext uri="{FF2B5EF4-FFF2-40B4-BE49-F238E27FC236}">
                    <a16:creationId xmlns:a16="http://schemas.microsoft.com/office/drawing/2014/main" id="{775F4E36-1FC4-09A0-0A19-2D9ADB18C0B3}"/>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2" name="Rectangle 401">
                <a:extLst>
                  <a:ext uri="{FF2B5EF4-FFF2-40B4-BE49-F238E27FC236}">
                    <a16:creationId xmlns:a16="http://schemas.microsoft.com/office/drawing/2014/main" id="{C072A2DF-8C54-461E-07C9-96156302E63A}"/>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3" name="Rectangle 402">
                <a:extLst>
                  <a:ext uri="{FF2B5EF4-FFF2-40B4-BE49-F238E27FC236}">
                    <a16:creationId xmlns:a16="http://schemas.microsoft.com/office/drawing/2014/main" id="{C3FD43BE-F4FD-07F0-7E56-4A3C15ECB233}"/>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4" name="Rectangle 403">
                <a:extLst>
                  <a:ext uri="{FF2B5EF4-FFF2-40B4-BE49-F238E27FC236}">
                    <a16:creationId xmlns:a16="http://schemas.microsoft.com/office/drawing/2014/main" id="{BA193343-D726-B7E8-EA71-8AA3606A6733}"/>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5" name="Rectangle 404">
                <a:extLst>
                  <a:ext uri="{FF2B5EF4-FFF2-40B4-BE49-F238E27FC236}">
                    <a16:creationId xmlns:a16="http://schemas.microsoft.com/office/drawing/2014/main" id="{6FA8F498-EE6C-CB56-228D-64C1B3B62E63}"/>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6" name="Rectangle 405">
                <a:extLst>
                  <a:ext uri="{FF2B5EF4-FFF2-40B4-BE49-F238E27FC236}">
                    <a16:creationId xmlns:a16="http://schemas.microsoft.com/office/drawing/2014/main" id="{6EA22E1B-6601-EEB8-719F-C61D41433770}"/>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7" name="Rectangle 406">
                <a:extLst>
                  <a:ext uri="{FF2B5EF4-FFF2-40B4-BE49-F238E27FC236}">
                    <a16:creationId xmlns:a16="http://schemas.microsoft.com/office/drawing/2014/main" id="{8C273846-407C-3EEF-423C-AB1CB85FF6E4}"/>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8" name="Rectangle 407">
                <a:extLst>
                  <a:ext uri="{FF2B5EF4-FFF2-40B4-BE49-F238E27FC236}">
                    <a16:creationId xmlns:a16="http://schemas.microsoft.com/office/drawing/2014/main" id="{41334F46-43C9-F2B3-2D02-A2A7CAD5C189}"/>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9" name="Rectangle 408">
                <a:extLst>
                  <a:ext uri="{FF2B5EF4-FFF2-40B4-BE49-F238E27FC236}">
                    <a16:creationId xmlns:a16="http://schemas.microsoft.com/office/drawing/2014/main" id="{FA231C63-01A7-84AC-F439-015CFFAD414F}"/>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0" name="Rectangle 409">
                <a:extLst>
                  <a:ext uri="{FF2B5EF4-FFF2-40B4-BE49-F238E27FC236}">
                    <a16:creationId xmlns:a16="http://schemas.microsoft.com/office/drawing/2014/main" id="{ABED0DA2-58D8-A637-017F-D33EE84338EB}"/>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1" name="Rectangle 410">
                <a:extLst>
                  <a:ext uri="{FF2B5EF4-FFF2-40B4-BE49-F238E27FC236}">
                    <a16:creationId xmlns:a16="http://schemas.microsoft.com/office/drawing/2014/main" id="{A9453106-1168-6E85-C62B-5BF0A913AAED}"/>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2" name="Rectangle 411">
                <a:extLst>
                  <a:ext uri="{FF2B5EF4-FFF2-40B4-BE49-F238E27FC236}">
                    <a16:creationId xmlns:a16="http://schemas.microsoft.com/office/drawing/2014/main" id="{419B4573-AF98-9CB4-5E9C-474F6F120C9F}"/>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3" name="Rectangle 412">
                <a:extLst>
                  <a:ext uri="{FF2B5EF4-FFF2-40B4-BE49-F238E27FC236}">
                    <a16:creationId xmlns:a16="http://schemas.microsoft.com/office/drawing/2014/main" id="{CE74EB55-6712-DC39-4F14-43D5AD9E01BA}"/>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4" name="Rectangle 413">
                <a:extLst>
                  <a:ext uri="{FF2B5EF4-FFF2-40B4-BE49-F238E27FC236}">
                    <a16:creationId xmlns:a16="http://schemas.microsoft.com/office/drawing/2014/main" id="{52D509E8-A01E-DCE8-280F-8F0D6F12078D}"/>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5" name="Rectangle 414">
                <a:extLst>
                  <a:ext uri="{FF2B5EF4-FFF2-40B4-BE49-F238E27FC236}">
                    <a16:creationId xmlns:a16="http://schemas.microsoft.com/office/drawing/2014/main" id="{DC95803A-806F-B5A8-1BF7-8C16DF711F45}"/>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6" name="Rectangle 415">
                <a:extLst>
                  <a:ext uri="{FF2B5EF4-FFF2-40B4-BE49-F238E27FC236}">
                    <a16:creationId xmlns:a16="http://schemas.microsoft.com/office/drawing/2014/main" id="{25A88A10-2AE4-3BA0-053C-0E5809B27676}"/>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7" name="Rectangle 416">
                <a:extLst>
                  <a:ext uri="{FF2B5EF4-FFF2-40B4-BE49-F238E27FC236}">
                    <a16:creationId xmlns:a16="http://schemas.microsoft.com/office/drawing/2014/main" id="{9E535B2D-19C8-56C1-D75E-D05062ECDFCC}"/>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8" name="Rectangle 417">
                <a:extLst>
                  <a:ext uri="{FF2B5EF4-FFF2-40B4-BE49-F238E27FC236}">
                    <a16:creationId xmlns:a16="http://schemas.microsoft.com/office/drawing/2014/main" id="{555A8446-F624-7559-BD68-C5311D3D55D1}"/>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9" name="Rectangle 418">
                <a:extLst>
                  <a:ext uri="{FF2B5EF4-FFF2-40B4-BE49-F238E27FC236}">
                    <a16:creationId xmlns:a16="http://schemas.microsoft.com/office/drawing/2014/main" id="{29F7DDC0-807E-F8F7-2C32-3BAFBC8D8132}"/>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0" name="Rectangle 419">
                <a:extLst>
                  <a:ext uri="{FF2B5EF4-FFF2-40B4-BE49-F238E27FC236}">
                    <a16:creationId xmlns:a16="http://schemas.microsoft.com/office/drawing/2014/main" id="{9257E28D-E552-7CAA-57F1-A001208EF647}"/>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grpSp>
        <p:nvGrpSpPr>
          <p:cNvPr id="999" name="Group 998">
            <a:extLst>
              <a:ext uri="{FF2B5EF4-FFF2-40B4-BE49-F238E27FC236}">
                <a16:creationId xmlns:a16="http://schemas.microsoft.com/office/drawing/2014/main" id="{D19667E4-C328-C1D4-AAA6-3A07CE9DE04B}"/>
              </a:ext>
            </a:extLst>
          </p:cNvPr>
          <p:cNvGrpSpPr/>
          <p:nvPr/>
        </p:nvGrpSpPr>
        <p:grpSpPr>
          <a:xfrm>
            <a:off x="8276652" y="4163922"/>
            <a:ext cx="2068329" cy="1720439"/>
            <a:chOff x="7504824" y="3563494"/>
            <a:chExt cx="2068329" cy="1720439"/>
          </a:xfrm>
        </p:grpSpPr>
        <p:grpSp>
          <p:nvGrpSpPr>
            <p:cNvPr id="1000" name="Group 999">
              <a:extLst>
                <a:ext uri="{FF2B5EF4-FFF2-40B4-BE49-F238E27FC236}">
                  <a16:creationId xmlns:a16="http://schemas.microsoft.com/office/drawing/2014/main" id="{EA9A77C6-BE63-D8D3-871D-134F987A68A5}"/>
                </a:ext>
              </a:extLst>
            </p:cNvPr>
            <p:cNvGrpSpPr/>
            <p:nvPr/>
          </p:nvGrpSpPr>
          <p:grpSpPr>
            <a:xfrm>
              <a:off x="7775227" y="3563494"/>
              <a:ext cx="1797926" cy="1440000"/>
              <a:chOff x="1333729" y="4632288"/>
              <a:chExt cx="1797926" cy="1440000"/>
            </a:xfrm>
          </p:grpSpPr>
          <p:sp>
            <p:nvSpPr>
              <p:cNvPr id="1064" name="Rectangle 1063">
                <a:extLst>
                  <a:ext uri="{FF2B5EF4-FFF2-40B4-BE49-F238E27FC236}">
                    <a16:creationId xmlns:a16="http://schemas.microsoft.com/office/drawing/2014/main" id="{E68753BF-2FC6-7E14-CFAD-A0F84E5F84C3}"/>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5" name="Rectangle 1064">
                <a:extLst>
                  <a:ext uri="{FF2B5EF4-FFF2-40B4-BE49-F238E27FC236}">
                    <a16:creationId xmlns:a16="http://schemas.microsoft.com/office/drawing/2014/main" id="{7B70A92C-2FE6-A5FF-B1B8-DAFCFB2D53DB}"/>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6" name="Rectangle 1065">
                <a:extLst>
                  <a:ext uri="{FF2B5EF4-FFF2-40B4-BE49-F238E27FC236}">
                    <a16:creationId xmlns:a16="http://schemas.microsoft.com/office/drawing/2014/main" id="{5DF43915-8BFA-11E4-63A3-A87FC7DA45AE}"/>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7" name="Rectangle 1066">
                <a:extLst>
                  <a:ext uri="{FF2B5EF4-FFF2-40B4-BE49-F238E27FC236}">
                    <a16:creationId xmlns:a16="http://schemas.microsoft.com/office/drawing/2014/main" id="{52595C6C-E987-8848-0666-B192E2B020F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8" name="Rectangle 1067">
                <a:extLst>
                  <a:ext uri="{FF2B5EF4-FFF2-40B4-BE49-F238E27FC236}">
                    <a16:creationId xmlns:a16="http://schemas.microsoft.com/office/drawing/2014/main" id="{1D77B346-8C9A-DD9D-2034-E4E88EBD2D8D}"/>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9" name="Rectangle 1068">
                <a:extLst>
                  <a:ext uri="{FF2B5EF4-FFF2-40B4-BE49-F238E27FC236}">
                    <a16:creationId xmlns:a16="http://schemas.microsoft.com/office/drawing/2014/main" id="{D95E51E1-A0FF-8738-CDF2-11659071E561}"/>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0" name="Rectangle 1069">
                <a:extLst>
                  <a:ext uri="{FF2B5EF4-FFF2-40B4-BE49-F238E27FC236}">
                    <a16:creationId xmlns:a16="http://schemas.microsoft.com/office/drawing/2014/main" id="{5D3D5783-70BB-2680-0D9E-934268B8B9CE}"/>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1" name="Rectangle 1070">
                <a:extLst>
                  <a:ext uri="{FF2B5EF4-FFF2-40B4-BE49-F238E27FC236}">
                    <a16:creationId xmlns:a16="http://schemas.microsoft.com/office/drawing/2014/main" id="{C9759B6C-0593-A819-0443-DD3D38AFB780}"/>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2" name="Rectangle 1071">
                <a:extLst>
                  <a:ext uri="{FF2B5EF4-FFF2-40B4-BE49-F238E27FC236}">
                    <a16:creationId xmlns:a16="http://schemas.microsoft.com/office/drawing/2014/main" id="{DE4F128F-4828-7517-FF9F-362F0A4B708F}"/>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3" name="Rectangle 1072">
                <a:extLst>
                  <a:ext uri="{FF2B5EF4-FFF2-40B4-BE49-F238E27FC236}">
                    <a16:creationId xmlns:a16="http://schemas.microsoft.com/office/drawing/2014/main" id="{69AFFEA2-74C1-AF32-AF80-D5A0FF7F8054}"/>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4" name="Rectangle 1073">
                <a:extLst>
                  <a:ext uri="{FF2B5EF4-FFF2-40B4-BE49-F238E27FC236}">
                    <a16:creationId xmlns:a16="http://schemas.microsoft.com/office/drawing/2014/main" id="{D1993EAE-6515-8CBA-84F1-E99B11979189}"/>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5" name="Rectangle 1074">
                <a:extLst>
                  <a:ext uri="{FF2B5EF4-FFF2-40B4-BE49-F238E27FC236}">
                    <a16:creationId xmlns:a16="http://schemas.microsoft.com/office/drawing/2014/main" id="{84A46B2D-68D7-B9BB-ED00-D526E20DCE9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6" name="Rectangle 1075">
                <a:extLst>
                  <a:ext uri="{FF2B5EF4-FFF2-40B4-BE49-F238E27FC236}">
                    <a16:creationId xmlns:a16="http://schemas.microsoft.com/office/drawing/2014/main" id="{EA42FDD7-7F78-2439-D687-E0B92EB6B1F8}"/>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7" name="Rectangle 1076">
                <a:extLst>
                  <a:ext uri="{FF2B5EF4-FFF2-40B4-BE49-F238E27FC236}">
                    <a16:creationId xmlns:a16="http://schemas.microsoft.com/office/drawing/2014/main" id="{FF14C622-5A9E-FC6F-E85C-2A2FEEB99F45}"/>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8" name="Rectangle 1077">
                <a:extLst>
                  <a:ext uri="{FF2B5EF4-FFF2-40B4-BE49-F238E27FC236}">
                    <a16:creationId xmlns:a16="http://schemas.microsoft.com/office/drawing/2014/main" id="{46DCB822-9A12-4D58-76B5-BDAA1063F385}"/>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79" name="Rectangle 1078">
                <a:extLst>
                  <a:ext uri="{FF2B5EF4-FFF2-40B4-BE49-F238E27FC236}">
                    <a16:creationId xmlns:a16="http://schemas.microsoft.com/office/drawing/2014/main" id="{5C4AE759-DB8C-3CC2-A9D6-8FC2C31DEEC3}"/>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80" name="Rectangle 1079">
                <a:extLst>
                  <a:ext uri="{FF2B5EF4-FFF2-40B4-BE49-F238E27FC236}">
                    <a16:creationId xmlns:a16="http://schemas.microsoft.com/office/drawing/2014/main" id="{9E10537A-90D1-9C89-2EBD-E6DA95560174}"/>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81" name="Rectangle 1080">
                <a:extLst>
                  <a:ext uri="{FF2B5EF4-FFF2-40B4-BE49-F238E27FC236}">
                    <a16:creationId xmlns:a16="http://schemas.microsoft.com/office/drawing/2014/main" id="{8566DD7A-84BC-133C-143C-3D8DB99BBC2E}"/>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82" name="Rectangle 1081">
                <a:extLst>
                  <a:ext uri="{FF2B5EF4-FFF2-40B4-BE49-F238E27FC236}">
                    <a16:creationId xmlns:a16="http://schemas.microsoft.com/office/drawing/2014/main" id="{FC189C07-531C-7E0F-76FE-96AA195FCC9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83" name="Rectangle 1082">
                <a:extLst>
                  <a:ext uri="{FF2B5EF4-FFF2-40B4-BE49-F238E27FC236}">
                    <a16:creationId xmlns:a16="http://schemas.microsoft.com/office/drawing/2014/main" id="{6ED89B67-EF5F-B141-FB05-6E1D94DB27C4}"/>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01" name="Group 1000">
              <a:extLst>
                <a:ext uri="{FF2B5EF4-FFF2-40B4-BE49-F238E27FC236}">
                  <a16:creationId xmlns:a16="http://schemas.microsoft.com/office/drawing/2014/main" id="{D1C5ACE6-06CD-0232-6103-62BDE30AC138}"/>
                </a:ext>
              </a:extLst>
            </p:cNvPr>
            <p:cNvGrpSpPr/>
            <p:nvPr/>
          </p:nvGrpSpPr>
          <p:grpSpPr>
            <a:xfrm>
              <a:off x="7687781" y="3661053"/>
              <a:ext cx="1797926" cy="1440000"/>
              <a:chOff x="1333729" y="4632288"/>
              <a:chExt cx="1797926" cy="1440000"/>
            </a:xfrm>
          </p:grpSpPr>
          <p:sp>
            <p:nvSpPr>
              <p:cNvPr id="1044" name="Rectangle 1043">
                <a:extLst>
                  <a:ext uri="{FF2B5EF4-FFF2-40B4-BE49-F238E27FC236}">
                    <a16:creationId xmlns:a16="http://schemas.microsoft.com/office/drawing/2014/main" id="{AE95B40E-29A0-B3EA-47E4-E41D471E1C62}"/>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5" name="Rectangle 1044">
                <a:extLst>
                  <a:ext uri="{FF2B5EF4-FFF2-40B4-BE49-F238E27FC236}">
                    <a16:creationId xmlns:a16="http://schemas.microsoft.com/office/drawing/2014/main" id="{A74A7A5F-8D59-C866-4BA3-12AD5DB8F9B6}"/>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6" name="Rectangle 1045">
                <a:extLst>
                  <a:ext uri="{FF2B5EF4-FFF2-40B4-BE49-F238E27FC236}">
                    <a16:creationId xmlns:a16="http://schemas.microsoft.com/office/drawing/2014/main" id="{E800868A-8136-9ED9-508A-BFC84E17CE7E}"/>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7" name="Rectangle 1046">
                <a:extLst>
                  <a:ext uri="{FF2B5EF4-FFF2-40B4-BE49-F238E27FC236}">
                    <a16:creationId xmlns:a16="http://schemas.microsoft.com/office/drawing/2014/main" id="{D806F641-4637-4D86-6BEC-00BAD1E57505}"/>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8" name="Rectangle 1047">
                <a:extLst>
                  <a:ext uri="{FF2B5EF4-FFF2-40B4-BE49-F238E27FC236}">
                    <a16:creationId xmlns:a16="http://schemas.microsoft.com/office/drawing/2014/main" id="{142455C9-436B-E9D7-5542-E8F0F55B4033}"/>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9" name="Rectangle 1048">
                <a:extLst>
                  <a:ext uri="{FF2B5EF4-FFF2-40B4-BE49-F238E27FC236}">
                    <a16:creationId xmlns:a16="http://schemas.microsoft.com/office/drawing/2014/main" id="{C15E1734-3A70-D417-6E9E-580053D8B21C}"/>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0" name="Rectangle 1049">
                <a:extLst>
                  <a:ext uri="{FF2B5EF4-FFF2-40B4-BE49-F238E27FC236}">
                    <a16:creationId xmlns:a16="http://schemas.microsoft.com/office/drawing/2014/main" id="{1E84BEDB-55FD-2A5B-0DF0-13712242914B}"/>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1" name="Rectangle 1050">
                <a:extLst>
                  <a:ext uri="{FF2B5EF4-FFF2-40B4-BE49-F238E27FC236}">
                    <a16:creationId xmlns:a16="http://schemas.microsoft.com/office/drawing/2014/main" id="{4DB06D44-C076-3613-215F-F967DDB4D95D}"/>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2" name="Rectangle 1051">
                <a:extLst>
                  <a:ext uri="{FF2B5EF4-FFF2-40B4-BE49-F238E27FC236}">
                    <a16:creationId xmlns:a16="http://schemas.microsoft.com/office/drawing/2014/main" id="{55896768-5FBC-1CB3-7A37-18228F65864B}"/>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3" name="Rectangle 1052">
                <a:extLst>
                  <a:ext uri="{FF2B5EF4-FFF2-40B4-BE49-F238E27FC236}">
                    <a16:creationId xmlns:a16="http://schemas.microsoft.com/office/drawing/2014/main" id="{7B67F251-861D-B401-8FF0-BED5F04AFA14}"/>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4" name="Rectangle 1053">
                <a:extLst>
                  <a:ext uri="{FF2B5EF4-FFF2-40B4-BE49-F238E27FC236}">
                    <a16:creationId xmlns:a16="http://schemas.microsoft.com/office/drawing/2014/main" id="{A25C7114-97A2-F10C-A901-4FB6E3457380}"/>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5" name="Rectangle 1054">
                <a:extLst>
                  <a:ext uri="{FF2B5EF4-FFF2-40B4-BE49-F238E27FC236}">
                    <a16:creationId xmlns:a16="http://schemas.microsoft.com/office/drawing/2014/main" id="{D1FD16B2-F545-EA61-4764-24509D8F5115}"/>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6" name="Rectangle 1055">
                <a:extLst>
                  <a:ext uri="{FF2B5EF4-FFF2-40B4-BE49-F238E27FC236}">
                    <a16:creationId xmlns:a16="http://schemas.microsoft.com/office/drawing/2014/main" id="{3479E682-7B5F-9D57-A23D-F60BBAB65250}"/>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7" name="Rectangle 1056">
                <a:extLst>
                  <a:ext uri="{FF2B5EF4-FFF2-40B4-BE49-F238E27FC236}">
                    <a16:creationId xmlns:a16="http://schemas.microsoft.com/office/drawing/2014/main" id="{FB2FC3F9-1555-1DDA-F4A0-8ADB73D630B7}"/>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8" name="Rectangle 1057">
                <a:extLst>
                  <a:ext uri="{FF2B5EF4-FFF2-40B4-BE49-F238E27FC236}">
                    <a16:creationId xmlns:a16="http://schemas.microsoft.com/office/drawing/2014/main" id="{EFFDA5F1-A01E-B0E9-9E21-ADD6D3DAAD9F}"/>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59" name="Rectangle 1058">
                <a:extLst>
                  <a:ext uri="{FF2B5EF4-FFF2-40B4-BE49-F238E27FC236}">
                    <a16:creationId xmlns:a16="http://schemas.microsoft.com/office/drawing/2014/main" id="{028E5798-DA4D-F66D-2BE4-EBC0616D50B4}"/>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0" name="Rectangle 1059">
                <a:extLst>
                  <a:ext uri="{FF2B5EF4-FFF2-40B4-BE49-F238E27FC236}">
                    <a16:creationId xmlns:a16="http://schemas.microsoft.com/office/drawing/2014/main" id="{9D22640F-1DDD-FBAD-63D8-6B1B7828254B}"/>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1" name="Rectangle 1060">
                <a:extLst>
                  <a:ext uri="{FF2B5EF4-FFF2-40B4-BE49-F238E27FC236}">
                    <a16:creationId xmlns:a16="http://schemas.microsoft.com/office/drawing/2014/main" id="{2AB30D0E-990C-3FB6-3799-633C42ACF8D1}"/>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2" name="Rectangle 1061">
                <a:extLst>
                  <a:ext uri="{FF2B5EF4-FFF2-40B4-BE49-F238E27FC236}">
                    <a16:creationId xmlns:a16="http://schemas.microsoft.com/office/drawing/2014/main" id="{48D8730E-9194-1828-A039-B32D477090C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63" name="Rectangle 1062">
                <a:extLst>
                  <a:ext uri="{FF2B5EF4-FFF2-40B4-BE49-F238E27FC236}">
                    <a16:creationId xmlns:a16="http://schemas.microsoft.com/office/drawing/2014/main" id="{8334FA7D-131C-4356-A389-075B4EFD84BB}"/>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02" name="Group 1001">
              <a:extLst>
                <a:ext uri="{FF2B5EF4-FFF2-40B4-BE49-F238E27FC236}">
                  <a16:creationId xmlns:a16="http://schemas.microsoft.com/office/drawing/2014/main" id="{9CB32BAE-170C-6BAB-9055-9216BF2B9716}"/>
                </a:ext>
              </a:extLst>
            </p:cNvPr>
            <p:cNvGrpSpPr/>
            <p:nvPr/>
          </p:nvGrpSpPr>
          <p:grpSpPr>
            <a:xfrm>
              <a:off x="7597378" y="3752493"/>
              <a:ext cx="1797926" cy="1440000"/>
              <a:chOff x="1333729" y="4632288"/>
              <a:chExt cx="1797926" cy="1440000"/>
            </a:xfrm>
          </p:grpSpPr>
          <p:sp>
            <p:nvSpPr>
              <p:cNvPr id="1024" name="Rectangle 1023">
                <a:extLst>
                  <a:ext uri="{FF2B5EF4-FFF2-40B4-BE49-F238E27FC236}">
                    <a16:creationId xmlns:a16="http://schemas.microsoft.com/office/drawing/2014/main" id="{0FE2EA9D-6D1F-E1E7-D0F2-CCC8009F4EE3}"/>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5" name="Rectangle 1024">
                <a:extLst>
                  <a:ext uri="{FF2B5EF4-FFF2-40B4-BE49-F238E27FC236}">
                    <a16:creationId xmlns:a16="http://schemas.microsoft.com/office/drawing/2014/main" id="{6C7B2CEA-76F0-4980-AD6E-B2EF5148ADCD}"/>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6" name="Rectangle 1025">
                <a:extLst>
                  <a:ext uri="{FF2B5EF4-FFF2-40B4-BE49-F238E27FC236}">
                    <a16:creationId xmlns:a16="http://schemas.microsoft.com/office/drawing/2014/main" id="{C82614A2-89B9-2A27-BFBD-3262DB64AA71}"/>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7" name="Rectangle 1026">
                <a:extLst>
                  <a:ext uri="{FF2B5EF4-FFF2-40B4-BE49-F238E27FC236}">
                    <a16:creationId xmlns:a16="http://schemas.microsoft.com/office/drawing/2014/main" id="{BA184087-7AC0-F71B-E430-649BF8A5CB3F}"/>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8" name="Rectangle 1027">
                <a:extLst>
                  <a:ext uri="{FF2B5EF4-FFF2-40B4-BE49-F238E27FC236}">
                    <a16:creationId xmlns:a16="http://schemas.microsoft.com/office/drawing/2014/main" id="{53C9F614-FB04-A95E-5AE4-7C74F98E6221}"/>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9" name="Rectangle 1028">
                <a:extLst>
                  <a:ext uri="{FF2B5EF4-FFF2-40B4-BE49-F238E27FC236}">
                    <a16:creationId xmlns:a16="http://schemas.microsoft.com/office/drawing/2014/main" id="{114478B8-D268-E520-8C81-CEDCC1B5212C}"/>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0" name="Rectangle 1029">
                <a:extLst>
                  <a:ext uri="{FF2B5EF4-FFF2-40B4-BE49-F238E27FC236}">
                    <a16:creationId xmlns:a16="http://schemas.microsoft.com/office/drawing/2014/main" id="{FC16411A-9810-37CF-5F1E-AF5BAEAF6613}"/>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1" name="Rectangle 1030">
                <a:extLst>
                  <a:ext uri="{FF2B5EF4-FFF2-40B4-BE49-F238E27FC236}">
                    <a16:creationId xmlns:a16="http://schemas.microsoft.com/office/drawing/2014/main" id="{798B6110-407A-8C32-07A6-5D8F049E8483}"/>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2" name="Rectangle 1031">
                <a:extLst>
                  <a:ext uri="{FF2B5EF4-FFF2-40B4-BE49-F238E27FC236}">
                    <a16:creationId xmlns:a16="http://schemas.microsoft.com/office/drawing/2014/main" id="{1F1EBA6F-1E68-B865-2C42-88A33A52073B}"/>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3" name="Rectangle 1032">
                <a:extLst>
                  <a:ext uri="{FF2B5EF4-FFF2-40B4-BE49-F238E27FC236}">
                    <a16:creationId xmlns:a16="http://schemas.microsoft.com/office/drawing/2014/main" id="{1099CAED-E6EB-7070-2CDC-4A14320F16F1}"/>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4" name="Rectangle 1033">
                <a:extLst>
                  <a:ext uri="{FF2B5EF4-FFF2-40B4-BE49-F238E27FC236}">
                    <a16:creationId xmlns:a16="http://schemas.microsoft.com/office/drawing/2014/main" id="{CE4070EE-B2AB-CDF1-A414-366DAEEB93BF}"/>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5" name="Rectangle 1034">
                <a:extLst>
                  <a:ext uri="{FF2B5EF4-FFF2-40B4-BE49-F238E27FC236}">
                    <a16:creationId xmlns:a16="http://schemas.microsoft.com/office/drawing/2014/main" id="{4CCE7A07-61A0-D6BB-2232-147DDA7C7DA9}"/>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6" name="Rectangle 1035">
                <a:extLst>
                  <a:ext uri="{FF2B5EF4-FFF2-40B4-BE49-F238E27FC236}">
                    <a16:creationId xmlns:a16="http://schemas.microsoft.com/office/drawing/2014/main" id="{8F312596-EB16-B030-E6BE-37E713468451}"/>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7" name="Rectangle 1036">
                <a:extLst>
                  <a:ext uri="{FF2B5EF4-FFF2-40B4-BE49-F238E27FC236}">
                    <a16:creationId xmlns:a16="http://schemas.microsoft.com/office/drawing/2014/main" id="{A2AFF255-74FC-67FB-2696-68ED1E818437}"/>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8" name="Rectangle 1037">
                <a:extLst>
                  <a:ext uri="{FF2B5EF4-FFF2-40B4-BE49-F238E27FC236}">
                    <a16:creationId xmlns:a16="http://schemas.microsoft.com/office/drawing/2014/main" id="{61414016-E0AA-72CF-8451-1B8C2BC17CEB}"/>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39" name="Rectangle 1038">
                <a:extLst>
                  <a:ext uri="{FF2B5EF4-FFF2-40B4-BE49-F238E27FC236}">
                    <a16:creationId xmlns:a16="http://schemas.microsoft.com/office/drawing/2014/main" id="{77BD9F45-C458-EAEC-85E7-22C9BDEA83D9}"/>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0" name="Rectangle 1039">
                <a:extLst>
                  <a:ext uri="{FF2B5EF4-FFF2-40B4-BE49-F238E27FC236}">
                    <a16:creationId xmlns:a16="http://schemas.microsoft.com/office/drawing/2014/main" id="{FAE5D7D3-1E5E-F9A7-2451-7A4E8CC1F695}"/>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1" name="Rectangle 1040">
                <a:extLst>
                  <a:ext uri="{FF2B5EF4-FFF2-40B4-BE49-F238E27FC236}">
                    <a16:creationId xmlns:a16="http://schemas.microsoft.com/office/drawing/2014/main" id="{99F97113-97C5-B008-07FE-56C7B934D978}"/>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2" name="Rectangle 1041">
                <a:extLst>
                  <a:ext uri="{FF2B5EF4-FFF2-40B4-BE49-F238E27FC236}">
                    <a16:creationId xmlns:a16="http://schemas.microsoft.com/office/drawing/2014/main" id="{E06D2D2E-7D90-3AA8-6D55-29CBA57325B4}"/>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43" name="Rectangle 1042">
                <a:extLst>
                  <a:ext uri="{FF2B5EF4-FFF2-40B4-BE49-F238E27FC236}">
                    <a16:creationId xmlns:a16="http://schemas.microsoft.com/office/drawing/2014/main" id="{F1449B51-ECEA-4B18-EE40-56C040BD6701}"/>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03" name="Group 1002">
              <a:extLst>
                <a:ext uri="{FF2B5EF4-FFF2-40B4-BE49-F238E27FC236}">
                  <a16:creationId xmlns:a16="http://schemas.microsoft.com/office/drawing/2014/main" id="{88884162-D1EC-3EA4-C5AD-4687865BD4D1}"/>
                </a:ext>
              </a:extLst>
            </p:cNvPr>
            <p:cNvGrpSpPr/>
            <p:nvPr/>
          </p:nvGrpSpPr>
          <p:grpSpPr>
            <a:xfrm>
              <a:off x="7504824" y="3843933"/>
              <a:ext cx="1797926" cy="1440000"/>
              <a:chOff x="1333729" y="4632288"/>
              <a:chExt cx="1797926" cy="1440000"/>
            </a:xfrm>
          </p:grpSpPr>
          <p:sp>
            <p:nvSpPr>
              <p:cNvPr id="1004" name="Rectangle 1003">
                <a:extLst>
                  <a:ext uri="{FF2B5EF4-FFF2-40B4-BE49-F238E27FC236}">
                    <a16:creationId xmlns:a16="http://schemas.microsoft.com/office/drawing/2014/main" id="{074F2618-C6E8-866F-52DE-44C685BA36D7}"/>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5" name="Rectangle 1004">
                <a:extLst>
                  <a:ext uri="{FF2B5EF4-FFF2-40B4-BE49-F238E27FC236}">
                    <a16:creationId xmlns:a16="http://schemas.microsoft.com/office/drawing/2014/main" id="{C550E96B-80A9-859B-7E4F-A84599B204F3}"/>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6" name="Rectangle 1005">
                <a:extLst>
                  <a:ext uri="{FF2B5EF4-FFF2-40B4-BE49-F238E27FC236}">
                    <a16:creationId xmlns:a16="http://schemas.microsoft.com/office/drawing/2014/main" id="{1DCEA318-8D3E-0464-D7A1-17732E6ED5F3}"/>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7" name="Rectangle 1006">
                <a:extLst>
                  <a:ext uri="{FF2B5EF4-FFF2-40B4-BE49-F238E27FC236}">
                    <a16:creationId xmlns:a16="http://schemas.microsoft.com/office/drawing/2014/main" id="{7243AEF2-705C-0C87-7E47-030B6B5AD58A}"/>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8" name="Rectangle 1007">
                <a:extLst>
                  <a:ext uri="{FF2B5EF4-FFF2-40B4-BE49-F238E27FC236}">
                    <a16:creationId xmlns:a16="http://schemas.microsoft.com/office/drawing/2014/main" id="{859DA1FF-30A7-F8B2-4BD2-362F8E8A5592}"/>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09" name="Rectangle 1008">
                <a:extLst>
                  <a:ext uri="{FF2B5EF4-FFF2-40B4-BE49-F238E27FC236}">
                    <a16:creationId xmlns:a16="http://schemas.microsoft.com/office/drawing/2014/main" id="{48E47554-C1BA-3C68-8204-41B3BE475DAC}"/>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0" name="Rectangle 1009">
                <a:extLst>
                  <a:ext uri="{FF2B5EF4-FFF2-40B4-BE49-F238E27FC236}">
                    <a16:creationId xmlns:a16="http://schemas.microsoft.com/office/drawing/2014/main" id="{2E7C6F83-BC26-471E-101F-78A2292399B1}"/>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1" name="Rectangle 1010">
                <a:extLst>
                  <a:ext uri="{FF2B5EF4-FFF2-40B4-BE49-F238E27FC236}">
                    <a16:creationId xmlns:a16="http://schemas.microsoft.com/office/drawing/2014/main" id="{420195BD-5B0F-D3C9-CFCF-0451A4B00AD2}"/>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2" name="Rectangle 1011">
                <a:extLst>
                  <a:ext uri="{FF2B5EF4-FFF2-40B4-BE49-F238E27FC236}">
                    <a16:creationId xmlns:a16="http://schemas.microsoft.com/office/drawing/2014/main" id="{A2EAF6D2-D1E2-7CA0-7655-FBD7DAC10623}"/>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3" name="Rectangle 1012">
                <a:extLst>
                  <a:ext uri="{FF2B5EF4-FFF2-40B4-BE49-F238E27FC236}">
                    <a16:creationId xmlns:a16="http://schemas.microsoft.com/office/drawing/2014/main" id="{A1411E9D-A61A-0981-0B91-FB5A0C1B2FA0}"/>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4" name="Rectangle 1013">
                <a:extLst>
                  <a:ext uri="{FF2B5EF4-FFF2-40B4-BE49-F238E27FC236}">
                    <a16:creationId xmlns:a16="http://schemas.microsoft.com/office/drawing/2014/main" id="{DA306D76-327D-426C-C88A-5B5E1BC8A2C0}"/>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5" name="Rectangle 1014">
                <a:extLst>
                  <a:ext uri="{FF2B5EF4-FFF2-40B4-BE49-F238E27FC236}">
                    <a16:creationId xmlns:a16="http://schemas.microsoft.com/office/drawing/2014/main" id="{CB8282B0-313C-EC4F-8FFD-AA5472582CF9}"/>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6" name="Rectangle 1015">
                <a:extLst>
                  <a:ext uri="{FF2B5EF4-FFF2-40B4-BE49-F238E27FC236}">
                    <a16:creationId xmlns:a16="http://schemas.microsoft.com/office/drawing/2014/main" id="{7EAB58DF-9A53-1B62-47F6-C3842C49593C}"/>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7" name="Rectangle 1016">
                <a:extLst>
                  <a:ext uri="{FF2B5EF4-FFF2-40B4-BE49-F238E27FC236}">
                    <a16:creationId xmlns:a16="http://schemas.microsoft.com/office/drawing/2014/main" id="{295C7B2A-C9BC-87CA-6A60-2CC99AC1E803}"/>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8" name="Rectangle 1017">
                <a:extLst>
                  <a:ext uri="{FF2B5EF4-FFF2-40B4-BE49-F238E27FC236}">
                    <a16:creationId xmlns:a16="http://schemas.microsoft.com/office/drawing/2014/main" id="{EBDF0CEB-A888-A2C5-0F30-B38DA66D8EB5}"/>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19" name="Rectangle 1018">
                <a:extLst>
                  <a:ext uri="{FF2B5EF4-FFF2-40B4-BE49-F238E27FC236}">
                    <a16:creationId xmlns:a16="http://schemas.microsoft.com/office/drawing/2014/main" id="{0757C657-A24C-AEF3-4598-7E8C47685EC9}"/>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0" name="Rectangle 1019">
                <a:extLst>
                  <a:ext uri="{FF2B5EF4-FFF2-40B4-BE49-F238E27FC236}">
                    <a16:creationId xmlns:a16="http://schemas.microsoft.com/office/drawing/2014/main" id="{D660E95B-AA9D-B7E5-1183-0E59DFC0C317}"/>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1" name="Rectangle 1020">
                <a:extLst>
                  <a:ext uri="{FF2B5EF4-FFF2-40B4-BE49-F238E27FC236}">
                    <a16:creationId xmlns:a16="http://schemas.microsoft.com/office/drawing/2014/main" id="{081EACB0-16EE-172F-FB45-97DEB7DDF2E9}"/>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2" name="Rectangle 1021">
                <a:extLst>
                  <a:ext uri="{FF2B5EF4-FFF2-40B4-BE49-F238E27FC236}">
                    <a16:creationId xmlns:a16="http://schemas.microsoft.com/office/drawing/2014/main" id="{2DB937DF-05A0-5D15-FBC8-1E3CFDF5D536}"/>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23" name="Rectangle 1022">
                <a:extLst>
                  <a:ext uri="{FF2B5EF4-FFF2-40B4-BE49-F238E27FC236}">
                    <a16:creationId xmlns:a16="http://schemas.microsoft.com/office/drawing/2014/main" id="{2D1A9F5F-BA62-92FF-D803-867BE89ADBB2}"/>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grpSp>
        <p:nvGrpSpPr>
          <p:cNvPr id="1084" name="Group 1083">
            <a:extLst>
              <a:ext uri="{FF2B5EF4-FFF2-40B4-BE49-F238E27FC236}">
                <a16:creationId xmlns:a16="http://schemas.microsoft.com/office/drawing/2014/main" id="{806A2D92-35D7-5D1A-29E4-128D899E9CE1}"/>
              </a:ext>
            </a:extLst>
          </p:cNvPr>
          <p:cNvGrpSpPr/>
          <p:nvPr/>
        </p:nvGrpSpPr>
        <p:grpSpPr>
          <a:xfrm>
            <a:off x="7542542" y="4921849"/>
            <a:ext cx="2068329" cy="1720439"/>
            <a:chOff x="7504824" y="3563494"/>
            <a:chExt cx="2068329" cy="1720439"/>
          </a:xfrm>
        </p:grpSpPr>
        <p:grpSp>
          <p:nvGrpSpPr>
            <p:cNvPr id="1085" name="Group 1084">
              <a:extLst>
                <a:ext uri="{FF2B5EF4-FFF2-40B4-BE49-F238E27FC236}">
                  <a16:creationId xmlns:a16="http://schemas.microsoft.com/office/drawing/2014/main" id="{5F7BF5B2-3793-8BCD-B6B3-B1A5E905D532}"/>
                </a:ext>
              </a:extLst>
            </p:cNvPr>
            <p:cNvGrpSpPr/>
            <p:nvPr/>
          </p:nvGrpSpPr>
          <p:grpSpPr>
            <a:xfrm>
              <a:off x="7775227" y="3563494"/>
              <a:ext cx="1797926" cy="1440000"/>
              <a:chOff x="1333729" y="4632288"/>
              <a:chExt cx="1797926" cy="1440000"/>
            </a:xfrm>
          </p:grpSpPr>
          <p:sp>
            <p:nvSpPr>
              <p:cNvPr id="1149" name="Rectangle 1148">
                <a:extLst>
                  <a:ext uri="{FF2B5EF4-FFF2-40B4-BE49-F238E27FC236}">
                    <a16:creationId xmlns:a16="http://schemas.microsoft.com/office/drawing/2014/main" id="{A1C1F897-7A10-61D7-A296-D8CC14A9E803}"/>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0" name="Rectangle 1149">
                <a:extLst>
                  <a:ext uri="{FF2B5EF4-FFF2-40B4-BE49-F238E27FC236}">
                    <a16:creationId xmlns:a16="http://schemas.microsoft.com/office/drawing/2014/main" id="{53174268-CBC1-2E26-FF56-F27234C0AA4D}"/>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1" name="Rectangle 1150">
                <a:extLst>
                  <a:ext uri="{FF2B5EF4-FFF2-40B4-BE49-F238E27FC236}">
                    <a16:creationId xmlns:a16="http://schemas.microsoft.com/office/drawing/2014/main" id="{6ED27642-D032-EE7D-6781-EE96AFA33046}"/>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2" name="Rectangle 1151">
                <a:extLst>
                  <a:ext uri="{FF2B5EF4-FFF2-40B4-BE49-F238E27FC236}">
                    <a16:creationId xmlns:a16="http://schemas.microsoft.com/office/drawing/2014/main" id="{CD325D1E-5657-D1E3-7773-756E3B78653A}"/>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3" name="Rectangle 1152">
                <a:extLst>
                  <a:ext uri="{FF2B5EF4-FFF2-40B4-BE49-F238E27FC236}">
                    <a16:creationId xmlns:a16="http://schemas.microsoft.com/office/drawing/2014/main" id="{C7D4A462-123E-04FA-3A5E-0FD065D8C5C4}"/>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4" name="Rectangle 1153">
                <a:extLst>
                  <a:ext uri="{FF2B5EF4-FFF2-40B4-BE49-F238E27FC236}">
                    <a16:creationId xmlns:a16="http://schemas.microsoft.com/office/drawing/2014/main" id="{8171187C-FA3C-F581-0360-73047437C2F0}"/>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5" name="Rectangle 1154">
                <a:extLst>
                  <a:ext uri="{FF2B5EF4-FFF2-40B4-BE49-F238E27FC236}">
                    <a16:creationId xmlns:a16="http://schemas.microsoft.com/office/drawing/2014/main" id="{51EECAC0-BEFB-2545-6D12-53E237A9A718}"/>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6" name="Rectangle 1155">
                <a:extLst>
                  <a:ext uri="{FF2B5EF4-FFF2-40B4-BE49-F238E27FC236}">
                    <a16:creationId xmlns:a16="http://schemas.microsoft.com/office/drawing/2014/main" id="{329E1739-80FC-69A2-452F-F21AC5566F34}"/>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7" name="Rectangle 1156">
                <a:extLst>
                  <a:ext uri="{FF2B5EF4-FFF2-40B4-BE49-F238E27FC236}">
                    <a16:creationId xmlns:a16="http://schemas.microsoft.com/office/drawing/2014/main" id="{33C2B03C-24CA-1D7D-5F49-D47AC60701AA}"/>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8" name="Rectangle 1157">
                <a:extLst>
                  <a:ext uri="{FF2B5EF4-FFF2-40B4-BE49-F238E27FC236}">
                    <a16:creationId xmlns:a16="http://schemas.microsoft.com/office/drawing/2014/main" id="{6D82B576-1C1C-3926-2C51-F19E61BFB3A4}"/>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59" name="Rectangle 1158">
                <a:extLst>
                  <a:ext uri="{FF2B5EF4-FFF2-40B4-BE49-F238E27FC236}">
                    <a16:creationId xmlns:a16="http://schemas.microsoft.com/office/drawing/2014/main" id="{350047A6-7EE8-FA55-E21F-4CB6DBBECCCF}"/>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0" name="Rectangle 1159">
                <a:extLst>
                  <a:ext uri="{FF2B5EF4-FFF2-40B4-BE49-F238E27FC236}">
                    <a16:creationId xmlns:a16="http://schemas.microsoft.com/office/drawing/2014/main" id="{03F985AF-137B-AF27-EA95-E1C969D894BD}"/>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1" name="Rectangle 1160">
                <a:extLst>
                  <a:ext uri="{FF2B5EF4-FFF2-40B4-BE49-F238E27FC236}">
                    <a16:creationId xmlns:a16="http://schemas.microsoft.com/office/drawing/2014/main" id="{19C6D2CC-AF97-0417-DCD1-12F7BDB977D6}"/>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2" name="Rectangle 1161">
                <a:extLst>
                  <a:ext uri="{FF2B5EF4-FFF2-40B4-BE49-F238E27FC236}">
                    <a16:creationId xmlns:a16="http://schemas.microsoft.com/office/drawing/2014/main" id="{FA267814-F064-D188-D814-9FFC786B86FB}"/>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3" name="Rectangle 1162">
                <a:extLst>
                  <a:ext uri="{FF2B5EF4-FFF2-40B4-BE49-F238E27FC236}">
                    <a16:creationId xmlns:a16="http://schemas.microsoft.com/office/drawing/2014/main" id="{8174045A-C16B-2F50-9207-1CF1D01F7756}"/>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4" name="Rectangle 1163">
                <a:extLst>
                  <a:ext uri="{FF2B5EF4-FFF2-40B4-BE49-F238E27FC236}">
                    <a16:creationId xmlns:a16="http://schemas.microsoft.com/office/drawing/2014/main" id="{F5DD3D12-4744-0870-9927-5F7E2028E86B}"/>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5" name="Rectangle 1164">
                <a:extLst>
                  <a:ext uri="{FF2B5EF4-FFF2-40B4-BE49-F238E27FC236}">
                    <a16:creationId xmlns:a16="http://schemas.microsoft.com/office/drawing/2014/main" id="{658318A4-8175-DD78-41A5-6B84E1838068}"/>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6" name="Rectangle 1165">
                <a:extLst>
                  <a:ext uri="{FF2B5EF4-FFF2-40B4-BE49-F238E27FC236}">
                    <a16:creationId xmlns:a16="http://schemas.microsoft.com/office/drawing/2014/main" id="{A072069E-AAC0-3EBF-0C75-6AB4C044B44C}"/>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7" name="Rectangle 1166">
                <a:extLst>
                  <a:ext uri="{FF2B5EF4-FFF2-40B4-BE49-F238E27FC236}">
                    <a16:creationId xmlns:a16="http://schemas.microsoft.com/office/drawing/2014/main" id="{EC5CC296-F91D-85BD-7773-7FC567966A63}"/>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68" name="Rectangle 1167">
                <a:extLst>
                  <a:ext uri="{FF2B5EF4-FFF2-40B4-BE49-F238E27FC236}">
                    <a16:creationId xmlns:a16="http://schemas.microsoft.com/office/drawing/2014/main" id="{FD3B5686-1418-F8D2-3A94-77A4317BF1E6}"/>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86" name="Group 1085">
              <a:extLst>
                <a:ext uri="{FF2B5EF4-FFF2-40B4-BE49-F238E27FC236}">
                  <a16:creationId xmlns:a16="http://schemas.microsoft.com/office/drawing/2014/main" id="{DD6B0044-E851-3AD1-0B83-B6DC0C30665B}"/>
                </a:ext>
              </a:extLst>
            </p:cNvPr>
            <p:cNvGrpSpPr/>
            <p:nvPr/>
          </p:nvGrpSpPr>
          <p:grpSpPr>
            <a:xfrm>
              <a:off x="7687781" y="3661053"/>
              <a:ext cx="1797926" cy="1440000"/>
              <a:chOff x="1333729" y="4632288"/>
              <a:chExt cx="1797926" cy="1440000"/>
            </a:xfrm>
          </p:grpSpPr>
          <p:sp>
            <p:nvSpPr>
              <p:cNvPr id="1129" name="Rectangle 1128">
                <a:extLst>
                  <a:ext uri="{FF2B5EF4-FFF2-40B4-BE49-F238E27FC236}">
                    <a16:creationId xmlns:a16="http://schemas.microsoft.com/office/drawing/2014/main" id="{A5D7EB15-68EE-539F-3C55-203D92F16F92}"/>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0" name="Rectangle 1129">
                <a:extLst>
                  <a:ext uri="{FF2B5EF4-FFF2-40B4-BE49-F238E27FC236}">
                    <a16:creationId xmlns:a16="http://schemas.microsoft.com/office/drawing/2014/main" id="{0D8C5D4C-CF16-3DB5-3BE6-011A02CDCEA2}"/>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1" name="Rectangle 1130">
                <a:extLst>
                  <a:ext uri="{FF2B5EF4-FFF2-40B4-BE49-F238E27FC236}">
                    <a16:creationId xmlns:a16="http://schemas.microsoft.com/office/drawing/2014/main" id="{05B5B6D3-76EB-D87E-4220-F9CC809B55D6}"/>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2" name="Rectangle 1131">
                <a:extLst>
                  <a:ext uri="{FF2B5EF4-FFF2-40B4-BE49-F238E27FC236}">
                    <a16:creationId xmlns:a16="http://schemas.microsoft.com/office/drawing/2014/main" id="{ACE9976C-7635-2D44-1687-70FC6156CEF8}"/>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3" name="Rectangle 1132">
                <a:extLst>
                  <a:ext uri="{FF2B5EF4-FFF2-40B4-BE49-F238E27FC236}">
                    <a16:creationId xmlns:a16="http://schemas.microsoft.com/office/drawing/2014/main" id="{145D5242-D28C-B581-6F93-E2ADD006A37F}"/>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4" name="Rectangle 1133">
                <a:extLst>
                  <a:ext uri="{FF2B5EF4-FFF2-40B4-BE49-F238E27FC236}">
                    <a16:creationId xmlns:a16="http://schemas.microsoft.com/office/drawing/2014/main" id="{C3410024-2207-B370-0CAF-EAEC942C0807}"/>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5" name="Rectangle 1134">
                <a:extLst>
                  <a:ext uri="{FF2B5EF4-FFF2-40B4-BE49-F238E27FC236}">
                    <a16:creationId xmlns:a16="http://schemas.microsoft.com/office/drawing/2014/main" id="{63719158-0F93-C437-FEEE-58DE0B58B331}"/>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6" name="Rectangle 1135">
                <a:extLst>
                  <a:ext uri="{FF2B5EF4-FFF2-40B4-BE49-F238E27FC236}">
                    <a16:creationId xmlns:a16="http://schemas.microsoft.com/office/drawing/2014/main" id="{836525E9-284C-3C23-4A29-03C67C9A56EA}"/>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7" name="Rectangle 1136">
                <a:extLst>
                  <a:ext uri="{FF2B5EF4-FFF2-40B4-BE49-F238E27FC236}">
                    <a16:creationId xmlns:a16="http://schemas.microsoft.com/office/drawing/2014/main" id="{C3D74D0A-53D0-08CE-CB15-8EC01686B563}"/>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8" name="Rectangle 1137">
                <a:extLst>
                  <a:ext uri="{FF2B5EF4-FFF2-40B4-BE49-F238E27FC236}">
                    <a16:creationId xmlns:a16="http://schemas.microsoft.com/office/drawing/2014/main" id="{FE0982CB-5B62-9DE5-7776-254912BB3D9C}"/>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39" name="Rectangle 1138">
                <a:extLst>
                  <a:ext uri="{FF2B5EF4-FFF2-40B4-BE49-F238E27FC236}">
                    <a16:creationId xmlns:a16="http://schemas.microsoft.com/office/drawing/2014/main" id="{DEDA482B-08BD-E7C9-DE2B-5E973A670378}"/>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0" name="Rectangle 1139">
                <a:extLst>
                  <a:ext uri="{FF2B5EF4-FFF2-40B4-BE49-F238E27FC236}">
                    <a16:creationId xmlns:a16="http://schemas.microsoft.com/office/drawing/2014/main" id="{84CA8587-EA30-A577-D826-6066D05A6184}"/>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1" name="Rectangle 1140">
                <a:extLst>
                  <a:ext uri="{FF2B5EF4-FFF2-40B4-BE49-F238E27FC236}">
                    <a16:creationId xmlns:a16="http://schemas.microsoft.com/office/drawing/2014/main" id="{11AA1BBA-947A-5381-594E-5D0FF8D4D0B9}"/>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2" name="Rectangle 1141">
                <a:extLst>
                  <a:ext uri="{FF2B5EF4-FFF2-40B4-BE49-F238E27FC236}">
                    <a16:creationId xmlns:a16="http://schemas.microsoft.com/office/drawing/2014/main" id="{9C1F36DD-9D76-0656-2DEA-22D4C3994792}"/>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3" name="Rectangle 1142">
                <a:extLst>
                  <a:ext uri="{FF2B5EF4-FFF2-40B4-BE49-F238E27FC236}">
                    <a16:creationId xmlns:a16="http://schemas.microsoft.com/office/drawing/2014/main" id="{7B81DECE-57D2-6C51-FA7D-8990EA24FC67}"/>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4" name="Rectangle 1143">
                <a:extLst>
                  <a:ext uri="{FF2B5EF4-FFF2-40B4-BE49-F238E27FC236}">
                    <a16:creationId xmlns:a16="http://schemas.microsoft.com/office/drawing/2014/main" id="{55861E1F-4338-F01B-D0B1-B7E31803AF73}"/>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5" name="Rectangle 1144">
                <a:extLst>
                  <a:ext uri="{FF2B5EF4-FFF2-40B4-BE49-F238E27FC236}">
                    <a16:creationId xmlns:a16="http://schemas.microsoft.com/office/drawing/2014/main" id="{9C6A124D-5C86-4D91-E80E-6E4FC78B044B}"/>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6" name="Rectangle 1145">
                <a:extLst>
                  <a:ext uri="{FF2B5EF4-FFF2-40B4-BE49-F238E27FC236}">
                    <a16:creationId xmlns:a16="http://schemas.microsoft.com/office/drawing/2014/main" id="{FDF9749F-7B99-ED75-9C6B-E3DE6523F41D}"/>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7" name="Rectangle 1146">
                <a:extLst>
                  <a:ext uri="{FF2B5EF4-FFF2-40B4-BE49-F238E27FC236}">
                    <a16:creationId xmlns:a16="http://schemas.microsoft.com/office/drawing/2014/main" id="{5613ADA9-05C4-3940-D71F-3082DD240719}"/>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48" name="Rectangle 1147">
                <a:extLst>
                  <a:ext uri="{FF2B5EF4-FFF2-40B4-BE49-F238E27FC236}">
                    <a16:creationId xmlns:a16="http://schemas.microsoft.com/office/drawing/2014/main" id="{49F8EE4B-8B2A-4293-EB1D-DC5B713F7C84}"/>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87" name="Group 1086">
              <a:extLst>
                <a:ext uri="{FF2B5EF4-FFF2-40B4-BE49-F238E27FC236}">
                  <a16:creationId xmlns:a16="http://schemas.microsoft.com/office/drawing/2014/main" id="{204F3F18-4B9A-E809-941A-9D198400797B}"/>
                </a:ext>
              </a:extLst>
            </p:cNvPr>
            <p:cNvGrpSpPr/>
            <p:nvPr/>
          </p:nvGrpSpPr>
          <p:grpSpPr>
            <a:xfrm>
              <a:off x="7597378" y="3752493"/>
              <a:ext cx="1797926" cy="1440000"/>
              <a:chOff x="1333729" y="4632288"/>
              <a:chExt cx="1797926" cy="1440000"/>
            </a:xfrm>
          </p:grpSpPr>
          <p:sp>
            <p:nvSpPr>
              <p:cNvPr id="1109" name="Rectangle 1108">
                <a:extLst>
                  <a:ext uri="{FF2B5EF4-FFF2-40B4-BE49-F238E27FC236}">
                    <a16:creationId xmlns:a16="http://schemas.microsoft.com/office/drawing/2014/main" id="{785314F8-3FD2-D91F-6F0B-855F3FEB2BBD}"/>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0" name="Rectangle 1109">
                <a:extLst>
                  <a:ext uri="{FF2B5EF4-FFF2-40B4-BE49-F238E27FC236}">
                    <a16:creationId xmlns:a16="http://schemas.microsoft.com/office/drawing/2014/main" id="{2099956D-0A0D-54B2-CE1B-BB10D4D999A7}"/>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1" name="Rectangle 1110">
                <a:extLst>
                  <a:ext uri="{FF2B5EF4-FFF2-40B4-BE49-F238E27FC236}">
                    <a16:creationId xmlns:a16="http://schemas.microsoft.com/office/drawing/2014/main" id="{33BA4BA7-1AF4-BC5C-39F4-929BB30A907A}"/>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2" name="Rectangle 1111">
                <a:extLst>
                  <a:ext uri="{FF2B5EF4-FFF2-40B4-BE49-F238E27FC236}">
                    <a16:creationId xmlns:a16="http://schemas.microsoft.com/office/drawing/2014/main" id="{86F83060-AA52-A61C-24FA-4DBC1F17F0A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3" name="Rectangle 1112">
                <a:extLst>
                  <a:ext uri="{FF2B5EF4-FFF2-40B4-BE49-F238E27FC236}">
                    <a16:creationId xmlns:a16="http://schemas.microsoft.com/office/drawing/2014/main" id="{D35B66EA-4914-52A1-4ABB-3F01386EEE34}"/>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4" name="Rectangle 1113">
                <a:extLst>
                  <a:ext uri="{FF2B5EF4-FFF2-40B4-BE49-F238E27FC236}">
                    <a16:creationId xmlns:a16="http://schemas.microsoft.com/office/drawing/2014/main" id="{A6D23D2E-779A-2F11-41CF-6E4ADA2829DE}"/>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5" name="Rectangle 1114">
                <a:extLst>
                  <a:ext uri="{FF2B5EF4-FFF2-40B4-BE49-F238E27FC236}">
                    <a16:creationId xmlns:a16="http://schemas.microsoft.com/office/drawing/2014/main" id="{BED33883-1DAB-9505-B676-D40B572EA936}"/>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6" name="Rectangle 1115">
                <a:extLst>
                  <a:ext uri="{FF2B5EF4-FFF2-40B4-BE49-F238E27FC236}">
                    <a16:creationId xmlns:a16="http://schemas.microsoft.com/office/drawing/2014/main" id="{EEC2FD01-D0AF-76B0-6FA2-4A34A30CF815}"/>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7" name="Rectangle 1116">
                <a:extLst>
                  <a:ext uri="{FF2B5EF4-FFF2-40B4-BE49-F238E27FC236}">
                    <a16:creationId xmlns:a16="http://schemas.microsoft.com/office/drawing/2014/main" id="{6674C1EE-B21E-AA4C-88FD-56A57BED8F4E}"/>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8" name="Rectangle 1117">
                <a:extLst>
                  <a:ext uri="{FF2B5EF4-FFF2-40B4-BE49-F238E27FC236}">
                    <a16:creationId xmlns:a16="http://schemas.microsoft.com/office/drawing/2014/main" id="{CB6B23F5-576E-8810-4D31-E67B06F8E985}"/>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19" name="Rectangle 1118">
                <a:extLst>
                  <a:ext uri="{FF2B5EF4-FFF2-40B4-BE49-F238E27FC236}">
                    <a16:creationId xmlns:a16="http://schemas.microsoft.com/office/drawing/2014/main" id="{10B55F5D-E064-6219-031E-D8D079F9A6B9}"/>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0" name="Rectangle 1119">
                <a:extLst>
                  <a:ext uri="{FF2B5EF4-FFF2-40B4-BE49-F238E27FC236}">
                    <a16:creationId xmlns:a16="http://schemas.microsoft.com/office/drawing/2014/main" id="{C5CBB0AE-6E65-458C-9792-B50A96FDE462}"/>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1" name="Rectangle 1120">
                <a:extLst>
                  <a:ext uri="{FF2B5EF4-FFF2-40B4-BE49-F238E27FC236}">
                    <a16:creationId xmlns:a16="http://schemas.microsoft.com/office/drawing/2014/main" id="{4AA3B660-AD6D-AB2E-4D6B-4756C1C55C9D}"/>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2" name="Rectangle 1121">
                <a:extLst>
                  <a:ext uri="{FF2B5EF4-FFF2-40B4-BE49-F238E27FC236}">
                    <a16:creationId xmlns:a16="http://schemas.microsoft.com/office/drawing/2014/main" id="{A069C953-E8D9-0EB5-31B3-02333B882393}"/>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3" name="Rectangle 1122">
                <a:extLst>
                  <a:ext uri="{FF2B5EF4-FFF2-40B4-BE49-F238E27FC236}">
                    <a16:creationId xmlns:a16="http://schemas.microsoft.com/office/drawing/2014/main" id="{843097E7-516D-0FB8-3900-310C998CDD22}"/>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4" name="Rectangle 1123">
                <a:extLst>
                  <a:ext uri="{FF2B5EF4-FFF2-40B4-BE49-F238E27FC236}">
                    <a16:creationId xmlns:a16="http://schemas.microsoft.com/office/drawing/2014/main" id="{6388688D-F571-C736-A00D-8D32F0557EB7}"/>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5" name="Rectangle 1124">
                <a:extLst>
                  <a:ext uri="{FF2B5EF4-FFF2-40B4-BE49-F238E27FC236}">
                    <a16:creationId xmlns:a16="http://schemas.microsoft.com/office/drawing/2014/main" id="{45291EC9-0611-5AB1-9854-05B4DD3744F1}"/>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6" name="Rectangle 1125">
                <a:extLst>
                  <a:ext uri="{FF2B5EF4-FFF2-40B4-BE49-F238E27FC236}">
                    <a16:creationId xmlns:a16="http://schemas.microsoft.com/office/drawing/2014/main" id="{8779C382-3314-468F-DD3C-9C7D3CCC3691}"/>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7" name="Rectangle 1126">
                <a:extLst>
                  <a:ext uri="{FF2B5EF4-FFF2-40B4-BE49-F238E27FC236}">
                    <a16:creationId xmlns:a16="http://schemas.microsoft.com/office/drawing/2014/main" id="{53D83B84-095B-E2E9-4623-5A6E21F74E4A}"/>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28" name="Rectangle 1127">
                <a:extLst>
                  <a:ext uri="{FF2B5EF4-FFF2-40B4-BE49-F238E27FC236}">
                    <a16:creationId xmlns:a16="http://schemas.microsoft.com/office/drawing/2014/main" id="{77EEDB16-90CE-1EFE-A04E-E0FA86FA8EEC}"/>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088" name="Group 1087">
              <a:extLst>
                <a:ext uri="{FF2B5EF4-FFF2-40B4-BE49-F238E27FC236}">
                  <a16:creationId xmlns:a16="http://schemas.microsoft.com/office/drawing/2014/main" id="{9F25E952-5109-4CCB-3719-A7932ABF4C3E}"/>
                </a:ext>
              </a:extLst>
            </p:cNvPr>
            <p:cNvGrpSpPr/>
            <p:nvPr/>
          </p:nvGrpSpPr>
          <p:grpSpPr>
            <a:xfrm>
              <a:off x="7504824" y="3843933"/>
              <a:ext cx="1797926" cy="1440000"/>
              <a:chOff x="1333729" y="4632288"/>
              <a:chExt cx="1797926" cy="1440000"/>
            </a:xfrm>
          </p:grpSpPr>
          <p:sp>
            <p:nvSpPr>
              <p:cNvPr id="1089" name="Rectangle 1088">
                <a:extLst>
                  <a:ext uri="{FF2B5EF4-FFF2-40B4-BE49-F238E27FC236}">
                    <a16:creationId xmlns:a16="http://schemas.microsoft.com/office/drawing/2014/main" id="{39F83F24-4902-85FE-DCE3-CA4D457A8004}"/>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0" name="Rectangle 1089">
                <a:extLst>
                  <a:ext uri="{FF2B5EF4-FFF2-40B4-BE49-F238E27FC236}">
                    <a16:creationId xmlns:a16="http://schemas.microsoft.com/office/drawing/2014/main" id="{74D01FED-1B94-33C5-7B9C-5E7DD1E9D94D}"/>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1" name="Rectangle 1090">
                <a:extLst>
                  <a:ext uri="{FF2B5EF4-FFF2-40B4-BE49-F238E27FC236}">
                    <a16:creationId xmlns:a16="http://schemas.microsoft.com/office/drawing/2014/main" id="{6759AD21-34C2-1A0A-FBE2-6699E15B8AF8}"/>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2" name="Rectangle 1091">
                <a:extLst>
                  <a:ext uri="{FF2B5EF4-FFF2-40B4-BE49-F238E27FC236}">
                    <a16:creationId xmlns:a16="http://schemas.microsoft.com/office/drawing/2014/main" id="{32A945EE-AC72-5B4E-66F3-9DB3E42AA00D}"/>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3" name="Rectangle 1092">
                <a:extLst>
                  <a:ext uri="{FF2B5EF4-FFF2-40B4-BE49-F238E27FC236}">
                    <a16:creationId xmlns:a16="http://schemas.microsoft.com/office/drawing/2014/main" id="{758092A7-C5C3-D8C3-E7C6-E546E844E4E8}"/>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4" name="Rectangle 1093">
                <a:extLst>
                  <a:ext uri="{FF2B5EF4-FFF2-40B4-BE49-F238E27FC236}">
                    <a16:creationId xmlns:a16="http://schemas.microsoft.com/office/drawing/2014/main" id="{688693D2-5735-1C00-79EC-84660005627F}"/>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5" name="Rectangle 1094">
                <a:extLst>
                  <a:ext uri="{FF2B5EF4-FFF2-40B4-BE49-F238E27FC236}">
                    <a16:creationId xmlns:a16="http://schemas.microsoft.com/office/drawing/2014/main" id="{35F50056-4105-3501-B745-B76E958B6DED}"/>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6" name="Rectangle 1095">
                <a:extLst>
                  <a:ext uri="{FF2B5EF4-FFF2-40B4-BE49-F238E27FC236}">
                    <a16:creationId xmlns:a16="http://schemas.microsoft.com/office/drawing/2014/main" id="{BFB31284-0D4C-78F1-257C-0F30964AC89C}"/>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7" name="Rectangle 1096">
                <a:extLst>
                  <a:ext uri="{FF2B5EF4-FFF2-40B4-BE49-F238E27FC236}">
                    <a16:creationId xmlns:a16="http://schemas.microsoft.com/office/drawing/2014/main" id="{12CAEFAC-1E43-0955-115C-8AEDD38E5794}"/>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8" name="Rectangle 1097">
                <a:extLst>
                  <a:ext uri="{FF2B5EF4-FFF2-40B4-BE49-F238E27FC236}">
                    <a16:creationId xmlns:a16="http://schemas.microsoft.com/office/drawing/2014/main" id="{8934E746-797D-B183-7806-DAC5504132C2}"/>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099" name="Rectangle 1098">
                <a:extLst>
                  <a:ext uri="{FF2B5EF4-FFF2-40B4-BE49-F238E27FC236}">
                    <a16:creationId xmlns:a16="http://schemas.microsoft.com/office/drawing/2014/main" id="{50E65F67-D173-EC4A-EEC5-D1EF1EC77D32}"/>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0" name="Rectangle 1099">
                <a:extLst>
                  <a:ext uri="{FF2B5EF4-FFF2-40B4-BE49-F238E27FC236}">
                    <a16:creationId xmlns:a16="http://schemas.microsoft.com/office/drawing/2014/main" id="{7EA5B167-C676-9161-BD26-BC536D024E1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1" name="Rectangle 1100">
                <a:extLst>
                  <a:ext uri="{FF2B5EF4-FFF2-40B4-BE49-F238E27FC236}">
                    <a16:creationId xmlns:a16="http://schemas.microsoft.com/office/drawing/2014/main" id="{856B3AA1-9514-A42F-E975-27F48B8C6B8E}"/>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2" name="Rectangle 1101">
                <a:extLst>
                  <a:ext uri="{FF2B5EF4-FFF2-40B4-BE49-F238E27FC236}">
                    <a16:creationId xmlns:a16="http://schemas.microsoft.com/office/drawing/2014/main" id="{E82FCF61-DEB1-C588-E015-DA63DA139328}"/>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3" name="Rectangle 1102">
                <a:extLst>
                  <a:ext uri="{FF2B5EF4-FFF2-40B4-BE49-F238E27FC236}">
                    <a16:creationId xmlns:a16="http://schemas.microsoft.com/office/drawing/2014/main" id="{56C4ADBB-EE9C-CFD8-A025-8D4B4F765B88}"/>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4" name="Rectangle 1103">
                <a:extLst>
                  <a:ext uri="{FF2B5EF4-FFF2-40B4-BE49-F238E27FC236}">
                    <a16:creationId xmlns:a16="http://schemas.microsoft.com/office/drawing/2014/main" id="{5B062404-5C40-EB92-6B36-3390CBB9F2BC}"/>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5" name="Rectangle 1104">
                <a:extLst>
                  <a:ext uri="{FF2B5EF4-FFF2-40B4-BE49-F238E27FC236}">
                    <a16:creationId xmlns:a16="http://schemas.microsoft.com/office/drawing/2014/main" id="{B1E3AFDB-FC8A-0B2E-873C-61AFB99FC3E5}"/>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6" name="Rectangle 1105">
                <a:extLst>
                  <a:ext uri="{FF2B5EF4-FFF2-40B4-BE49-F238E27FC236}">
                    <a16:creationId xmlns:a16="http://schemas.microsoft.com/office/drawing/2014/main" id="{63280D82-DCDE-6676-0E3F-05B9755830C3}"/>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7" name="Rectangle 1106">
                <a:extLst>
                  <a:ext uri="{FF2B5EF4-FFF2-40B4-BE49-F238E27FC236}">
                    <a16:creationId xmlns:a16="http://schemas.microsoft.com/office/drawing/2014/main" id="{841E7854-EF18-1B1C-F3C2-A6352A7808D8}"/>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108" name="Rectangle 1107">
                <a:extLst>
                  <a:ext uri="{FF2B5EF4-FFF2-40B4-BE49-F238E27FC236}">
                    <a16:creationId xmlns:a16="http://schemas.microsoft.com/office/drawing/2014/main" id="{22B756E5-C920-277F-30FA-902DD5AD3F2C}"/>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spTree>
    <p:extLst>
      <p:ext uri="{BB962C8B-B14F-4D97-AF65-F5344CB8AC3E}">
        <p14:creationId xmlns:p14="http://schemas.microsoft.com/office/powerpoint/2010/main" val="40882028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Box 28">
            <a:extLst>
              <a:ext uri="{FF2B5EF4-FFF2-40B4-BE49-F238E27FC236}">
                <a16:creationId xmlns:a16="http://schemas.microsoft.com/office/drawing/2014/main" id="{8673F198-625A-FB22-88C7-5D5E2D4EAFB0}"/>
              </a:ext>
            </a:extLst>
          </p:cNvPr>
          <p:cNvSpPr txBox="1"/>
          <p:nvPr/>
        </p:nvSpPr>
        <p:spPr>
          <a:xfrm>
            <a:off x="2350088" y="3629055"/>
            <a:ext cx="1023037" cy="584775"/>
          </a:xfrm>
          <a:prstGeom prst="rect">
            <a:avLst/>
          </a:prstGeom>
          <a:noFill/>
          <a:ln>
            <a:solidFill>
              <a:schemeClr val="tx1"/>
            </a:solidFill>
          </a:ln>
        </p:spPr>
        <p:txBody>
          <a:bodyPr wrap="none" rtlCol="0">
            <a:spAutoFit/>
          </a:bodyP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Data</a:t>
            </a:r>
          </a:p>
        </p:txBody>
      </p:sp>
      <p:sp>
        <p:nvSpPr>
          <p:cNvPr id="35" name="TextBox 34">
            <a:extLst>
              <a:ext uri="{FF2B5EF4-FFF2-40B4-BE49-F238E27FC236}">
                <a16:creationId xmlns:a16="http://schemas.microsoft.com/office/drawing/2014/main" id="{9B0263AA-B106-7CAC-7CAF-510F9DD2DFAC}"/>
              </a:ext>
            </a:extLst>
          </p:cNvPr>
          <p:cNvSpPr txBox="1"/>
          <p:nvPr/>
        </p:nvSpPr>
        <p:spPr>
          <a:xfrm>
            <a:off x="2274747" y="2521060"/>
            <a:ext cx="1098378" cy="584775"/>
          </a:xfrm>
          <a:prstGeom prst="rect">
            <a:avLst/>
          </a:prstGeom>
          <a:noFill/>
          <a:ln>
            <a:solidFill>
              <a:schemeClr val="tx1"/>
            </a:solidFill>
          </a:ln>
        </p:spPr>
        <p:txBody>
          <a:bodyPr wrap="none" rtlCol="0">
            <a:spAutoFit/>
          </a:bodyP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Rules</a:t>
            </a:r>
          </a:p>
        </p:txBody>
      </p:sp>
      <p:sp>
        <p:nvSpPr>
          <p:cNvPr id="41" name="TextBox 40">
            <a:extLst>
              <a:ext uri="{FF2B5EF4-FFF2-40B4-BE49-F238E27FC236}">
                <a16:creationId xmlns:a16="http://schemas.microsoft.com/office/drawing/2014/main" id="{F6685128-DCEC-4A16-5262-69CBEE4A1982}"/>
              </a:ext>
            </a:extLst>
          </p:cNvPr>
          <p:cNvSpPr txBox="1"/>
          <p:nvPr/>
        </p:nvSpPr>
        <p:spPr>
          <a:xfrm>
            <a:off x="8449665" y="3136613"/>
            <a:ext cx="1588897" cy="584775"/>
          </a:xfrm>
          <a:prstGeom prst="rect">
            <a:avLst/>
          </a:prstGeom>
          <a:noFill/>
          <a:ln>
            <a:solidFill>
              <a:schemeClr val="tx1"/>
            </a:solidFill>
          </a:ln>
        </p:spPr>
        <p:txBody>
          <a:bodyPr wrap="none" rtlCol="0">
            <a:spAutoFit/>
          </a:bodyP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Answers</a:t>
            </a:r>
          </a:p>
        </p:txBody>
      </p:sp>
      <p:cxnSp>
        <p:nvCxnSpPr>
          <p:cNvPr id="50" name="Elbow Connector 49">
            <a:extLst>
              <a:ext uri="{FF2B5EF4-FFF2-40B4-BE49-F238E27FC236}">
                <a16:creationId xmlns:a16="http://schemas.microsoft.com/office/drawing/2014/main" id="{DE3D640F-FA13-F57D-2DD0-3ACEE870AC53}"/>
              </a:ext>
            </a:extLst>
          </p:cNvPr>
          <p:cNvCxnSpPr>
            <a:cxnSpLocks/>
            <a:stCxn id="35" idx="3"/>
            <a:endCxn id="52" idx="1"/>
          </p:cNvCxnSpPr>
          <p:nvPr/>
        </p:nvCxnSpPr>
        <p:spPr>
          <a:xfrm>
            <a:off x="3373125" y="2813448"/>
            <a:ext cx="1471570" cy="615552"/>
          </a:xfrm>
          <a:prstGeom prst="bentConnector3">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EB9760F1-A893-2243-98B2-AE9390AE6FB5}"/>
              </a:ext>
            </a:extLst>
          </p:cNvPr>
          <p:cNvSpPr txBox="1"/>
          <p:nvPr/>
        </p:nvSpPr>
        <p:spPr>
          <a:xfrm>
            <a:off x="4844695" y="2890391"/>
            <a:ext cx="2502609" cy="1077218"/>
          </a:xfrm>
          <a:prstGeom prst="rect">
            <a:avLst/>
          </a:prstGeom>
          <a:noFill/>
          <a:ln>
            <a:solidFill>
              <a:schemeClr val="tx1"/>
            </a:solidFill>
          </a:ln>
        </p:spPr>
        <p:txBody>
          <a:bodyPr wrap="none" rtlCol="0">
            <a:spAutoFit/>
          </a:bodyP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Classical</a:t>
            </a:r>
            <a:br>
              <a:rPr lang="en-JP" sz="3200">
                <a:latin typeface="CMU SANS SERIF" panose="02000603000000000000" pitchFamily="2" charset="0"/>
                <a:ea typeface="CMU SANS SERIF" panose="02000603000000000000" pitchFamily="2" charset="0"/>
                <a:cs typeface="CMU SANS SERIF" panose="02000603000000000000" pitchFamily="2" charset="0"/>
              </a:rPr>
            </a:br>
            <a:r>
              <a:rPr lang="en-JP" sz="3200">
                <a:latin typeface="CMU SANS SERIF" panose="02000603000000000000" pitchFamily="2" charset="0"/>
                <a:ea typeface="CMU SANS SERIF" panose="02000603000000000000" pitchFamily="2" charset="0"/>
                <a:cs typeface="CMU SANS SERIF" panose="02000603000000000000" pitchFamily="2" charset="0"/>
              </a:rPr>
              <a:t>Programming</a:t>
            </a:r>
          </a:p>
        </p:txBody>
      </p:sp>
      <p:cxnSp>
        <p:nvCxnSpPr>
          <p:cNvPr id="55" name="Elbow Connector 54">
            <a:extLst>
              <a:ext uri="{FF2B5EF4-FFF2-40B4-BE49-F238E27FC236}">
                <a16:creationId xmlns:a16="http://schemas.microsoft.com/office/drawing/2014/main" id="{45837A6F-BF21-0806-F70C-88A999AF4C03}"/>
              </a:ext>
            </a:extLst>
          </p:cNvPr>
          <p:cNvCxnSpPr>
            <a:cxnSpLocks/>
            <a:stCxn id="29" idx="3"/>
            <a:endCxn id="52" idx="1"/>
          </p:cNvCxnSpPr>
          <p:nvPr/>
        </p:nvCxnSpPr>
        <p:spPr>
          <a:xfrm flipV="1">
            <a:off x="3373125" y="3429000"/>
            <a:ext cx="1471570" cy="492443"/>
          </a:xfrm>
          <a:prstGeom prst="bentConnector3">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7DD6AD3-98FD-41D6-F282-5A56162DE934}"/>
              </a:ext>
            </a:extLst>
          </p:cNvPr>
          <p:cNvCxnSpPr>
            <a:cxnSpLocks/>
            <a:stCxn id="52" idx="3"/>
            <a:endCxn id="41" idx="1"/>
          </p:cNvCxnSpPr>
          <p:nvPr/>
        </p:nvCxnSpPr>
        <p:spPr>
          <a:xfrm>
            <a:off x="7347304" y="3429000"/>
            <a:ext cx="1102361" cy="1"/>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C39D6C0E-16F8-D83B-E1E8-8C72D6D86AB0}"/>
              </a:ext>
            </a:extLst>
          </p:cNvPr>
          <p:cNvSpPr txBox="1"/>
          <p:nvPr/>
        </p:nvSpPr>
        <p:spPr>
          <a:xfrm>
            <a:off x="8867747" y="103828"/>
            <a:ext cx="3077354" cy="923330"/>
          </a:xfrm>
          <a:prstGeom prst="rect">
            <a:avLst/>
          </a:prstGeom>
          <a:noFill/>
        </p:spPr>
        <p:txBody>
          <a:bodyPr wrap="square">
            <a:spAutoFit/>
          </a:bodyPr>
          <a:lstStyle/>
          <a:p>
            <a:r>
              <a:rPr lang="en-US" dirty="0">
                <a:effectLst/>
              </a:rPr>
              <a:t>Chollet, F., 2018: </a:t>
            </a:r>
            <a:r>
              <a:rPr lang="en-US" i="1" dirty="0">
                <a:effectLst/>
              </a:rPr>
              <a:t>Deep learning with Python</a:t>
            </a:r>
            <a:r>
              <a:rPr lang="en-US" dirty="0">
                <a:effectLst/>
              </a:rPr>
              <a:t>. Manning Publications Co, 361 pp.</a:t>
            </a:r>
          </a:p>
        </p:txBody>
      </p:sp>
    </p:spTree>
    <p:extLst>
      <p:ext uri="{BB962C8B-B14F-4D97-AF65-F5344CB8AC3E}">
        <p14:creationId xmlns:p14="http://schemas.microsoft.com/office/powerpoint/2010/main" val="39971991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AF474A71-42E7-EDB6-2771-3978FD80C22B}"/>
              </a:ext>
            </a:extLst>
          </p:cNvPr>
          <p:cNvSpPr/>
          <p:nvPr/>
        </p:nvSpPr>
        <p:spPr>
          <a:xfrm>
            <a:off x="862702" y="276862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Oval 6">
            <a:extLst>
              <a:ext uri="{FF2B5EF4-FFF2-40B4-BE49-F238E27FC236}">
                <a16:creationId xmlns:a16="http://schemas.microsoft.com/office/drawing/2014/main" id="{B0271A3C-81AE-325D-CDF9-F27DBD3B1D41}"/>
              </a:ext>
            </a:extLst>
          </p:cNvPr>
          <p:cNvSpPr/>
          <p:nvPr/>
        </p:nvSpPr>
        <p:spPr>
          <a:xfrm>
            <a:off x="862702" y="375892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9" name="Oval 38">
            <a:extLst>
              <a:ext uri="{FF2B5EF4-FFF2-40B4-BE49-F238E27FC236}">
                <a16:creationId xmlns:a16="http://schemas.microsoft.com/office/drawing/2014/main" id="{76476EF4-A54F-6564-87EB-F48152A081F9}"/>
              </a:ext>
            </a:extLst>
          </p:cNvPr>
          <p:cNvSpPr/>
          <p:nvPr/>
        </p:nvSpPr>
        <p:spPr>
          <a:xfrm>
            <a:off x="2261694" y="276862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 name="Oval 39">
            <a:extLst>
              <a:ext uri="{FF2B5EF4-FFF2-40B4-BE49-F238E27FC236}">
                <a16:creationId xmlns:a16="http://schemas.microsoft.com/office/drawing/2014/main" id="{BFDEDBDB-04A8-1A26-4995-315F4E72E6B5}"/>
              </a:ext>
            </a:extLst>
          </p:cNvPr>
          <p:cNvSpPr/>
          <p:nvPr/>
        </p:nvSpPr>
        <p:spPr>
          <a:xfrm>
            <a:off x="2258782" y="375892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4" name="Straight Arrow Connector 43">
            <a:extLst>
              <a:ext uri="{FF2B5EF4-FFF2-40B4-BE49-F238E27FC236}">
                <a16:creationId xmlns:a16="http://schemas.microsoft.com/office/drawing/2014/main" id="{DCEA4B0F-7435-9FE9-F78F-B44BCC917B92}"/>
              </a:ext>
            </a:extLst>
          </p:cNvPr>
          <p:cNvCxnSpPr>
            <a:cxnSpLocks/>
            <a:stCxn id="6" idx="6"/>
            <a:endCxn id="39" idx="2"/>
          </p:cNvCxnSpPr>
          <p:nvPr/>
        </p:nvCxnSpPr>
        <p:spPr>
          <a:xfrm>
            <a:off x="1222702" y="2948622"/>
            <a:ext cx="1038992"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626B6503-3975-F63B-4A31-70099F15D97F}"/>
              </a:ext>
            </a:extLst>
          </p:cNvPr>
          <p:cNvCxnSpPr>
            <a:cxnSpLocks/>
            <a:stCxn id="6" idx="6"/>
            <a:endCxn id="40" idx="2"/>
          </p:cNvCxnSpPr>
          <p:nvPr/>
        </p:nvCxnSpPr>
        <p:spPr>
          <a:xfrm>
            <a:off x="1222702" y="2948622"/>
            <a:ext cx="1036080" cy="99030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E347AE4B-76B2-EAC4-7845-E807C5B9C794}"/>
              </a:ext>
            </a:extLst>
          </p:cNvPr>
          <p:cNvCxnSpPr>
            <a:cxnSpLocks/>
            <a:stCxn id="7" idx="6"/>
            <a:endCxn id="39" idx="2"/>
          </p:cNvCxnSpPr>
          <p:nvPr/>
        </p:nvCxnSpPr>
        <p:spPr>
          <a:xfrm flipV="1">
            <a:off x="1222702" y="2948622"/>
            <a:ext cx="1038992" cy="99030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F80DB7D-CFC5-CC15-2ED7-0205182B7E0A}"/>
              </a:ext>
            </a:extLst>
          </p:cNvPr>
          <p:cNvCxnSpPr>
            <a:cxnSpLocks/>
            <a:stCxn id="7" idx="6"/>
            <a:endCxn id="40" idx="2"/>
          </p:cNvCxnSpPr>
          <p:nvPr/>
        </p:nvCxnSpPr>
        <p:spPr>
          <a:xfrm>
            <a:off x="1222702" y="3938922"/>
            <a:ext cx="1036080"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47C0B21B-3D27-598F-3384-C17675BBFFD6}"/>
              </a:ext>
            </a:extLst>
          </p:cNvPr>
          <p:cNvSpPr/>
          <p:nvPr/>
        </p:nvSpPr>
        <p:spPr>
          <a:xfrm>
            <a:off x="3507741" y="326377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71" name="Straight Arrow Connector 70">
            <a:extLst>
              <a:ext uri="{FF2B5EF4-FFF2-40B4-BE49-F238E27FC236}">
                <a16:creationId xmlns:a16="http://schemas.microsoft.com/office/drawing/2014/main" id="{7317D35C-9250-7C39-68B0-0ECFA98CEF39}"/>
              </a:ext>
            </a:extLst>
          </p:cNvPr>
          <p:cNvCxnSpPr>
            <a:cxnSpLocks/>
            <a:stCxn id="39" idx="6"/>
            <a:endCxn id="70" idx="2"/>
          </p:cNvCxnSpPr>
          <p:nvPr/>
        </p:nvCxnSpPr>
        <p:spPr>
          <a:xfrm>
            <a:off x="2621694" y="2948622"/>
            <a:ext cx="886047" cy="49515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15499418-F238-1863-9684-7BBB1D099015}"/>
              </a:ext>
            </a:extLst>
          </p:cNvPr>
          <p:cNvCxnSpPr>
            <a:cxnSpLocks/>
            <a:stCxn id="40" idx="6"/>
            <a:endCxn id="70" idx="2"/>
          </p:cNvCxnSpPr>
          <p:nvPr/>
        </p:nvCxnSpPr>
        <p:spPr>
          <a:xfrm flipV="1">
            <a:off x="2618782" y="3443772"/>
            <a:ext cx="888959" cy="49515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172CD0C8-F509-5C75-969B-F700AC4772A2}"/>
              </a:ext>
            </a:extLst>
          </p:cNvPr>
          <p:cNvSpPr txBox="1"/>
          <p:nvPr/>
        </p:nvSpPr>
        <p:spPr>
          <a:xfrm>
            <a:off x="918309" y="2279315"/>
            <a:ext cx="248786"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i</a:t>
            </a:r>
          </a:p>
        </p:txBody>
      </p:sp>
      <p:sp>
        <p:nvSpPr>
          <p:cNvPr id="78" name="TextBox 77">
            <a:extLst>
              <a:ext uri="{FF2B5EF4-FFF2-40B4-BE49-F238E27FC236}">
                <a16:creationId xmlns:a16="http://schemas.microsoft.com/office/drawing/2014/main" id="{EE3384A6-4909-3D3C-C619-CB97920E240C}"/>
              </a:ext>
            </a:extLst>
          </p:cNvPr>
          <p:cNvSpPr txBox="1"/>
          <p:nvPr/>
        </p:nvSpPr>
        <p:spPr>
          <a:xfrm>
            <a:off x="2258782" y="2279315"/>
            <a:ext cx="312906"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endParaRPr lang="en-JP" i="1" baseline="-2500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79" name="TextBox 78">
            <a:extLst>
              <a:ext uri="{FF2B5EF4-FFF2-40B4-BE49-F238E27FC236}">
                <a16:creationId xmlns:a16="http://schemas.microsoft.com/office/drawing/2014/main" id="{B4B59FDE-F26F-F2FA-063B-D5F83265D6AA}"/>
              </a:ext>
            </a:extLst>
          </p:cNvPr>
          <p:cNvSpPr txBox="1"/>
          <p:nvPr/>
        </p:nvSpPr>
        <p:spPr>
          <a:xfrm>
            <a:off x="3537700" y="2760575"/>
            <a:ext cx="300082"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o</a:t>
            </a:r>
          </a:p>
        </p:txBody>
      </p:sp>
      <p:sp>
        <p:nvSpPr>
          <p:cNvPr id="186" name="TextBox 185">
            <a:extLst>
              <a:ext uri="{FF2B5EF4-FFF2-40B4-BE49-F238E27FC236}">
                <a16:creationId xmlns:a16="http://schemas.microsoft.com/office/drawing/2014/main" id="{F79D3D2D-11D7-0975-2073-C879D55C5B7D}"/>
              </a:ext>
            </a:extLst>
          </p:cNvPr>
          <p:cNvSpPr txBox="1"/>
          <p:nvPr/>
        </p:nvSpPr>
        <p:spPr>
          <a:xfrm>
            <a:off x="857502" y="212629"/>
            <a:ext cx="7370929" cy="523220"/>
          </a:xfrm>
          <a:prstGeom prst="rect">
            <a:avLst/>
          </a:prstGeom>
          <a:noFill/>
        </p:spPr>
        <p:txBody>
          <a:bodyPr wrap="none" rtlCol="0">
            <a:spAutoFit/>
          </a:bodyPr>
          <a:lstStyle/>
          <a:p>
            <a:r>
              <a:rPr lang="en-US" sz="2800" dirty="0">
                <a:latin typeface="CMU Serif Roman" panose="02000603000000000000" pitchFamily="2" charset="0"/>
                <a:ea typeface="CMU Serif Roman" panose="02000603000000000000" pitchFamily="2" charset="0"/>
                <a:cs typeface="CMU Serif Roman" panose="02000603000000000000" pitchFamily="2" charset="0"/>
              </a:rPr>
              <a:t>Basic structure of an artificial neural network</a:t>
            </a:r>
            <a:endParaRPr lang="en-JP" sz="2800">
              <a:latin typeface="CMU Serif Roman" panose="02000603000000000000" pitchFamily="2" charset="0"/>
              <a:ea typeface="CMU Serif Roman" panose="02000603000000000000" pitchFamily="2" charset="0"/>
              <a:cs typeface="CMU Serif Roman" panose="02000603000000000000" pitchFamily="2" charset="0"/>
            </a:endParaRPr>
          </a:p>
        </p:txBody>
      </p:sp>
      <p:graphicFrame>
        <p:nvGraphicFramePr>
          <p:cNvPr id="187" name="Table 187">
            <a:extLst>
              <a:ext uri="{FF2B5EF4-FFF2-40B4-BE49-F238E27FC236}">
                <a16:creationId xmlns:a16="http://schemas.microsoft.com/office/drawing/2014/main" id="{0F913929-3A6D-DA26-0360-E918FEE6A591}"/>
              </a:ext>
            </a:extLst>
          </p:cNvPr>
          <p:cNvGraphicFramePr>
            <a:graphicFrameLocks noGrp="1"/>
          </p:cNvGraphicFramePr>
          <p:nvPr/>
        </p:nvGraphicFramePr>
        <p:xfrm>
          <a:off x="4816542" y="1256982"/>
          <a:ext cx="7075356" cy="3383280"/>
        </p:xfrm>
        <a:graphic>
          <a:graphicData uri="http://schemas.openxmlformats.org/drawingml/2006/table">
            <a:tbl>
              <a:tblPr bandRow="1">
                <a:tableStyleId>{8FD4443E-F989-4FC4-A0C8-D5A2AF1F390B}</a:tableStyleId>
              </a:tblPr>
              <a:tblGrid>
                <a:gridCol w="589673">
                  <a:extLst>
                    <a:ext uri="{9D8B030D-6E8A-4147-A177-3AD203B41FA5}">
                      <a16:colId xmlns:a16="http://schemas.microsoft.com/office/drawing/2014/main" val="164478385"/>
                    </a:ext>
                  </a:extLst>
                </a:gridCol>
                <a:gridCol w="1958069">
                  <a:extLst>
                    <a:ext uri="{9D8B030D-6E8A-4147-A177-3AD203B41FA5}">
                      <a16:colId xmlns:a16="http://schemas.microsoft.com/office/drawing/2014/main" val="3057386341"/>
                    </a:ext>
                  </a:extLst>
                </a:gridCol>
                <a:gridCol w="4527614">
                  <a:extLst>
                    <a:ext uri="{9D8B030D-6E8A-4147-A177-3AD203B41FA5}">
                      <a16:colId xmlns:a16="http://schemas.microsoft.com/office/drawing/2014/main" val="1116824064"/>
                    </a:ext>
                  </a:extLst>
                </a:gridCol>
              </a:tblGrid>
              <a:tr h="174222">
                <a:tc>
                  <a:txBody>
                    <a:bodyPr/>
                    <a:lstStyle/>
                    <a:p>
                      <a:r>
                        <a:rPr lang="en-JP" sz="2400" i="1">
                          <a:latin typeface="CMU SERIF ROMAN" panose="02000603000000000000" pitchFamily="2" charset="0"/>
                          <a:ea typeface="CMU SERIF ROMAN" panose="02000603000000000000" pitchFamily="2" charset="0"/>
                          <a:cs typeface="CMU SERIF ROMAN" panose="02000603000000000000" pitchFamily="2" charset="0"/>
                        </a:rPr>
                        <a:t>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t>Input layer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Inputs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6344887"/>
                  </a:ext>
                </a:extLst>
              </a:tr>
              <a:tr h="370840">
                <a:tc>
                  <a:txBody>
                    <a:bodyPr/>
                    <a:lstStyle/>
                    <a:p>
                      <a:r>
                        <a:rPr lang="en-JP" sz="2400" i="1">
                          <a:latin typeface="CMU SERIF ROMAN" panose="02000603000000000000" pitchFamily="2" charset="0"/>
                          <a:ea typeface="CMU SERIF ROMAN" panose="02000603000000000000" pitchFamily="2" charset="0"/>
                          <a:cs typeface="CMU SERIF ROMAN" panose="02000603000000000000" pitchFamily="2"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t>O</a:t>
                      </a:r>
                      <a:r>
                        <a:rPr lang="en-JP" sz="2400"/>
                        <a:t>utput layer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Targets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30129198"/>
                  </a:ext>
                </a:extLst>
              </a:tr>
              <a:tr h="370840">
                <a:tc>
                  <a:txBody>
                    <a:bodyPr/>
                    <a:lstStyle/>
                    <a:p>
                      <a:r>
                        <a:rPr lang="en-JP" sz="2400" i="1">
                          <a:latin typeface="CMU SERIF ROMAN" panose="02000603000000000000" pitchFamily="2" charset="0"/>
                          <a:ea typeface="CMU SERIF ROMAN" panose="02000603000000000000" pitchFamily="2" charset="0"/>
                          <a:cs typeface="CMU SERIF ROMAN" panose="02000603000000000000" pitchFamily="2" charset="0"/>
                        </a:rPr>
                        <a:t>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t>Hidden layer</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Transformation of original inputs</a:t>
                      </a:r>
                    </a:p>
                    <a:p>
                      <a:r>
                        <a:rPr lang="en-JP" sz="2400">
                          <a:latin typeface="CMU SANS SERIF" panose="02000603000000000000" pitchFamily="2" charset="0"/>
                          <a:ea typeface="CMU SANS SERIF" panose="02000603000000000000" pitchFamily="2" charset="0"/>
                          <a:cs typeface="CMU SANS SERIF" panose="02000603000000000000" pitchFamily="2" charset="0"/>
                        </a:rPr>
                        <a:t>Invisible outputs, hence “hidden”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807562"/>
                  </a:ext>
                </a:extLst>
              </a:tr>
              <a:tr h="370840">
                <a:tc>
                  <a:txBody>
                    <a:bodyPr/>
                    <a:lstStyle/>
                    <a:p>
                      <a:r>
                        <a:rPr lang="en-US" sz="2400" i="1" dirty="0">
                          <a:latin typeface="CMU SERIF ROMAN" panose="02000603000000000000" pitchFamily="2" charset="0"/>
                          <a:ea typeface="CMU SERIF ROMAN" panose="02000603000000000000" pitchFamily="2" charset="0"/>
                          <a:cs typeface="CMU SERIF ROMAN" panose="02000603000000000000" pitchFamily="2" charset="0"/>
                        </a:rPr>
                        <a:t>b</a:t>
                      </a:r>
                      <a:endParaRPr lang="en-JP" sz="2400" i="1">
                        <a:latin typeface="CMU SERIF ROMAN" panose="02000603000000000000" pitchFamily="2" charset="0"/>
                        <a:ea typeface="CMU SERIF ROMAN" panose="02000603000000000000" pitchFamily="2" charset="0"/>
                        <a:cs typeface="CMU SERIF ROMAN" panose="02000603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Bias</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Allows the activation function to shift to the left or to the right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787661"/>
                  </a:ext>
                </a:extLst>
              </a:tr>
              <a:tr h="370840">
                <a:tc>
                  <a:txBody>
                    <a:bodyPr/>
                    <a:lstStyle/>
                    <a:p>
                      <a:r>
                        <a:rPr lang="en-JP" sz="2400" i="1">
                          <a:latin typeface="CMU SERIF ROMAN" panose="02000603000000000000" pitchFamily="2" charset="0"/>
                          <a:ea typeface="CMU SERIF ROMAN" panose="02000603000000000000" pitchFamily="2" charset="0"/>
                          <a:cs typeface="CMU SERIF ROMAN" panose="02000603000000000000" pitchFamily="2"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Steepness of the activation function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0449180"/>
                  </a:ext>
                </a:extLst>
              </a:tr>
            </a:tbl>
          </a:graphicData>
        </a:graphic>
      </p:graphicFrame>
      <p:cxnSp>
        <p:nvCxnSpPr>
          <p:cNvPr id="231" name="Straight Arrow Connector 230">
            <a:extLst>
              <a:ext uri="{FF2B5EF4-FFF2-40B4-BE49-F238E27FC236}">
                <a16:creationId xmlns:a16="http://schemas.microsoft.com/office/drawing/2014/main" id="{8B92DB4E-0DDB-9D92-B714-8DCEC1C6DD97}"/>
              </a:ext>
            </a:extLst>
          </p:cNvPr>
          <p:cNvCxnSpPr>
            <a:cxnSpLocks/>
          </p:cNvCxnSpPr>
          <p:nvPr/>
        </p:nvCxnSpPr>
        <p:spPr>
          <a:xfrm>
            <a:off x="918309" y="4528702"/>
            <a:ext cx="2919473" cy="0"/>
          </a:xfrm>
          <a:prstGeom prst="straightConnector1">
            <a:avLst/>
          </a:prstGeom>
          <a:ln w="635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11EC0539-6C1D-E4F3-577F-FD27D1A5FCC6}"/>
              </a:ext>
            </a:extLst>
          </p:cNvPr>
          <p:cNvSpPr txBox="1"/>
          <p:nvPr/>
        </p:nvSpPr>
        <p:spPr>
          <a:xfrm>
            <a:off x="1444937" y="4542785"/>
            <a:ext cx="1866217" cy="461665"/>
          </a:xfrm>
          <a:prstGeom prst="rect">
            <a:avLst/>
          </a:prstGeom>
          <a:noFill/>
        </p:spPr>
        <p:txBody>
          <a:bodyPr wrap="none" rtlCol="0">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Feedforward</a:t>
            </a:r>
          </a:p>
        </p:txBody>
      </p:sp>
      <p:sp>
        <p:nvSpPr>
          <p:cNvPr id="3" name="Rectangle 2">
            <a:extLst>
              <a:ext uri="{FF2B5EF4-FFF2-40B4-BE49-F238E27FC236}">
                <a16:creationId xmlns:a16="http://schemas.microsoft.com/office/drawing/2014/main" id="{B5987421-B9AC-9C8B-CE40-435B7ADABF37}"/>
              </a:ext>
            </a:extLst>
          </p:cNvPr>
          <p:cNvSpPr/>
          <p:nvPr/>
        </p:nvSpPr>
        <p:spPr>
          <a:xfrm>
            <a:off x="1591142" y="1524380"/>
            <a:ext cx="319314" cy="319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8" name="Straight Connector 7">
            <a:extLst>
              <a:ext uri="{FF2B5EF4-FFF2-40B4-BE49-F238E27FC236}">
                <a16:creationId xmlns:a16="http://schemas.microsoft.com/office/drawing/2014/main" id="{E566D260-40A4-B55E-0935-FB5A34320052}"/>
              </a:ext>
            </a:extLst>
          </p:cNvPr>
          <p:cNvCxnSpPr>
            <a:cxnSpLocks/>
            <a:stCxn id="3" idx="2"/>
            <a:endCxn id="39" idx="1"/>
          </p:cNvCxnSpPr>
          <p:nvPr/>
        </p:nvCxnSpPr>
        <p:spPr>
          <a:xfrm>
            <a:off x="1750799" y="1843694"/>
            <a:ext cx="563616" cy="977649"/>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2E1FFF8C-F8C8-63F0-A080-6EB5D7A31C97}"/>
              </a:ext>
            </a:extLst>
          </p:cNvPr>
          <p:cNvCxnSpPr>
            <a:cxnSpLocks/>
            <a:stCxn id="3" idx="2"/>
            <a:endCxn id="40" idx="1"/>
          </p:cNvCxnSpPr>
          <p:nvPr/>
        </p:nvCxnSpPr>
        <p:spPr>
          <a:xfrm>
            <a:off x="1750799" y="1843694"/>
            <a:ext cx="560704" cy="1967949"/>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1EEA090B-0A66-F557-A6CD-E31D0CAB8EC6}"/>
              </a:ext>
            </a:extLst>
          </p:cNvPr>
          <p:cNvSpPr/>
          <p:nvPr/>
        </p:nvSpPr>
        <p:spPr>
          <a:xfrm>
            <a:off x="2906169" y="1520470"/>
            <a:ext cx="319314" cy="319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56" name="Straight Connector 55">
            <a:extLst>
              <a:ext uri="{FF2B5EF4-FFF2-40B4-BE49-F238E27FC236}">
                <a16:creationId xmlns:a16="http://schemas.microsoft.com/office/drawing/2014/main" id="{FCD6AA2A-AB88-C2B8-73B8-B408A59FAC1F}"/>
              </a:ext>
            </a:extLst>
          </p:cNvPr>
          <p:cNvCxnSpPr>
            <a:cxnSpLocks/>
            <a:stCxn id="55" idx="2"/>
            <a:endCxn id="70" idx="1"/>
          </p:cNvCxnSpPr>
          <p:nvPr/>
        </p:nvCxnSpPr>
        <p:spPr>
          <a:xfrm>
            <a:off x="3065826" y="1839784"/>
            <a:ext cx="494636" cy="1476709"/>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794B8A0-30AF-C5F8-275F-ABB2F534C0F3}"/>
              </a:ext>
            </a:extLst>
          </p:cNvPr>
          <p:cNvSpPr txBox="1"/>
          <p:nvPr/>
        </p:nvSpPr>
        <p:spPr>
          <a:xfrm>
            <a:off x="2258782" y="1206563"/>
            <a:ext cx="312906"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b</a:t>
            </a:r>
          </a:p>
        </p:txBody>
      </p:sp>
      <p:grpSp>
        <p:nvGrpSpPr>
          <p:cNvPr id="18" name="Group 17">
            <a:extLst>
              <a:ext uri="{FF2B5EF4-FFF2-40B4-BE49-F238E27FC236}">
                <a16:creationId xmlns:a16="http://schemas.microsoft.com/office/drawing/2014/main" id="{E8CB3825-4B56-60F7-3EE0-13764FD6AA7E}"/>
              </a:ext>
            </a:extLst>
          </p:cNvPr>
          <p:cNvGrpSpPr/>
          <p:nvPr/>
        </p:nvGrpSpPr>
        <p:grpSpPr>
          <a:xfrm>
            <a:off x="873705" y="5764834"/>
            <a:ext cx="1573130" cy="461665"/>
            <a:chOff x="918309" y="5556430"/>
            <a:chExt cx="1573130" cy="461665"/>
          </a:xfrm>
        </p:grpSpPr>
        <p:sp>
          <p:nvSpPr>
            <p:cNvPr id="62" name="Oval 61">
              <a:extLst>
                <a:ext uri="{FF2B5EF4-FFF2-40B4-BE49-F238E27FC236}">
                  <a16:creationId xmlns:a16="http://schemas.microsoft.com/office/drawing/2014/main" id="{8D878DFC-9CD8-1D8F-A4AF-B1F63949F778}"/>
                </a:ext>
              </a:extLst>
            </p:cNvPr>
            <p:cNvSpPr/>
            <p:nvPr/>
          </p:nvSpPr>
          <p:spPr>
            <a:xfrm>
              <a:off x="918309" y="5607263"/>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 name="TextBox 14">
              <a:extLst>
                <a:ext uri="{FF2B5EF4-FFF2-40B4-BE49-F238E27FC236}">
                  <a16:creationId xmlns:a16="http://schemas.microsoft.com/office/drawing/2014/main" id="{D5969FB5-5140-0DE0-254F-7ADD282C1511}"/>
                </a:ext>
              </a:extLst>
            </p:cNvPr>
            <p:cNvSpPr txBox="1"/>
            <p:nvPr/>
          </p:nvSpPr>
          <p:spPr>
            <a:xfrm>
              <a:off x="1375428" y="5556430"/>
              <a:ext cx="1116011"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Neuron</a:t>
              </a:r>
            </a:p>
          </p:txBody>
        </p:sp>
      </p:grpSp>
      <p:grpSp>
        <p:nvGrpSpPr>
          <p:cNvPr id="19" name="Group 18">
            <a:extLst>
              <a:ext uri="{FF2B5EF4-FFF2-40B4-BE49-F238E27FC236}">
                <a16:creationId xmlns:a16="http://schemas.microsoft.com/office/drawing/2014/main" id="{BB92D27A-6E2F-B3C9-697A-236D9DC8BC47}"/>
              </a:ext>
            </a:extLst>
          </p:cNvPr>
          <p:cNvGrpSpPr/>
          <p:nvPr/>
        </p:nvGrpSpPr>
        <p:grpSpPr>
          <a:xfrm>
            <a:off x="3130985" y="5764834"/>
            <a:ext cx="2141088" cy="461665"/>
            <a:chOff x="938652" y="6151853"/>
            <a:chExt cx="2141088" cy="461665"/>
          </a:xfrm>
        </p:grpSpPr>
        <p:sp>
          <p:nvSpPr>
            <p:cNvPr id="63" name="Rectangle 62">
              <a:extLst>
                <a:ext uri="{FF2B5EF4-FFF2-40B4-BE49-F238E27FC236}">
                  <a16:creationId xmlns:a16="http://schemas.microsoft.com/office/drawing/2014/main" id="{FBF53EBE-A6CC-2E3A-D70E-77B43767C207}"/>
                </a:ext>
              </a:extLst>
            </p:cNvPr>
            <p:cNvSpPr/>
            <p:nvPr/>
          </p:nvSpPr>
          <p:spPr>
            <a:xfrm>
              <a:off x="938652" y="6223029"/>
              <a:ext cx="319314" cy="319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5" name="TextBox 64">
              <a:extLst>
                <a:ext uri="{FF2B5EF4-FFF2-40B4-BE49-F238E27FC236}">
                  <a16:creationId xmlns:a16="http://schemas.microsoft.com/office/drawing/2014/main" id="{8C5BB1BF-A44D-DB5E-B2E9-7A3824AEC9FC}"/>
                </a:ext>
              </a:extLst>
            </p:cNvPr>
            <p:cNvSpPr txBox="1"/>
            <p:nvPr/>
          </p:nvSpPr>
          <p:spPr>
            <a:xfrm>
              <a:off x="1375427" y="6151853"/>
              <a:ext cx="1704313" cy="461665"/>
            </a:xfrm>
            <a:prstGeom prst="rect">
              <a:avLst/>
            </a:prstGeom>
            <a:noFill/>
          </p:spPr>
          <p:txBody>
            <a:bodyPr wrap="non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Bias neuron</a:t>
              </a:r>
            </a:p>
          </p:txBody>
        </p:sp>
      </p:grpSp>
      <p:grpSp>
        <p:nvGrpSpPr>
          <p:cNvPr id="20" name="Group 19">
            <a:extLst>
              <a:ext uri="{FF2B5EF4-FFF2-40B4-BE49-F238E27FC236}">
                <a16:creationId xmlns:a16="http://schemas.microsoft.com/office/drawing/2014/main" id="{FFA206B6-8CF0-D323-A3C7-58B94117DC7E}"/>
              </a:ext>
            </a:extLst>
          </p:cNvPr>
          <p:cNvGrpSpPr/>
          <p:nvPr/>
        </p:nvGrpSpPr>
        <p:grpSpPr>
          <a:xfrm>
            <a:off x="5889316" y="5721792"/>
            <a:ext cx="948801" cy="369332"/>
            <a:chOff x="3867741" y="5833429"/>
            <a:chExt cx="948801" cy="369332"/>
          </a:xfrm>
        </p:grpSpPr>
        <p:cxnSp>
          <p:nvCxnSpPr>
            <p:cNvPr id="66" name="Straight Arrow Connector 65">
              <a:extLst>
                <a:ext uri="{FF2B5EF4-FFF2-40B4-BE49-F238E27FC236}">
                  <a16:creationId xmlns:a16="http://schemas.microsoft.com/office/drawing/2014/main" id="{5537ADAA-90DF-3113-B332-4B17BDC1AA5C}"/>
                </a:ext>
              </a:extLst>
            </p:cNvPr>
            <p:cNvCxnSpPr>
              <a:cxnSpLocks/>
            </p:cNvCxnSpPr>
            <p:nvPr/>
          </p:nvCxnSpPr>
          <p:spPr>
            <a:xfrm>
              <a:off x="3867741" y="6151853"/>
              <a:ext cx="948801"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F2931CF6-0473-4F1A-9072-650CEA4A4ABF}"/>
                </a:ext>
              </a:extLst>
            </p:cNvPr>
            <p:cNvSpPr txBox="1"/>
            <p:nvPr/>
          </p:nvSpPr>
          <p:spPr>
            <a:xfrm>
              <a:off x="4121056" y="5833429"/>
              <a:ext cx="421910"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W</a:t>
              </a:r>
            </a:p>
          </p:txBody>
        </p:sp>
      </p:grpSp>
    </p:spTree>
    <p:extLst>
      <p:ext uri="{BB962C8B-B14F-4D97-AF65-F5344CB8AC3E}">
        <p14:creationId xmlns:p14="http://schemas.microsoft.com/office/powerpoint/2010/main" val="23343753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extBox 185">
            <a:extLst>
              <a:ext uri="{FF2B5EF4-FFF2-40B4-BE49-F238E27FC236}">
                <a16:creationId xmlns:a16="http://schemas.microsoft.com/office/drawing/2014/main" id="{F79D3D2D-11D7-0975-2073-C879D55C5B7D}"/>
              </a:ext>
            </a:extLst>
          </p:cNvPr>
          <p:cNvSpPr txBox="1"/>
          <p:nvPr/>
        </p:nvSpPr>
        <p:spPr>
          <a:xfrm>
            <a:off x="857502" y="212629"/>
            <a:ext cx="7370929" cy="523220"/>
          </a:xfrm>
          <a:prstGeom prst="rect">
            <a:avLst/>
          </a:prstGeom>
          <a:noFill/>
        </p:spPr>
        <p:txBody>
          <a:bodyPr wrap="none" rtlCol="0">
            <a:spAutoFit/>
          </a:bodyPr>
          <a:lstStyle/>
          <a:p>
            <a:r>
              <a:rPr lang="en-US" sz="2800" dirty="0">
                <a:latin typeface="CMU Serif Roman" panose="02000603000000000000" pitchFamily="2" charset="0"/>
                <a:ea typeface="CMU Serif Roman" panose="02000603000000000000" pitchFamily="2" charset="0"/>
                <a:cs typeface="CMU Serif Roman" panose="02000603000000000000" pitchFamily="2" charset="0"/>
              </a:rPr>
              <a:t>Basic structure of an artificial neural network</a:t>
            </a:r>
            <a:endParaRPr lang="en-JP" sz="280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88" name="Oval 187">
            <a:extLst>
              <a:ext uri="{FF2B5EF4-FFF2-40B4-BE49-F238E27FC236}">
                <a16:creationId xmlns:a16="http://schemas.microsoft.com/office/drawing/2014/main" id="{772309BC-50E9-96E4-D6A8-1FCCB374AA30}"/>
              </a:ext>
            </a:extLst>
          </p:cNvPr>
          <p:cNvSpPr/>
          <p:nvPr/>
        </p:nvSpPr>
        <p:spPr>
          <a:xfrm>
            <a:off x="862702" y="296535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9" name="Oval 188">
            <a:extLst>
              <a:ext uri="{FF2B5EF4-FFF2-40B4-BE49-F238E27FC236}">
                <a16:creationId xmlns:a16="http://schemas.microsoft.com/office/drawing/2014/main" id="{FD50214D-244C-E1A4-0F06-C3F2ED921FF8}"/>
              </a:ext>
            </a:extLst>
          </p:cNvPr>
          <p:cNvSpPr/>
          <p:nvPr/>
        </p:nvSpPr>
        <p:spPr>
          <a:xfrm>
            <a:off x="862702" y="395565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0" name="Oval 189">
            <a:extLst>
              <a:ext uri="{FF2B5EF4-FFF2-40B4-BE49-F238E27FC236}">
                <a16:creationId xmlns:a16="http://schemas.microsoft.com/office/drawing/2014/main" id="{70346D22-86A7-C404-0459-3CE4A094FF25}"/>
              </a:ext>
            </a:extLst>
          </p:cNvPr>
          <p:cNvSpPr/>
          <p:nvPr/>
        </p:nvSpPr>
        <p:spPr>
          <a:xfrm>
            <a:off x="1579771" y="296535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1" name="Oval 190">
            <a:extLst>
              <a:ext uri="{FF2B5EF4-FFF2-40B4-BE49-F238E27FC236}">
                <a16:creationId xmlns:a16="http://schemas.microsoft.com/office/drawing/2014/main" id="{FFF63E7D-3888-D4FB-5558-82A1E5462B70}"/>
              </a:ext>
            </a:extLst>
          </p:cNvPr>
          <p:cNvSpPr/>
          <p:nvPr/>
        </p:nvSpPr>
        <p:spPr>
          <a:xfrm>
            <a:off x="1576859" y="395565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92" name="Straight Arrow Connector 191">
            <a:extLst>
              <a:ext uri="{FF2B5EF4-FFF2-40B4-BE49-F238E27FC236}">
                <a16:creationId xmlns:a16="http://schemas.microsoft.com/office/drawing/2014/main" id="{EF4CC883-E433-F6C2-AAFB-2884570C2A44}"/>
              </a:ext>
            </a:extLst>
          </p:cNvPr>
          <p:cNvCxnSpPr>
            <a:cxnSpLocks/>
            <a:stCxn id="188" idx="6"/>
            <a:endCxn id="190" idx="2"/>
          </p:cNvCxnSpPr>
          <p:nvPr/>
        </p:nvCxnSpPr>
        <p:spPr>
          <a:xfrm>
            <a:off x="1222702" y="3145356"/>
            <a:ext cx="357069"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C020CDE9-23AD-C5D1-54AE-A7181B27DF55}"/>
              </a:ext>
            </a:extLst>
          </p:cNvPr>
          <p:cNvCxnSpPr>
            <a:cxnSpLocks/>
            <a:stCxn id="188" idx="6"/>
            <a:endCxn id="191" idx="2"/>
          </p:cNvCxnSpPr>
          <p:nvPr/>
        </p:nvCxnSpPr>
        <p:spPr>
          <a:xfrm>
            <a:off x="1222702" y="3145356"/>
            <a:ext cx="354157" cy="99030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65D450D0-75F5-1AE5-29B9-EB435E8C6CB1}"/>
              </a:ext>
            </a:extLst>
          </p:cNvPr>
          <p:cNvCxnSpPr>
            <a:cxnSpLocks/>
            <a:stCxn id="189" idx="6"/>
            <a:endCxn id="190" idx="2"/>
          </p:cNvCxnSpPr>
          <p:nvPr/>
        </p:nvCxnSpPr>
        <p:spPr>
          <a:xfrm flipV="1">
            <a:off x="1222702" y="3145356"/>
            <a:ext cx="357069" cy="99030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1543A91-6EF7-DC44-257E-05953D9584AF}"/>
              </a:ext>
            </a:extLst>
          </p:cNvPr>
          <p:cNvCxnSpPr>
            <a:cxnSpLocks/>
            <a:stCxn id="189" idx="6"/>
            <a:endCxn id="191" idx="2"/>
          </p:cNvCxnSpPr>
          <p:nvPr/>
        </p:nvCxnSpPr>
        <p:spPr>
          <a:xfrm>
            <a:off x="1222702" y="4135656"/>
            <a:ext cx="35415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6" name="Oval 195">
            <a:extLst>
              <a:ext uri="{FF2B5EF4-FFF2-40B4-BE49-F238E27FC236}">
                <a16:creationId xmlns:a16="http://schemas.microsoft.com/office/drawing/2014/main" id="{06185AB4-006D-36E8-D5DA-5C4CB2BC4343}"/>
              </a:ext>
            </a:extLst>
          </p:cNvPr>
          <p:cNvSpPr/>
          <p:nvPr/>
        </p:nvSpPr>
        <p:spPr>
          <a:xfrm>
            <a:off x="3507741" y="346050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97" name="Straight Arrow Connector 196">
            <a:extLst>
              <a:ext uri="{FF2B5EF4-FFF2-40B4-BE49-F238E27FC236}">
                <a16:creationId xmlns:a16="http://schemas.microsoft.com/office/drawing/2014/main" id="{D30533AF-E92C-88DF-A108-80015ECC0539}"/>
              </a:ext>
            </a:extLst>
          </p:cNvPr>
          <p:cNvCxnSpPr>
            <a:cxnSpLocks/>
            <a:stCxn id="205" idx="6"/>
            <a:endCxn id="196" idx="2"/>
          </p:cNvCxnSpPr>
          <p:nvPr/>
        </p:nvCxnSpPr>
        <p:spPr>
          <a:xfrm>
            <a:off x="3323502" y="3145356"/>
            <a:ext cx="184239" cy="49515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B0910D49-D22E-2F12-552A-88D2EA648AB3}"/>
              </a:ext>
            </a:extLst>
          </p:cNvPr>
          <p:cNvCxnSpPr>
            <a:cxnSpLocks/>
            <a:stCxn id="206" idx="6"/>
            <a:endCxn id="196" idx="2"/>
          </p:cNvCxnSpPr>
          <p:nvPr/>
        </p:nvCxnSpPr>
        <p:spPr>
          <a:xfrm flipV="1">
            <a:off x="3320590" y="3640506"/>
            <a:ext cx="187151" cy="49515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3755630A-9612-12A6-94FD-4D50D43210EA}"/>
              </a:ext>
            </a:extLst>
          </p:cNvPr>
          <p:cNvSpPr txBox="1"/>
          <p:nvPr/>
        </p:nvSpPr>
        <p:spPr>
          <a:xfrm>
            <a:off x="918309" y="2476049"/>
            <a:ext cx="248786"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i</a:t>
            </a:r>
          </a:p>
        </p:txBody>
      </p:sp>
      <p:sp>
        <p:nvSpPr>
          <p:cNvPr id="200" name="TextBox 199">
            <a:extLst>
              <a:ext uri="{FF2B5EF4-FFF2-40B4-BE49-F238E27FC236}">
                <a16:creationId xmlns:a16="http://schemas.microsoft.com/office/drawing/2014/main" id="{97E013BD-61B9-BFE3-EF0D-966811A4B56C}"/>
              </a:ext>
            </a:extLst>
          </p:cNvPr>
          <p:cNvSpPr txBox="1"/>
          <p:nvPr/>
        </p:nvSpPr>
        <p:spPr>
          <a:xfrm>
            <a:off x="1576859" y="2476049"/>
            <a:ext cx="389850"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r>
              <a:rPr lang="en-JP" i="1" baseline="-25000">
                <a:latin typeface="CMU SERIF ROMAN" panose="02000603000000000000" pitchFamily="2" charset="0"/>
                <a:ea typeface="CMU SERIF ROMAN" panose="02000603000000000000" pitchFamily="2" charset="0"/>
                <a:cs typeface="CMU SERIF ROMAN" panose="02000603000000000000" pitchFamily="2" charset="0"/>
              </a:rPr>
              <a:t>1</a:t>
            </a:r>
          </a:p>
        </p:txBody>
      </p:sp>
      <p:sp>
        <p:nvSpPr>
          <p:cNvPr id="201" name="TextBox 200">
            <a:extLst>
              <a:ext uri="{FF2B5EF4-FFF2-40B4-BE49-F238E27FC236}">
                <a16:creationId xmlns:a16="http://schemas.microsoft.com/office/drawing/2014/main" id="{13B47555-CB40-0849-824B-E69294F0A44F}"/>
              </a:ext>
            </a:extLst>
          </p:cNvPr>
          <p:cNvSpPr txBox="1"/>
          <p:nvPr/>
        </p:nvSpPr>
        <p:spPr>
          <a:xfrm>
            <a:off x="3537700" y="3005436"/>
            <a:ext cx="300082"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o</a:t>
            </a:r>
          </a:p>
        </p:txBody>
      </p:sp>
      <p:sp>
        <p:nvSpPr>
          <p:cNvPr id="202" name="Oval 201">
            <a:extLst>
              <a:ext uri="{FF2B5EF4-FFF2-40B4-BE49-F238E27FC236}">
                <a16:creationId xmlns:a16="http://schemas.microsoft.com/office/drawing/2014/main" id="{35B70406-BD33-F142-F84B-47EDE7441A1F}"/>
              </a:ext>
            </a:extLst>
          </p:cNvPr>
          <p:cNvSpPr/>
          <p:nvPr/>
        </p:nvSpPr>
        <p:spPr>
          <a:xfrm>
            <a:off x="2179388" y="296535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3" name="Oval 202">
            <a:extLst>
              <a:ext uri="{FF2B5EF4-FFF2-40B4-BE49-F238E27FC236}">
                <a16:creationId xmlns:a16="http://schemas.microsoft.com/office/drawing/2014/main" id="{7C61C656-ECEB-B0AE-8590-B47FDB5AFFB4}"/>
              </a:ext>
            </a:extLst>
          </p:cNvPr>
          <p:cNvSpPr/>
          <p:nvPr/>
        </p:nvSpPr>
        <p:spPr>
          <a:xfrm>
            <a:off x="2176476" y="395565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5" name="Oval 204">
            <a:extLst>
              <a:ext uri="{FF2B5EF4-FFF2-40B4-BE49-F238E27FC236}">
                <a16:creationId xmlns:a16="http://schemas.microsoft.com/office/drawing/2014/main" id="{D457E430-C157-7450-612B-8F4845496BC6}"/>
              </a:ext>
            </a:extLst>
          </p:cNvPr>
          <p:cNvSpPr/>
          <p:nvPr/>
        </p:nvSpPr>
        <p:spPr>
          <a:xfrm>
            <a:off x="2963502" y="296535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6" name="Oval 205">
            <a:extLst>
              <a:ext uri="{FF2B5EF4-FFF2-40B4-BE49-F238E27FC236}">
                <a16:creationId xmlns:a16="http://schemas.microsoft.com/office/drawing/2014/main" id="{97AB7803-7860-056D-3168-E93D30F30812}"/>
              </a:ext>
            </a:extLst>
          </p:cNvPr>
          <p:cNvSpPr/>
          <p:nvPr/>
        </p:nvSpPr>
        <p:spPr>
          <a:xfrm>
            <a:off x="2960590" y="395565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209" name="Straight Arrow Connector 208">
            <a:extLst>
              <a:ext uri="{FF2B5EF4-FFF2-40B4-BE49-F238E27FC236}">
                <a16:creationId xmlns:a16="http://schemas.microsoft.com/office/drawing/2014/main" id="{7A34C338-7D78-3946-0D16-638F07B8AF1F}"/>
              </a:ext>
            </a:extLst>
          </p:cNvPr>
          <p:cNvCxnSpPr>
            <a:cxnSpLocks/>
            <a:stCxn id="190" idx="6"/>
            <a:endCxn id="202" idx="2"/>
          </p:cNvCxnSpPr>
          <p:nvPr/>
        </p:nvCxnSpPr>
        <p:spPr>
          <a:xfrm>
            <a:off x="1939771" y="3145356"/>
            <a:ext cx="2396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D9925B0-238A-0E02-FB8F-9DCBC4EC4B77}"/>
              </a:ext>
            </a:extLst>
          </p:cNvPr>
          <p:cNvCxnSpPr>
            <a:cxnSpLocks/>
            <a:stCxn id="190" idx="6"/>
            <a:endCxn id="203" idx="2"/>
          </p:cNvCxnSpPr>
          <p:nvPr/>
        </p:nvCxnSpPr>
        <p:spPr>
          <a:xfrm>
            <a:off x="1939771" y="3145356"/>
            <a:ext cx="236705" cy="99030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A391C553-8D73-571B-C213-5ADCEC806699}"/>
              </a:ext>
            </a:extLst>
          </p:cNvPr>
          <p:cNvCxnSpPr>
            <a:cxnSpLocks/>
            <a:stCxn id="191" idx="6"/>
            <a:endCxn id="202" idx="2"/>
          </p:cNvCxnSpPr>
          <p:nvPr/>
        </p:nvCxnSpPr>
        <p:spPr>
          <a:xfrm flipV="1">
            <a:off x="1936859" y="3145356"/>
            <a:ext cx="242529" cy="99030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702FABFA-36DC-DEE8-DCE9-9F29DB552AAF}"/>
              </a:ext>
            </a:extLst>
          </p:cNvPr>
          <p:cNvCxnSpPr>
            <a:cxnSpLocks/>
            <a:stCxn id="191" idx="6"/>
            <a:endCxn id="203" idx="2"/>
          </p:cNvCxnSpPr>
          <p:nvPr/>
        </p:nvCxnSpPr>
        <p:spPr>
          <a:xfrm>
            <a:off x="1936859" y="4135656"/>
            <a:ext cx="2396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3" name="TextBox 232">
            <a:extLst>
              <a:ext uri="{FF2B5EF4-FFF2-40B4-BE49-F238E27FC236}">
                <a16:creationId xmlns:a16="http://schemas.microsoft.com/office/drawing/2014/main" id="{FBD7CAF9-4BC5-C495-014D-5CB19F23D401}"/>
              </a:ext>
            </a:extLst>
          </p:cNvPr>
          <p:cNvSpPr txBox="1"/>
          <p:nvPr/>
        </p:nvSpPr>
        <p:spPr>
          <a:xfrm>
            <a:off x="2571688" y="3298207"/>
            <a:ext cx="441146" cy="461665"/>
          </a:xfrm>
          <a:prstGeom prst="rect">
            <a:avLst/>
          </a:prstGeom>
          <a:noFill/>
        </p:spPr>
        <p:txBody>
          <a:bodyPr wrap="none" rtlCol="0" anchor="ctr">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a:t>
            </a:r>
          </a:p>
        </p:txBody>
      </p:sp>
      <p:sp>
        <p:nvSpPr>
          <p:cNvPr id="234" name="TextBox 233">
            <a:extLst>
              <a:ext uri="{FF2B5EF4-FFF2-40B4-BE49-F238E27FC236}">
                <a16:creationId xmlns:a16="http://schemas.microsoft.com/office/drawing/2014/main" id="{8969D66F-60CF-C038-89B1-31B77A35CA63}"/>
              </a:ext>
            </a:extLst>
          </p:cNvPr>
          <p:cNvSpPr txBox="1"/>
          <p:nvPr/>
        </p:nvSpPr>
        <p:spPr>
          <a:xfrm>
            <a:off x="2200023" y="2476049"/>
            <a:ext cx="389850"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r>
              <a:rPr lang="en-JP" i="1" baseline="-25000">
                <a:latin typeface="CMU SERIF ROMAN" panose="02000603000000000000" pitchFamily="2" charset="0"/>
                <a:ea typeface="CMU SERIF ROMAN" panose="02000603000000000000" pitchFamily="2" charset="0"/>
                <a:cs typeface="CMU SERIF ROMAN" panose="02000603000000000000" pitchFamily="2" charset="0"/>
              </a:rPr>
              <a:t>2</a:t>
            </a:r>
          </a:p>
        </p:txBody>
      </p:sp>
      <p:sp>
        <p:nvSpPr>
          <p:cNvPr id="235" name="TextBox 234">
            <a:extLst>
              <a:ext uri="{FF2B5EF4-FFF2-40B4-BE49-F238E27FC236}">
                <a16:creationId xmlns:a16="http://schemas.microsoft.com/office/drawing/2014/main" id="{659D091C-CBF8-A1A6-12BF-9FDD8F68BB39}"/>
              </a:ext>
            </a:extLst>
          </p:cNvPr>
          <p:cNvSpPr txBox="1"/>
          <p:nvPr/>
        </p:nvSpPr>
        <p:spPr>
          <a:xfrm>
            <a:off x="2984137" y="2476049"/>
            <a:ext cx="397866"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r>
              <a:rPr lang="en-JP" i="1" baseline="-25000">
                <a:latin typeface="CMU SERIF ROMAN" panose="02000603000000000000" pitchFamily="2" charset="0"/>
                <a:ea typeface="CMU SERIF ROMAN" panose="02000603000000000000" pitchFamily="2" charset="0"/>
                <a:cs typeface="CMU SERIF ROMAN" panose="02000603000000000000" pitchFamily="2" charset="0"/>
              </a:rPr>
              <a:t>n</a:t>
            </a:r>
          </a:p>
        </p:txBody>
      </p:sp>
      <p:sp>
        <p:nvSpPr>
          <p:cNvPr id="236" name="Right Brace 235">
            <a:extLst>
              <a:ext uri="{FF2B5EF4-FFF2-40B4-BE49-F238E27FC236}">
                <a16:creationId xmlns:a16="http://schemas.microsoft.com/office/drawing/2014/main" id="{FB5A64FB-7D01-CE92-7952-BBD48E97BA66}"/>
              </a:ext>
            </a:extLst>
          </p:cNvPr>
          <p:cNvSpPr/>
          <p:nvPr/>
        </p:nvSpPr>
        <p:spPr>
          <a:xfrm rot="5400000">
            <a:off x="2320263" y="3566080"/>
            <a:ext cx="247485" cy="1734296"/>
          </a:xfrm>
          <a:prstGeom prst="rightBrace">
            <a:avLst>
              <a:gd name="adj1" fmla="val 8333"/>
              <a:gd name="adj2" fmla="val 49096"/>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2" name="TextBox 1">
            <a:extLst>
              <a:ext uri="{FF2B5EF4-FFF2-40B4-BE49-F238E27FC236}">
                <a16:creationId xmlns:a16="http://schemas.microsoft.com/office/drawing/2014/main" id="{B8FC3364-2787-A6E3-A45D-6C1ECDCB82B0}"/>
              </a:ext>
            </a:extLst>
          </p:cNvPr>
          <p:cNvSpPr txBox="1"/>
          <p:nvPr/>
        </p:nvSpPr>
        <p:spPr>
          <a:xfrm>
            <a:off x="1966952" y="4466500"/>
            <a:ext cx="954107" cy="461665"/>
          </a:xfrm>
          <a:prstGeom prst="rect">
            <a:avLst/>
          </a:prstGeom>
          <a:noFill/>
        </p:spPr>
        <p:txBody>
          <a:bodyPr wrap="none" rtlCol="0">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depth</a:t>
            </a:r>
          </a:p>
        </p:txBody>
      </p:sp>
      <p:sp>
        <p:nvSpPr>
          <p:cNvPr id="47" name="TextBox 46">
            <a:extLst>
              <a:ext uri="{FF2B5EF4-FFF2-40B4-BE49-F238E27FC236}">
                <a16:creationId xmlns:a16="http://schemas.microsoft.com/office/drawing/2014/main" id="{EBFBAC4F-EAF0-608A-F78A-E40FF699633D}"/>
              </a:ext>
            </a:extLst>
          </p:cNvPr>
          <p:cNvSpPr txBox="1"/>
          <p:nvPr/>
        </p:nvSpPr>
        <p:spPr>
          <a:xfrm>
            <a:off x="6815176" y="3136613"/>
            <a:ext cx="3350597" cy="584775"/>
          </a:xfrm>
          <a:prstGeom prst="rect">
            <a:avLst/>
          </a:prstGeom>
          <a:noFill/>
        </p:spPr>
        <p:txBody>
          <a:bodyPr wrap="none" rtlCol="0">
            <a:spAutoFit/>
          </a:bodyPr>
          <a:lstStyle/>
          <a:p>
            <a:r>
              <a:rPr lang="en-JP" sz="3200">
                <a:latin typeface="CMU Serif Roman" panose="02000603000000000000" pitchFamily="2" charset="0"/>
                <a:ea typeface="CMU Serif Roman" panose="02000603000000000000" pitchFamily="2" charset="0"/>
                <a:cs typeface="CMU Serif Roman" panose="02000603000000000000" pitchFamily="2" charset="0"/>
              </a:rPr>
              <a:t>  ”Deep Learning”</a:t>
            </a:r>
          </a:p>
        </p:txBody>
      </p:sp>
      <p:cxnSp>
        <p:nvCxnSpPr>
          <p:cNvPr id="4" name="Elbow Connector 3">
            <a:extLst>
              <a:ext uri="{FF2B5EF4-FFF2-40B4-BE49-F238E27FC236}">
                <a16:creationId xmlns:a16="http://schemas.microsoft.com/office/drawing/2014/main" id="{2F84BC1D-43D5-396B-289C-500F3B608ED5}"/>
              </a:ext>
            </a:extLst>
          </p:cNvPr>
          <p:cNvCxnSpPr>
            <a:cxnSpLocks/>
            <a:stCxn id="2" idx="3"/>
            <a:endCxn id="47" idx="1"/>
          </p:cNvCxnSpPr>
          <p:nvPr/>
        </p:nvCxnSpPr>
        <p:spPr>
          <a:xfrm flipV="1">
            <a:off x="2921059" y="3429001"/>
            <a:ext cx="3894117" cy="1268332"/>
          </a:xfrm>
          <a:prstGeom prst="bentConnector3">
            <a:avLst/>
          </a:prstGeom>
          <a:ln w="381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333C1977-EAE9-691D-9758-5FBD0C904BB3}"/>
              </a:ext>
            </a:extLst>
          </p:cNvPr>
          <p:cNvSpPr/>
          <p:nvPr/>
        </p:nvSpPr>
        <p:spPr>
          <a:xfrm>
            <a:off x="1145094" y="1613588"/>
            <a:ext cx="319314" cy="319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2" name="Rectangle 51">
            <a:extLst>
              <a:ext uri="{FF2B5EF4-FFF2-40B4-BE49-F238E27FC236}">
                <a16:creationId xmlns:a16="http://schemas.microsoft.com/office/drawing/2014/main" id="{0667B8C5-1EBB-701F-0DB3-75A4C2C42CAC}"/>
              </a:ext>
            </a:extLst>
          </p:cNvPr>
          <p:cNvSpPr/>
          <p:nvPr/>
        </p:nvSpPr>
        <p:spPr>
          <a:xfrm>
            <a:off x="1730822" y="1613588"/>
            <a:ext cx="319314" cy="319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 name="Rectangle 53">
            <a:extLst>
              <a:ext uri="{FF2B5EF4-FFF2-40B4-BE49-F238E27FC236}">
                <a16:creationId xmlns:a16="http://schemas.microsoft.com/office/drawing/2014/main" id="{00BEF394-C17B-A92E-EF0A-AD4B864BA5A7}"/>
              </a:ext>
            </a:extLst>
          </p:cNvPr>
          <p:cNvSpPr/>
          <p:nvPr/>
        </p:nvSpPr>
        <p:spPr>
          <a:xfrm>
            <a:off x="2549635" y="1613588"/>
            <a:ext cx="319314" cy="319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 name="Rectangle 54">
            <a:extLst>
              <a:ext uri="{FF2B5EF4-FFF2-40B4-BE49-F238E27FC236}">
                <a16:creationId xmlns:a16="http://schemas.microsoft.com/office/drawing/2014/main" id="{81C9F850-5093-E2C6-5281-774466E65225}"/>
              </a:ext>
            </a:extLst>
          </p:cNvPr>
          <p:cNvSpPr/>
          <p:nvPr/>
        </p:nvSpPr>
        <p:spPr>
          <a:xfrm>
            <a:off x="3135362" y="1610957"/>
            <a:ext cx="319314" cy="31931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56" name="Straight Connector 55">
            <a:extLst>
              <a:ext uri="{FF2B5EF4-FFF2-40B4-BE49-F238E27FC236}">
                <a16:creationId xmlns:a16="http://schemas.microsoft.com/office/drawing/2014/main" id="{5D5372F7-F12F-D087-23B5-46A8C923164D}"/>
              </a:ext>
            </a:extLst>
          </p:cNvPr>
          <p:cNvCxnSpPr>
            <a:cxnSpLocks/>
            <a:stCxn id="55" idx="2"/>
            <a:endCxn id="196" idx="1"/>
          </p:cNvCxnSpPr>
          <p:nvPr/>
        </p:nvCxnSpPr>
        <p:spPr>
          <a:xfrm>
            <a:off x="3295019" y="1930271"/>
            <a:ext cx="265443" cy="1582956"/>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8D8773E-D02C-0678-5D95-B5DFE2F4DDB9}"/>
              </a:ext>
            </a:extLst>
          </p:cNvPr>
          <p:cNvCxnSpPr>
            <a:cxnSpLocks/>
            <a:stCxn id="51" idx="2"/>
            <a:endCxn id="190" idx="1"/>
          </p:cNvCxnSpPr>
          <p:nvPr/>
        </p:nvCxnSpPr>
        <p:spPr>
          <a:xfrm>
            <a:off x="1304751" y="1932902"/>
            <a:ext cx="327741" cy="1085175"/>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958F56D-61BA-4C1C-0931-E34954916B12}"/>
              </a:ext>
            </a:extLst>
          </p:cNvPr>
          <p:cNvCxnSpPr>
            <a:cxnSpLocks/>
            <a:stCxn id="51" idx="2"/>
            <a:endCxn id="191" idx="1"/>
          </p:cNvCxnSpPr>
          <p:nvPr/>
        </p:nvCxnSpPr>
        <p:spPr>
          <a:xfrm>
            <a:off x="1304751" y="1932902"/>
            <a:ext cx="324829" cy="2075475"/>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1B6A7914-00C7-68A5-78A1-888BCE1C55F3}"/>
              </a:ext>
            </a:extLst>
          </p:cNvPr>
          <p:cNvCxnSpPr>
            <a:cxnSpLocks/>
            <a:stCxn id="52" idx="2"/>
            <a:endCxn id="202" idx="1"/>
          </p:cNvCxnSpPr>
          <p:nvPr/>
        </p:nvCxnSpPr>
        <p:spPr>
          <a:xfrm>
            <a:off x="1890479" y="1932902"/>
            <a:ext cx="341630" cy="1085175"/>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BDD324C-1402-2AD3-8509-24EF98F61601}"/>
              </a:ext>
            </a:extLst>
          </p:cNvPr>
          <p:cNvCxnSpPr>
            <a:cxnSpLocks/>
            <a:stCxn id="52" idx="2"/>
            <a:endCxn id="203" idx="1"/>
          </p:cNvCxnSpPr>
          <p:nvPr/>
        </p:nvCxnSpPr>
        <p:spPr>
          <a:xfrm>
            <a:off x="1890479" y="1932902"/>
            <a:ext cx="338718" cy="2075475"/>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E11919D-CCF1-C861-C41F-22147B77306B}"/>
              </a:ext>
            </a:extLst>
          </p:cNvPr>
          <p:cNvCxnSpPr>
            <a:cxnSpLocks/>
            <a:stCxn id="54" idx="2"/>
            <a:endCxn id="205" idx="1"/>
          </p:cNvCxnSpPr>
          <p:nvPr/>
        </p:nvCxnSpPr>
        <p:spPr>
          <a:xfrm>
            <a:off x="2709292" y="1932902"/>
            <a:ext cx="306931" cy="1085175"/>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F780ACF-4542-CF73-1469-6F0D75A3BB97}"/>
              </a:ext>
            </a:extLst>
          </p:cNvPr>
          <p:cNvCxnSpPr>
            <a:cxnSpLocks/>
            <a:stCxn id="54" idx="2"/>
            <a:endCxn id="206" idx="1"/>
          </p:cNvCxnSpPr>
          <p:nvPr/>
        </p:nvCxnSpPr>
        <p:spPr>
          <a:xfrm>
            <a:off x="2709292" y="1932902"/>
            <a:ext cx="304019" cy="2075475"/>
          </a:xfrm>
          <a:prstGeom prst="line">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6BB1BBE7-8F3A-4C94-51D5-D86BE40DE456}"/>
              </a:ext>
            </a:extLst>
          </p:cNvPr>
          <p:cNvSpPr txBox="1"/>
          <p:nvPr/>
        </p:nvSpPr>
        <p:spPr>
          <a:xfrm>
            <a:off x="2186593" y="1206563"/>
            <a:ext cx="312906"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b</a:t>
            </a:r>
          </a:p>
        </p:txBody>
      </p:sp>
    </p:spTree>
    <p:extLst>
      <p:ext uri="{BB962C8B-B14F-4D97-AF65-F5344CB8AC3E}">
        <p14:creationId xmlns:p14="http://schemas.microsoft.com/office/powerpoint/2010/main" val="31979206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D6C6AF9-9D66-F5F1-660C-351273449B35}"/>
              </a:ext>
            </a:extLst>
          </p:cNvPr>
          <p:cNvSpPr txBox="1"/>
          <p:nvPr/>
        </p:nvSpPr>
        <p:spPr>
          <a:xfrm>
            <a:off x="8867747" y="103828"/>
            <a:ext cx="3077354" cy="923330"/>
          </a:xfrm>
          <a:prstGeom prst="rect">
            <a:avLst/>
          </a:prstGeom>
          <a:noFill/>
        </p:spPr>
        <p:txBody>
          <a:bodyPr wrap="square">
            <a:spAutoFit/>
          </a:bodyPr>
          <a:lstStyle/>
          <a:p>
            <a:r>
              <a:rPr lang="en-US" dirty="0">
                <a:effectLst/>
              </a:rPr>
              <a:t>Chollet, F., 2018: </a:t>
            </a:r>
            <a:r>
              <a:rPr lang="en-US" i="1" dirty="0">
                <a:effectLst/>
              </a:rPr>
              <a:t>Deep learning with Python</a:t>
            </a:r>
            <a:r>
              <a:rPr lang="en-US" dirty="0">
                <a:effectLst/>
              </a:rPr>
              <a:t>. Manning Publications Co, 361 pp.</a:t>
            </a:r>
          </a:p>
        </p:txBody>
      </p:sp>
      <p:sp>
        <p:nvSpPr>
          <p:cNvPr id="14" name="Rectangle 13">
            <a:extLst>
              <a:ext uri="{FF2B5EF4-FFF2-40B4-BE49-F238E27FC236}">
                <a16:creationId xmlns:a16="http://schemas.microsoft.com/office/drawing/2014/main" id="{4A401708-224D-6DE9-1421-8F9D2F07F22C}"/>
              </a:ext>
            </a:extLst>
          </p:cNvPr>
          <p:cNvSpPr/>
          <p:nvPr/>
        </p:nvSpPr>
        <p:spPr>
          <a:xfrm>
            <a:off x="5430593" y="108072"/>
            <a:ext cx="133081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Input X</a:t>
            </a:r>
          </a:p>
        </p:txBody>
      </p:sp>
      <p:sp>
        <p:nvSpPr>
          <p:cNvPr id="15" name="Rectangle 14">
            <a:extLst>
              <a:ext uri="{FF2B5EF4-FFF2-40B4-BE49-F238E27FC236}">
                <a16:creationId xmlns:a16="http://schemas.microsoft.com/office/drawing/2014/main" id="{A3B3E38B-FC1F-74A0-8956-6ECCAD386AD6}"/>
              </a:ext>
            </a:extLst>
          </p:cNvPr>
          <p:cNvSpPr/>
          <p:nvPr/>
        </p:nvSpPr>
        <p:spPr>
          <a:xfrm>
            <a:off x="4371813" y="1027158"/>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19" name="Straight Arrow Connector 18">
            <a:extLst>
              <a:ext uri="{FF2B5EF4-FFF2-40B4-BE49-F238E27FC236}">
                <a16:creationId xmlns:a16="http://schemas.microsoft.com/office/drawing/2014/main" id="{D02CD3FC-9636-13A4-AA66-29C00E1BA968}"/>
              </a:ext>
            </a:extLst>
          </p:cNvPr>
          <p:cNvCxnSpPr>
            <a:stCxn id="14" idx="2"/>
            <a:endCxn id="15" idx="0"/>
          </p:cNvCxnSpPr>
          <p:nvPr/>
        </p:nvCxnSpPr>
        <p:spPr>
          <a:xfrm>
            <a:off x="6096000" y="631292"/>
            <a:ext cx="3" cy="395866"/>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3ACE039F-F6BE-6432-5164-95B6A7F7EE14}"/>
              </a:ext>
            </a:extLst>
          </p:cNvPr>
          <p:cNvSpPr/>
          <p:nvPr/>
        </p:nvSpPr>
        <p:spPr>
          <a:xfrm>
            <a:off x="4371813" y="2452367"/>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4" name="Straight Arrow Connector 23">
            <a:extLst>
              <a:ext uri="{FF2B5EF4-FFF2-40B4-BE49-F238E27FC236}">
                <a16:creationId xmlns:a16="http://schemas.microsoft.com/office/drawing/2014/main" id="{8D145C6C-8259-8745-2D0B-87196B10C7B1}"/>
              </a:ext>
            </a:extLst>
          </p:cNvPr>
          <p:cNvCxnSpPr>
            <a:cxnSpLocks/>
            <a:stCxn id="15" idx="2"/>
            <a:endCxn id="23" idx="0"/>
          </p:cNvCxnSpPr>
          <p:nvPr/>
        </p:nvCxnSpPr>
        <p:spPr>
          <a:xfrm>
            <a:off x="6096003" y="1981265"/>
            <a:ext cx="0" cy="471102"/>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5" name="Rounded Rectangle 24">
            <a:extLst>
              <a:ext uri="{FF2B5EF4-FFF2-40B4-BE49-F238E27FC236}">
                <a16:creationId xmlns:a16="http://schemas.microsoft.com/office/drawing/2014/main" id="{E23A3F69-0639-BC29-1D96-966EB4C6A215}"/>
              </a:ext>
            </a:extLst>
          </p:cNvPr>
          <p:cNvSpPr/>
          <p:nvPr/>
        </p:nvSpPr>
        <p:spPr>
          <a:xfrm>
            <a:off x="5127856" y="3824068"/>
            <a:ext cx="1936292"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Predictions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cxnSp>
        <p:nvCxnSpPr>
          <p:cNvPr id="28" name="Straight Arrow Connector 27">
            <a:extLst>
              <a:ext uri="{FF2B5EF4-FFF2-40B4-BE49-F238E27FC236}">
                <a16:creationId xmlns:a16="http://schemas.microsoft.com/office/drawing/2014/main" id="{F96C9B30-BD6A-17C8-C0C2-112CBFD86083}"/>
              </a:ext>
            </a:extLst>
          </p:cNvPr>
          <p:cNvCxnSpPr>
            <a:cxnSpLocks/>
            <a:stCxn id="23" idx="2"/>
            <a:endCxn id="25" idx="0"/>
          </p:cNvCxnSpPr>
          <p:nvPr/>
        </p:nvCxnSpPr>
        <p:spPr>
          <a:xfrm flipH="1">
            <a:off x="6096002" y="3406474"/>
            <a:ext cx="1" cy="417594"/>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F2DBB802-A882-96CD-95EA-35B8A6CA9E08}"/>
              </a:ext>
            </a:extLst>
          </p:cNvPr>
          <p:cNvSpPr/>
          <p:nvPr/>
        </p:nvSpPr>
        <p:spPr>
          <a:xfrm>
            <a:off x="2211859" y="1242601"/>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sp>
        <p:nvSpPr>
          <p:cNvPr id="33" name="Rectangle 32">
            <a:extLst>
              <a:ext uri="{FF2B5EF4-FFF2-40B4-BE49-F238E27FC236}">
                <a16:creationId xmlns:a16="http://schemas.microsoft.com/office/drawing/2014/main" id="{17135A56-FF1A-3F25-7F85-3E2AF1861443}"/>
              </a:ext>
            </a:extLst>
          </p:cNvPr>
          <p:cNvSpPr/>
          <p:nvPr/>
        </p:nvSpPr>
        <p:spPr>
          <a:xfrm>
            <a:off x="2211859" y="2667810"/>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cxnSp>
        <p:nvCxnSpPr>
          <p:cNvPr id="34" name="Straight Arrow Connector 33">
            <a:extLst>
              <a:ext uri="{FF2B5EF4-FFF2-40B4-BE49-F238E27FC236}">
                <a16:creationId xmlns:a16="http://schemas.microsoft.com/office/drawing/2014/main" id="{20C21FA1-D444-AD8B-FAB3-FC7C2B15E1C6}"/>
              </a:ext>
            </a:extLst>
          </p:cNvPr>
          <p:cNvCxnSpPr>
            <a:cxnSpLocks/>
            <a:stCxn id="29" idx="3"/>
            <a:endCxn id="15" idx="1"/>
          </p:cNvCxnSpPr>
          <p:nvPr/>
        </p:nvCxnSpPr>
        <p:spPr>
          <a:xfrm>
            <a:off x="3613204" y="1504211"/>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FBA49C4-3FF2-00D1-6CE7-C1CD88642750}"/>
              </a:ext>
            </a:extLst>
          </p:cNvPr>
          <p:cNvCxnSpPr>
            <a:cxnSpLocks/>
            <a:stCxn id="33" idx="3"/>
            <a:endCxn id="23" idx="1"/>
          </p:cNvCxnSpPr>
          <p:nvPr/>
        </p:nvCxnSpPr>
        <p:spPr>
          <a:xfrm>
            <a:off x="3613204" y="2929420"/>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70679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D6C6AF9-9D66-F5F1-660C-351273449B35}"/>
              </a:ext>
            </a:extLst>
          </p:cNvPr>
          <p:cNvSpPr txBox="1"/>
          <p:nvPr/>
        </p:nvSpPr>
        <p:spPr>
          <a:xfrm>
            <a:off x="8867747" y="103828"/>
            <a:ext cx="3077354" cy="923330"/>
          </a:xfrm>
          <a:prstGeom prst="rect">
            <a:avLst/>
          </a:prstGeom>
          <a:noFill/>
        </p:spPr>
        <p:txBody>
          <a:bodyPr wrap="square">
            <a:spAutoFit/>
          </a:bodyPr>
          <a:lstStyle/>
          <a:p>
            <a:r>
              <a:rPr lang="en-US" dirty="0">
                <a:effectLst/>
              </a:rPr>
              <a:t>Chollet, F., 2018: </a:t>
            </a:r>
            <a:r>
              <a:rPr lang="en-US" i="1" dirty="0">
                <a:effectLst/>
              </a:rPr>
              <a:t>Deep learning with Python</a:t>
            </a:r>
            <a:r>
              <a:rPr lang="en-US" dirty="0">
                <a:effectLst/>
              </a:rPr>
              <a:t>. Manning Publications Co, 361 pp.</a:t>
            </a:r>
          </a:p>
        </p:txBody>
      </p:sp>
      <p:sp>
        <p:nvSpPr>
          <p:cNvPr id="17" name="Rectangle 16">
            <a:extLst>
              <a:ext uri="{FF2B5EF4-FFF2-40B4-BE49-F238E27FC236}">
                <a16:creationId xmlns:a16="http://schemas.microsoft.com/office/drawing/2014/main" id="{05034FD8-DC93-02CC-9A75-88D8E733471E}"/>
              </a:ext>
            </a:extLst>
          </p:cNvPr>
          <p:cNvSpPr/>
          <p:nvPr/>
        </p:nvSpPr>
        <p:spPr>
          <a:xfrm>
            <a:off x="5430593" y="108072"/>
            <a:ext cx="133081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Input X</a:t>
            </a:r>
          </a:p>
        </p:txBody>
      </p:sp>
      <p:sp>
        <p:nvSpPr>
          <p:cNvPr id="18" name="Rectangle 17">
            <a:extLst>
              <a:ext uri="{FF2B5EF4-FFF2-40B4-BE49-F238E27FC236}">
                <a16:creationId xmlns:a16="http://schemas.microsoft.com/office/drawing/2014/main" id="{2C57ADE6-2E94-05B3-080D-038E3EF13EE3}"/>
              </a:ext>
            </a:extLst>
          </p:cNvPr>
          <p:cNvSpPr/>
          <p:nvPr/>
        </p:nvSpPr>
        <p:spPr>
          <a:xfrm>
            <a:off x="4371813" y="1027158"/>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0" name="Straight Arrow Connector 19">
            <a:extLst>
              <a:ext uri="{FF2B5EF4-FFF2-40B4-BE49-F238E27FC236}">
                <a16:creationId xmlns:a16="http://schemas.microsoft.com/office/drawing/2014/main" id="{2EC8DE52-2AFC-2153-7E2E-3F826FF0416F}"/>
              </a:ext>
            </a:extLst>
          </p:cNvPr>
          <p:cNvCxnSpPr>
            <a:stCxn id="17" idx="2"/>
            <a:endCxn id="18" idx="0"/>
          </p:cNvCxnSpPr>
          <p:nvPr/>
        </p:nvCxnSpPr>
        <p:spPr>
          <a:xfrm>
            <a:off x="6096000" y="631292"/>
            <a:ext cx="3" cy="395866"/>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FA7F42B-5F86-298F-F618-FAEE8AB3D870}"/>
              </a:ext>
            </a:extLst>
          </p:cNvPr>
          <p:cNvSpPr/>
          <p:nvPr/>
        </p:nvSpPr>
        <p:spPr>
          <a:xfrm>
            <a:off x="4371813" y="2452367"/>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2" name="Straight Arrow Connector 21">
            <a:extLst>
              <a:ext uri="{FF2B5EF4-FFF2-40B4-BE49-F238E27FC236}">
                <a16:creationId xmlns:a16="http://schemas.microsoft.com/office/drawing/2014/main" id="{A394E3DC-7410-7846-C4C1-F36305F3FC71}"/>
              </a:ext>
            </a:extLst>
          </p:cNvPr>
          <p:cNvCxnSpPr>
            <a:cxnSpLocks/>
            <a:stCxn id="18" idx="2"/>
            <a:endCxn id="21" idx="0"/>
          </p:cNvCxnSpPr>
          <p:nvPr/>
        </p:nvCxnSpPr>
        <p:spPr>
          <a:xfrm>
            <a:off x="6096003" y="1981265"/>
            <a:ext cx="0" cy="471102"/>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D41E9DB6-C388-FB98-29B6-F286B99F4372}"/>
              </a:ext>
            </a:extLst>
          </p:cNvPr>
          <p:cNvSpPr/>
          <p:nvPr/>
        </p:nvSpPr>
        <p:spPr>
          <a:xfrm>
            <a:off x="5127856" y="3824068"/>
            <a:ext cx="1936292"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Predictions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cxnSp>
        <p:nvCxnSpPr>
          <p:cNvPr id="27" name="Straight Arrow Connector 26">
            <a:extLst>
              <a:ext uri="{FF2B5EF4-FFF2-40B4-BE49-F238E27FC236}">
                <a16:creationId xmlns:a16="http://schemas.microsoft.com/office/drawing/2014/main" id="{13B81C77-491A-062D-B5E7-47D66FC4EBBF}"/>
              </a:ext>
            </a:extLst>
          </p:cNvPr>
          <p:cNvCxnSpPr>
            <a:cxnSpLocks/>
            <a:stCxn id="21" idx="2"/>
            <a:endCxn id="26" idx="0"/>
          </p:cNvCxnSpPr>
          <p:nvPr/>
        </p:nvCxnSpPr>
        <p:spPr>
          <a:xfrm flipH="1">
            <a:off x="6096002" y="3406474"/>
            <a:ext cx="1" cy="417594"/>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A27920-80B1-F355-01B3-69C0D568EA4B}"/>
              </a:ext>
            </a:extLst>
          </p:cNvPr>
          <p:cNvSpPr/>
          <p:nvPr/>
        </p:nvSpPr>
        <p:spPr>
          <a:xfrm>
            <a:off x="2211859" y="1242601"/>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sp>
        <p:nvSpPr>
          <p:cNvPr id="31" name="Rectangle 30">
            <a:extLst>
              <a:ext uri="{FF2B5EF4-FFF2-40B4-BE49-F238E27FC236}">
                <a16:creationId xmlns:a16="http://schemas.microsoft.com/office/drawing/2014/main" id="{D2298AE5-BF92-E269-5928-D6C60248528E}"/>
              </a:ext>
            </a:extLst>
          </p:cNvPr>
          <p:cNvSpPr/>
          <p:nvPr/>
        </p:nvSpPr>
        <p:spPr>
          <a:xfrm>
            <a:off x="2211859" y="2667810"/>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cxnSp>
        <p:nvCxnSpPr>
          <p:cNvPr id="32" name="Straight Arrow Connector 31">
            <a:extLst>
              <a:ext uri="{FF2B5EF4-FFF2-40B4-BE49-F238E27FC236}">
                <a16:creationId xmlns:a16="http://schemas.microsoft.com/office/drawing/2014/main" id="{84A920DF-9805-09E7-4DA8-B77722598BC2}"/>
              </a:ext>
            </a:extLst>
          </p:cNvPr>
          <p:cNvCxnSpPr>
            <a:cxnSpLocks/>
            <a:stCxn id="30" idx="3"/>
            <a:endCxn id="18" idx="1"/>
          </p:cNvCxnSpPr>
          <p:nvPr/>
        </p:nvCxnSpPr>
        <p:spPr>
          <a:xfrm>
            <a:off x="3613204" y="1504211"/>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A4D2AD7-71CE-0665-39C8-F25705E866AF}"/>
              </a:ext>
            </a:extLst>
          </p:cNvPr>
          <p:cNvCxnSpPr>
            <a:cxnSpLocks/>
            <a:stCxn id="31" idx="3"/>
            <a:endCxn id="21" idx="1"/>
          </p:cNvCxnSpPr>
          <p:nvPr/>
        </p:nvCxnSpPr>
        <p:spPr>
          <a:xfrm>
            <a:off x="3613204" y="2929420"/>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D42691F-5C75-C253-B502-DB39C124306D}"/>
              </a:ext>
            </a:extLst>
          </p:cNvPr>
          <p:cNvSpPr/>
          <p:nvPr/>
        </p:nvSpPr>
        <p:spPr>
          <a:xfrm>
            <a:off x="1690128" y="1027158"/>
            <a:ext cx="2444804" cy="381761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 name="TextBox 2">
            <a:extLst>
              <a:ext uri="{FF2B5EF4-FFF2-40B4-BE49-F238E27FC236}">
                <a16:creationId xmlns:a16="http://schemas.microsoft.com/office/drawing/2014/main" id="{E50EF174-00EC-2A32-5D80-F54DA435A15E}"/>
              </a:ext>
            </a:extLst>
          </p:cNvPr>
          <p:cNvSpPr txBox="1"/>
          <p:nvPr/>
        </p:nvSpPr>
        <p:spPr>
          <a:xfrm>
            <a:off x="1690128" y="3644443"/>
            <a:ext cx="2444804" cy="1200329"/>
          </a:xfrm>
          <a:prstGeom prst="rect">
            <a:avLst/>
          </a:prstGeom>
          <a:noFill/>
        </p:spPr>
        <p:txBody>
          <a:bodyPr wrap="square" rtlCol="0">
            <a:spAutoFit/>
          </a:bodyPr>
          <a:lstStyle/>
          <a:p>
            <a:pPr algn="ctr"/>
            <a:r>
              <a:rPr lang="en-JP" sz="2400">
                <a:solidFill>
                  <a:srgbClr val="FF0000"/>
                </a:solidFill>
                <a:latin typeface="CMU SANS SERIF" panose="02000603000000000000" pitchFamily="2" charset="0"/>
                <a:ea typeface="CMU SANS SERIF" panose="02000603000000000000" pitchFamily="2" charset="0"/>
                <a:cs typeface="CMU SANS SERIF" panose="02000603000000000000" pitchFamily="2" charset="0"/>
              </a:rPr>
              <a:t>Finding the right values to improve Y’</a:t>
            </a:r>
          </a:p>
        </p:txBody>
      </p:sp>
    </p:spTree>
    <p:extLst>
      <p:ext uri="{BB962C8B-B14F-4D97-AF65-F5344CB8AC3E}">
        <p14:creationId xmlns:p14="http://schemas.microsoft.com/office/powerpoint/2010/main" val="200929011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D6C6AF9-9D66-F5F1-660C-351273449B35}"/>
              </a:ext>
            </a:extLst>
          </p:cNvPr>
          <p:cNvSpPr txBox="1"/>
          <p:nvPr/>
        </p:nvSpPr>
        <p:spPr>
          <a:xfrm>
            <a:off x="8867747" y="103828"/>
            <a:ext cx="3077354" cy="923330"/>
          </a:xfrm>
          <a:prstGeom prst="rect">
            <a:avLst/>
          </a:prstGeom>
          <a:noFill/>
        </p:spPr>
        <p:txBody>
          <a:bodyPr wrap="square">
            <a:spAutoFit/>
          </a:bodyPr>
          <a:lstStyle/>
          <a:p>
            <a:r>
              <a:rPr lang="en-US" dirty="0">
                <a:effectLst/>
              </a:rPr>
              <a:t>Chollet, F., 2018: </a:t>
            </a:r>
            <a:r>
              <a:rPr lang="en-US" i="1" dirty="0">
                <a:effectLst/>
              </a:rPr>
              <a:t>Deep learning with Python</a:t>
            </a:r>
            <a:r>
              <a:rPr lang="en-US" dirty="0">
                <a:effectLst/>
              </a:rPr>
              <a:t>. Manning Publications Co, 361 pp.</a:t>
            </a:r>
          </a:p>
        </p:txBody>
      </p:sp>
      <p:sp>
        <p:nvSpPr>
          <p:cNvPr id="17" name="Rectangle 16">
            <a:extLst>
              <a:ext uri="{FF2B5EF4-FFF2-40B4-BE49-F238E27FC236}">
                <a16:creationId xmlns:a16="http://schemas.microsoft.com/office/drawing/2014/main" id="{05034FD8-DC93-02CC-9A75-88D8E733471E}"/>
              </a:ext>
            </a:extLst>
          </p:cNvPr>
          <p:cNvSpPr/>
          <p:nvPr/>
        </p:nvSpPr>
        <p:spPr>
          <a:xfrm>
            <a:off x="5430593" y="108072"/>
            <a:ext cx="133081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Input X</a:t>
            </a:r>
          </a:p>
        </p:txBody>
      </p:sp>
      <p:sp>
        <p:nvSpPr>
          <p:cNvPr id="18" name="Rectangle 17">
            <a:extLst>
              <a:ext uri="{FF2B5EF4-FFF2-40B4-BE49-F238E27FC236}">
                <a16:creationId xmlns:a16="http://schemas.microsoft.com/office/drawing/2014/main" id="{2C57ADE6-2E94-05B3-080D-038E3EF13EE3}"/>
              </a:ext>
            </a:extLst>
          </p:cNvPr>
          <p:cNvSpPr/>
          <p:nvPr/>
        </p:nvSpPr>
        <p:spPr>
          <a:xfrm>
            <a:off x="4371813" y="1027158"/>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0" name="Straight Arrow Connector 19">
            <a:extLst>
              <a:ext uri="{FF2B5EF4-FFF2-40B4-BE49-F238E27FC236}">
                <a16:creationId xmlns:a16="http://schemas.microsoft.com/office/drawing/2014/main" id="{2EC8DE52-2AFC-2153-7E2E-3F826FF0416F}"/>
              </a:ext>
            </a:extLst>
          </p:cNvPr>
          <p:cNvCxnSpPr>
            <a:stCxn id="17" idx="2"/>
            <a:endCxn id="18" idx="0"/>
          </p:cNvCxnSpPr>
          <p:nvPr/>
        </p:nvCxnSpPr>
        <p:spPr>
          <a:xfrm>
            <a:off x="6096000" y="631292"/>
            <a:ext cx="3" cy="395866"/>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FA7F42B-5F86-298F-F618-FAEE8AB3D870}"/>
              </a:ext>
            </a:extLst>
          </p:cNvPr>
          <p:cNvSpPr/>
          <p:nvPr/>
        </p:nvSpPr>
        <p:spPr>
          <a:xfrm>
            <a:off x="4371813" y="2452367"/>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2" name="Straight Arrow Connector 21">
            <a:extLst>
              <a:ext uri="{FF2B5EF4-FFF2-40B4-BE49-F238E27FC236}">
                <a16:creationId xmlns:a16="http://schemas.microsoft.com/office/drawing/2014/main" id="{A394E3DC-7410-7846-C4C1-F36305F3FC71}"/>
              </a:ext>
            </a:extLst>
          </p:cNvPr>
          <p:cNvCxnSpPr>
            <a:cxnSpLocks/>
            <a:stCxn id="18" idx="2"/>
            <a:endCxn id="21" idx="0"/>
          </p:cNvCxnSpPr>
          <p:nvPr/>
        </p:nvCxnSpPr>
        <p:spPr>
          <a:xfrm>
            <a:off x="6096003" y="1981265"/>
            <a:ext cx="0" cy="471102"/>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B81C77-491A-062D-B5E7-47D66FC4EBBF}"/>
              </a:ext>
            </a:extLst>
          </p:cNvPr>
          <p:cNvCxnSpPr>
            <a:cxnSpLocks/>
            <a:stCxn id="21" idx="2"/>
            <a:endCxn id="23" idx="0"/>
          </p:cNvCxnSpPr>
          <p:nvPr/>
        </p:nvCxnSpPr>
        <p:spPr>
          <a:xfrm flipH="1">
            <a:off x="6096002" y="3406474"/>
            <a:ext cx="1" cy="417594"/>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A27920-80B1-F355-01B3-69C0D568EA4B}"/>
              </a:ext>
            </a:extLst>
          </p:cNvPr>
          <p:cNvSpPr/>
          <p:nvPr/>
        </p:nvSpPr>
        <p:spPr>
          <a:xfrm>
            <a:off x="2211859" y="1242601"/>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sp>
        <p:nvSpPr>
          <p:cNvPr id="31" name="Rectangle 30">
            <a:extLst>
              <a:ext uri="{FF2B5EF4-FFF2-40B4-BE49-F238E27FC236}">
                <a16:creationId xmlns:a16="http://schemas.microsoft.com/office/drawing/2014/main" id="{D2298AE5-BF92-E269-5928-D6C60248528E}"/>
              </a:ext>
            </a:extLst>
          </p:cNvPr>
          <p:cNvSpPr/>
          <p:nvPr/>
        </p:nvSpPr>
        <p:spPr>
          <a:xfrm>
            <a:off x="2211859" y="2667810"/>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cxnSp>
        <p:nvCxnSpPr>
          <p:cNvPr id="32" name="Straight Arrow Connector 31">
            <a:extLst>
              <a:ext uri="{FF2B5EF4-FFF2-40B4-BE49-F238E27FC236}">
                <a16:creationId xmlns:a16="http://schemas.microsoft.com/office/drawing/2014/main" id="{84A920DF-9805-09E7-4DA8-B77722598BC2}"/>
              </a:ext>
            </a:extLst>
          </p:cNvPr>
          <p:cNvCxnSpPr>
            <a:cxnSpLocks/>
            <a:stCxn id="30" idx="3"/>
            <a:endCxn id="18" idx="1"/>
          </p:cNvCxnSpPr>
          <p:nvPr/>
        </p:nvCxnSpPr>
        <p:spPr>
          <a:xfrm>
            <a:off x="3613204" y="1504211"/>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A4D2AD7-71CE-0665-39C8-F25705E866AF}"/>
              </a:ext>
            </a:extLst>
          </p:cNvPr>
          <p:cNvCxnSpPr>
            <a:cxnSpLocks/>
            <a:stCxn id="31" idx="3"/>
            <a:endCxn id="21" idx="1"/>
          </p:cNvCxnSpPr>
          <p:nvPr/>
        </p:nvCxnSpPr>
        <p:spPr>
          <a:xfrm>
            <a:off x="3613204" y="2929420"/>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EF1C7CAB-7689-61C6-E550-A7B56F7296B8}"/>
              </a:ext>
            </a:extLst>
          </p:cNvPr>
          <p:cNvSpPr/>
          <p:nvPr/>
        </p:nvSpPr>
        <p:spPr>
          <a:xfrm>
            <a:off x="5127856" y="3824068"/>
            <a:ext cx="1936292"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Predictions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sp>
        <p:nvSpPr>
          <p:cNvPr id="24" name="Rounded Rectangle 23">
            <a:extLst>
              <a:ext uri="{FF2B5EF4-FFF2-40B4-BE49-F238E27FC236}">
                <a16:creationId xmlns:a16="http://schemas.microsoft.com/office/drawing/2014/main" id="{14ADE4BB-6043-6798-4AA5-74FCD9A248C4}"/>
              </a:ext>
            </a:extLst>
          </p:cNvPr>
          <p:cNvSpPr/>
          <p:nvPr/>
        </p:nvSpPr>
        <p:spPr>
          <a:xfrm>
            <a:off x="8867747" y="3824068"/>
            <a:ext cx="2224793"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True targets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sp>
        <p:nvSpPr>
          <p:cNvPr id="25" name="Oval 24">
            <a:extLst>
              <a:ext uri="{FF2B5EF4-FFF2-40B4-BE49-F238E27FC236}">
                <a16:creationId xmlns:a16="http://schemas.microsoft.com/office/drawing/2014/main" id="{915FBE34-0775-27D0-174F-41DCA31038EA}"/>
              </a:ext>
            </a:extLst>
          </p:cNvPr>
          <p:cNvSpPr/>
          <p:nvPr/>
        </p:nvSpPr>
        <p:spPr>
          <a:xfrm>
            <a:off x="6527737" y="5029799"/>
            <a:ext cx="3059300" cy="73574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Loss function</a:t>
            </a:r>
          </a:p>
        </p:txBody>
      </p:sp>
      <p:sp>
        <p:nvSpPr>
          <p:cNvPr id="28" name="Rounded Rectangle 27">
            <a:extLst>
              <a:ext uri="{FF2B5EF4-FFF2-40B4-BE49-F238E27FC236}">
                <a16:creationId xmlns:a16="http://schemas.microsoft.com/office/drawing/2014/main" id="{3DCAD1DA-B59F-D3E2-66C2-3FAEED70D859}"/>
              </a:ext>
            </a:extLst>
          </p:cNvPr>
          <p:cNvSpPr/>
          <p:nvPr/>
        </p:nvSpPr>
        <p:spPr>
          <a:xfrm>
            <a:off x="7146692" y="6179091"/>
            <a:ext cx="1821391" cy="5788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Loss score</a:t>
            </a:r>
          </a:p>
        </p:txBody>
      </p:sp>
      <p:cxnSp>
        <p:nvCxnSpPr>
          <p:cNvPr id="29" name="Straight Arrow Connector 28">
            <a:extLst>
              <a:ext uri="{FF2B5EF4-FFF2-40B4-BE49-F238E27FC236}">
                <a16:creationId xmlns:a16="http://schemas.microsoft.com/office/drawing/2014/main" id="{D67553B3-0278-20FB-36F6-3C860E1704A2}"/>
              </a:ext>
            </a:extLst>
          </p:cNvPr>
          <p:cNvCxnSpPr>
            <a:cxnSpLocks/>
            <a:stCxn id="25" idx="4"/>
            <a:endCxn id="28" idx="0"/>
          </p:cNvCxnSpPr>
          <p:nvPr/>
        </p:nvCxnSpPr>
        <p:spPr>
          <a:xfrm>
            <a:off x="8057387" y="5765546"/>
            <a:ext cx="1" cy="413545"/>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DEC8882F-8ED6-A6B3-1A34-D74E4CAA0587}"/>
              </a:ext>
            </a:extLst>
          </p:cNvPr>
          <p:cNvCxnSpPr>
            <a:stCxn id="23" idx="2"/>
            <a:endCxn id="25" idx="2"/>
          </p:cNvCxnSpPr>
          <p:nvPr/>
        </p:nvCxnSpPr>
        <p:spPr>
          <a:xfrm rot="16200000" flipH="1">
            <a:off x="6052871" y="4922806"/>
            <a:ext cx="517997" cy="431735"/>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0E3E22FB-F6F5-813D-EF61-ED4A8C8E2A13}"/>
              </a:ext>
            </a:extLst>
          </p:cNvPr>
          <p:cNvCxnSpPr>
            <a:cxnSpLocks/>
            <a:stCxn id="24" idx="2"/>
            <a:endCxn id="25" idx="6"/>
          </p:cNvCxnSpPr>
          <p:nvPr/>
        </p:nvCxnSpPr>
        <p:spPr>
          <a:xfrm rot="5400000">
            <a:off x="9524593" y="4942121"/>
            <a:ext cx="517997" cy="393107"/>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53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D6C6AF9-9D66-F5F1-660C-351273449B35}"/>
              </a:ext>
            </a:extLst>
          </p:cNvPr>
          <p:cNvSpPr txBox="1"/>
          <p:nvPr/>
        </p:nvSpPr>
        <p:spPr>
          <a:xfrm>
            <a:off x="8867747" y="103828"/>
            <a:ext cx="3077354" cy="923330"/>
          </a:xfrm>
          <a:prstGeom prst="rect">
            <a:avLst/>
          </a:prstGeom>
          <a:noFill/>
        </p:spPr>
        <p:txBody>
          <a:bodyPr wrap="square">
            <a:spAutoFit/>
          </a:bodyPr>
          <a:lstStyle/>
          <a:p>
            <a:r>
              <a:rPr lang="en-US" dirty="0">
                <a:effectLst/>
              </a:rPr>
              <a:t>Chollet, F., 2018: </a:t>
            </a:r>
            <a:r>
              <a:rPr lang="en-US" i="1" dirty="0">
                <a:effectLst/>
              </a:rPr>
              <a:t>Deep learning with Python</a:t>
            </a:r>
            <a:r>
              <a:rPr lang="en-US" dirty="0">
                <a:effectLst/>
              </a:rPr>
              <a:t>. Manning Publications Co, 361 pp.</a:t>
            </a:r>
          </a:p>
        </p:txBody>
      </p:sp>
      <p:sp>
        <p:nvSpPr>
          <p:cNvPr id="17" name="Rectangle 16">
            <a:extLst>
              <a:ext uri="{FF2B5EF4-FFF2-40B4-BE49-F238E27FC236}">
                <a16:creationId xmlns:a16="http://schemas.microsoft.com/office/drawing/2014/main" id="{05034FD8-DC93-02CC-9A75-88D8E733471E}"/>
              </a:ext>
            </a:extLst>
          </p:cNvPr>
          <p:cNvSpPr/>
          <p:nvPr/>
        </p:nvSpPr>
        <p:spPr>
          <a:xfrm>
            <a:off x="5430593" y="108072"/>
            <a:ext cx="133081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Input X</a:t>
            </a:r>
          </a:p>
        </p:txBody>
      </p:sp>
      <p:sp>
        <p:nvSpPr>
          <p:cNvPr id="18" name="Rectangle 17">
            <a:extLst>
              <a:ext uri="{FF2B5EF4-FFF2-40B4-BE49-F238E27FC236}">
                <a16:creationId xmlns:a16="http://schemas.microsoft.com/office/drawing/2014/main" id="{2C57ADE6-2E94-05B3-080D-038E3EF13EE3}"/>
              </a:ext>
            </a:extLst>
          </p:cNvPr>
          <p:cNvSpPr/>
          <p:nvPr/>
        </p:nvSpPr>
        <p:spPr>
          <a:xfrm>
            <a:off x="4371813" y="1027158"/>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0" name="Straight Arrow Connector 19">
            <a:extLst>
              <a:ext uri="{FF2B5EF4-FFF2-40B4-BE49-F238E27FC236}">
                <a16:creationId xmlns:a16="http://schemas.microsoft.com/office/drawing/2014/main" id="{2EC8DE52-2AFC-2153-7E2E-3F826FF0416F}"/>
              </a:ext>
            </a:extLst>
          </p:cNvPr>
          <p:cNvCxnSpPr>
            <a:stCxn id="17" idx="2"/>
            <a:endCxn id="18" idx="0"/>
          </p:cNvCxnSpPr>
          <p:nvPr/>
        </p:nvCxnSpPr>
        <p:spPr>
          <a:xfrm>
            <a:off x="6096000" y="631292"/>
            <a:ext cx="3" cy="395866"/>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FA7F42B-5F86-298F-F618-FAEE8AB3D870}"/>
              </a:ext>
            </a:extLst>
          </p:cNvPr>
          <p:cNvSpPr/>
          <p:nvPr/>
        </p:nvSpPr>
        <p:spPr>
          <a:xfrm>
            <a:off x="4371813" y="2452367"/>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2" name="Straight Arrow Connector 21">
            <a:extLst>
              <a:ext uri="{FF2B5EF4-FFF2-40B4-BE49-F238E27FC236}">
                <a16:creationId xmlns:a16="http://schemas.microsoft.com/office/drawing/2014/main" id="{A394E3DC-7410-7846-C4C1-F36305F3FC71}"/>
              </a:ext>
            </a:extLst>
          </p:cNvPr>
          <p:cNvCxnSpPr>
            <a:cxnSpLocks/>
            <a:stCxn id="18" idx="2"/>
            <a:endCxn id="21" idx="0"/>
          </p:cNvCxnSpPr>
          <p:nvPr/>
        </p:nvCxnSpPr>
        <p:spPr>
          <a:xfrm>
            <a:off x="6096003" y="1981265"/>
            <a:ext cx="0" cy="471102"/>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B81C77-491A-062D-B5E7-47D66FC4EBBF}"/>
              </a:ext>
            </a:extLst>
          </p:cNvPr>
          <p:cNvCxnSpPr>
            <a:cxnSpLocks/>
            <a:stCxn id="21" idx="2"/>
            <a:endCxn id="24" idx="0"/>
          </p:cNvCxnSpPr>
          <p:nvPr/>
        </p:nvCxnSpPr>
        <p:spPr>
          <a:xfrm flipH="1">
            <a:off x="6096002" y="3406474"/>
            <a:ext cx="1" cy="417594"/>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A27920-80B1-F355-01B3-69C0D568EA4B}"/>
              </a:ext>
            </a:extLst>
          </p:cNvPr>
          <p:cNvSpPr/>
          <p:nvPr/>
        </p:nvSpPr>
        <p:spPr>
          <a:xfrm>
            <a:off x="2211859" y="1242601"/>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sp>
        <p:nvSpPr>
          <p:cNvPr id="31" name="Rectangle 30">
            <a:extLst>
              <a:ext uri="{FF2B5EF4-FFF2-40B4-BE49-F238E27FC236}">
                <a16:creationId xmlns:a16="http://schemas.microsoft.com/office/drawing/2014/main" id="{D2298AE5-BF92-E269-5928-D6C60248528E}"/>
              </a:ext>
            </a:extLst>
          </p:cNvPr>
          <p:cNvSpPr/>
          <p:nvPr/>
        </p:nvSpPr>
        <p:spPr>
          <a:xfrm>
            <a:off x="2211859" y="2667810"/>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cxnSp>
        <p:nvCxnSpPr>
          <p:cNvPr id="32" name="Straight Arrow Connector 31">
            <a:extLst>
              <a:ext uri="{FF2B5EF4-FFF2-40B4-BE49-F238E27FC236}">
                <a16:creationId xmlns:a16="http://schemas.microsoft.com/office/drawing/2014/main" id="{84A920DF-9805-09E7-4DA8-B77722598BC2}"/>
              </a:ext>
            </a:extLst>
          </p:cNvPr>
          <p:cNvCxnSpPr>
            <a:cxnSpLocks/>
            <a:stCxn id="30" idx="3"/>
            <a:endCxn id="18" idx="1"/>
          </p:cNvCxnSpPr>
          <p:nvPr/>
        </p:nvCxnSpPr>
        <p:spPr>
          <a:xfrm>
            <a:off x="3613204" y="1504211"/>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A4D2AD7-71CE-0665-39C8-F25705E866AF}"/>
              </a:ext>
            </a:extLst>
          </p:cNvPr>
          <p:cNvCxnSpPr>
            <a:cxnSpLocks/>
            <a:stCxn id="31" idx="3"/>
            <a:endCxn id="21" idx="1"/>
          </p:cNvCxnSpPr>
          <p:nvPr/>
        </p:nvCxnSpPr>
        <p:spPr>
          <a:xfrm>
            <a:off x="3613204" y="2929420"/>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AA70A6A2-DAB8-7253-2AE8-9A9F0D75E3BF}"/>
              </a:ext>
            </a:extLst>
          </p:cNvPr>
          <p:cNvSpPr txBox="1"/>
          <p:nvPr/>
        </p:nvSpPr>
        <p:spPr>
          <a:xfrm>
            <a:off x="9635106" y="5955827"/>
            <a:ext cx="2379025" cy="830997"/>
          </a:xfrm>
          <a:prstGeom prst="rect">
            <a:avLst/>
          </a:prstGeom>
          <a:noFill/>
        </p:spPr>
        <p:txBody>
          <a:bodyPr wrap="square" rtlCol="0">
            <a:spAutoFit/>
          </a:bodyPr>
          <a:lstStyle/>
          <a:p>
            <a:pPr algn="ctr"/>
            <a:r>
              <a:rPr lang="en-JP" sz="2400">
                <a:solidFill>
                  <a:srgbClr val="FF0000"/>
                </a:solidFill>
                <a:latin typeface="CMU SANS SERIF" panose="02000603000000000000" pitchFamily="2" charset="0"/>
                <a:ea typeface="CMU SANS SERIF" panose="02000603000000000000" pitchFamily="2" charset="0"/>
                <a:cs typeface="CMU SANS SERIF" panose="02000603000000000000" pitchFamily="2" charset="0"/>
              </a:rPr>
              <a:t>Quality of the network’s output</a:t>
            </a:r>
          </a:p>
        </p:txBody>
      </p:sp>
      <p:sp>
        <p:nvSpPr>
          <p:cNvPr id="24" name="Rounded Rectangle 23">
            <a:extLst>
              <a:ext uri="{FF2B5EF4-FFF2-40B4-BE49-F238E27FC236}">
                <a16:creationId xmlns:a16="http://schemas.microsoft.com/office/drawing/2014/main" id="{4A88C743-6F3F-D881-8286-49C7949C5A6A}"/>
              </a:ext>
            </a:extLst>
          </p:cNvPr>
          <p:cNvSpPr/>
          <p:nvPr/>
        </p:nvSpPr>
        <p:spPr>
          <a:xfrm>
            <a:off x="5127856" y="3824068"/>
            <a:ext cx="1936292"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Predictions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sp>
        <p:nvSpPr>
          <p:cNvPr id="25" name="Rounded Rectangle 24">
            <a:extLst>
              <a:ext uri="{FF2B5EF4-FFF2-40B4-BE49-F238E27FC236}">
                <a16:creationId xmlns:a16="http://schemas.microsoft.com/office/drawing/2014/main" id="{47771EA5-95AA-C401-8FA3-12FE15EFB2A0}"/>
              </a:ext>
            </a:extLst>
          </p:cNvPr>
          <p:cNvSpPr/>
          <p:nvPr/>
        </p:nvSpPr>
        <p:spPr>
          <a:xfrm>
            <a:off x="8867747" y="3824068"/>
            <a:ext cx="2224793"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True targets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sp>
        <p:nvSpPr>
          <p:cNvPr id="28" name="Oval 27">
            <a:extLst>
              <a:ext uri="{FF2B5EF4-FFF2-40B4-BE49-F238E27FC236}">
                <a16:creationId xmlns:a16="http://schemas.microsoft.com/office/drawing/2014/main" id="{23CD9FD7-6FA4-5D0B-A5AE-F8EB483EBEDC}"/>
              </a:ext>
            </a:extLst>
          </p:cNvPr>
          <p:cNvSpPr/>
          <p:nvPr/>
        </p:nvSpPr>
        <p:spPr>
          <a:xfrm>
            <a:off x="6527737" y="5029799"/>
            <a:ext cx="3059300" cy="73574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Loss function</a:t>
            </a:r>
          </a:p>
        </p:txBody>
      </p:sp>
      <p:sp>
        <p:nvSpPr>
          <p:cNvPr id="29" name="Rounded Rectangle 28">
            <a:extLst>
              <a:ext uri="{FF2B5EF4-FFF2-40B4-BE49-F238E27FC236}">
                <a16:creationId xmlns:a16="http://schemas.microsoft.com/office/drawing/2014/main" id="{C41D79AD-06A1-EAF8-A39F-6CE8D93493E4}"/>
              </a:ext>
            </a:extLst>
          </p:cNvPr>
          <p:cNvSpPr/>
          <p:nvPr/>
        </p:nvSpPr>
        <p:spPr>
          <a:xfrm>
            <a:off x="7146692" y="6179091"/>
            <a:ext cx="1821391" cy="5788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Loss score</a:t>
            </a:r>
          </a:p>
        </p:txBody>
      </p:sp>
      <p:cxnSp>
        <p:nvCxnSpPr>
          <p:cNvPr id="33" name="Straight Arrow Connector 32">
            <a:extLst>
              <a:ext uri="{FF2B5EF4-FFF2-40B4-BE49-F238E27FC236}">
                <a16:creationId xmlns:a16="http://schemas.microsoft.com/office/drawing/2014/main" id="{73D7C7C5-D286-CCD0-4D1F-62DABB7F91B0}"/>
              </a:ext>
            </a:extLst>
          </p:cNvPr>
          <p:cNvCxnSpPr>
            <a:cxnSpLocks/>
            <a:stCxn id="28" idx="4"/>
            <a:endCxn id="29" idx="0"/>
          </p:cNvCxnSpPr>
          <p:nvPr/>
        </p:nvCxnSpPr>
        <p:spPr>
          <a:xfrm>
            <a:off x="8057387" y="5765546"/>
            <a:ext cx="1" cy="413545"/>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D2637474-C97E-C849-C846-F123EB8DFF59}"/>
              </a:ext>
            </a:extLst>
          </p:cNvPr>
          <p:cNvCxnSpPr>
            <a:stCxn id="24" idx="2"/>
            <a:endCxn id="28" idx="2"/>
          </p:cNvCxnSpPr>
          <p:nvPr/>
        </p:nvCxnSpPr>
        <p:spPr>
          <a:xfrm rot="16200000" flipH="1">
            <a:off x="6052871" y="4922806"/>
            <a:ext cx="517997" cy="431735"/>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Elbow Connector 35">
            <a:extLst>
              <a:ext uri="{FF2B5EF4-FFF2-40B4-BE49-F238E27FC236}">
                <a16:creationId xmlns:a16="http://schemas.microsoft.com/office/drawing/2014/main" id="{E1E1FAE8-3DB0-3227-8E85-F57DBC0B0CFC}"/>
              </a:ext>
            </a:extLst>
          </p:cNvPr>
          <p:cNvCxnSpPr>
            <a:cxnSpLocks/>
            <a:stCxn id="25" idx="2"/>
            <a:endCxn id="28" idx="6"/>
          </p:cNvCxnSpPr>
          <p:nvPr/>
        </p:nvCxnSpPr>
        <p:spPr>
          <a:xfrm rot="5400000">
            <a:off x="9524593" y="4942121"/>
            <a:ext cx="517997" cy="393107"/>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4ABBD24-AEB5-DC58-6C20-040FA630CF6D}"/>
              </a:ext>
            </a:extLst>
          </p:cNvPr>
          <p:cNvSpPr/>
          <p:nvPr/>
        </p:nvSpPr>
        <p:spPr>
          <a:xfrm>
            <a:off x="4986154" y="3727937"/>
            <a:ext cx="7053445" cy="30948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Tree>
    <p:extLst>
      <p:ext uri="{BB962C8B-B14F-4D97-AF65-F5344CB8AC3E}">
        <p14:creationId xmlns:p14="http://schemas.microsoft.com/office/powerpoint/2010/main" val="35433265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D6C6AF9-9D66-F5F1-660C-351273449B35}"/>
              </a:ext>
            </a:extLst>
          </p:cNvPr>
          <p:cNvSpPr txBox="1"/>
          <p:nvPr/>
        </p:nvSpPr>
        <p:spPr>
          <a:xfrm>
            <a:off x="8867747" y="103828"/>
            <a:ext cx="3077354" cy="923330"/>
          </a:xfrm>
          <a:prstGeom prst="rect">
            <a:avLst/>
          </a:prstGeom>
          <a:noFill/>
        </p:spPr>
        <p:txBody>
          <a:bodyPr wrap="square">
            <a:spAutoFit/>
          </a:bodyPr>
          <a:lstStyle/>
          <a:p>
            <a:r>
              <a:rPr lang="en-US" dirty="0">
                <a:effectLst/>
              </a:rPr>
              <a:t>Chollet, F., 2018: </a:t>
            </a:r>
            <a:r>
              <a:rPr lang="en-US" i="1" dirty="0">
                <a:effectLst/>
              </a:rPr>
              <a:t>Deep learning with Python</a:t>
            </a:r>
            <a:r>
              <a:rPr lang="en-US" dirty="0">
                <a:effectLst/>
              </a:rPr>
              <a:t>. Manning Publications Co, 361 pp.</a:t>
            </a:r>
          </a:p>
        </p:txBody>
      </p:sp>
      <p:sp>
        <p:nvSpPr>
          <p:cNvPr id="17" name="Rectangle 16">
            <a:extLst>
              <a:ext uri="{FF2B5EF4-FFF2-40B4-BE49-F238E27FC236}">
                <a16:creationId xmlns:a16="http://schemas.microsoft.com/office/drawing/2014/main" id="{05034FD8-DC93-02CC-9A75-88D8E733471E}"/>
              </a:ext>
            </a:extLst>
          </p:cNvPr>
          <p:cNvSpPr/>
          <p:nvPr/>
        </p:nvSpPr>
        <p:spPr>
          <a:xfrm>
            <a:off x="5430593" y="108072"/>
            <a:ext cx="133081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Input X</a:t>
            </a:r>
          </a:p>
        </p:txBody>
      </p:sp>
      <p:sp>
        <p:nvSpPr>
          <p:cNvPr id="18" name="Rectangle 17">
            <a:extLst>
              <a:ext uri="{FF2B5EF4-FFF2-40B4-BE49-F238E27FC236}">
                <a16:creationId xmlns:a16="http://schemas.microsoft.com/office/drawing/2014/main" id="{2C57ADE6-2E94-05B3-080D-038E3EF13EE3}"/>
              </a:ext>
            </a:extLst>
          </p:cNvPr>
          <p:cNvSpPr/>
          <p:nvPr/>
        </p:nvSpPr>
        <p:spPr>
          <a:xfrm>
            <a:off x="4371813" y="1027158"/>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0" name="Straight Arrow Connector 19">
            <a:extLst>
              <a:ext uri="{FF2B5EF4-FFF2-40B4-BE49-F238E27FC236}">
                <a16:creationId xmlns:a16="http://schemas.microsoft.com/office/drawing/2014/main" id="{2EC8DE52-2AFC-2153-7E2E-3F826FF0416F}"/>
              </a:ext>
            </a:extLst>
          </p:cNvPr>
          <p:cNvCxnSpPr>
            <a:stCxn id="17" idx="2"/>
            <a:endCxn id="18" idx="0"/>
          </p:cNvCxnSpPr>
          <p:nvPr/>
        </p:nvCxnSpPr>
        <p:spPr>
          <a:xfrm>
            <a:off x="6096000" y="631292"/>
            <a:ext cx="3" cy="395866"/>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FA7F42B-5F86-298F-F618-FAEE8AB3D870}"/>
              </a:ext>
            </a:extLst>
          </p:cNvPr>
          <p:cNvSpPr/>
          <p:nvPr/>
        </p:nvSpPr>
        <p:spPr>
          <a:xfrm>
            <a:off x="4371813" y="2452367"/>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2" name="Straight Arrow Connector 21">
            <a:extLst>
              <a:ext uri="{FF2B5EF4-FFF2-40B4-BE49-F238E27FC236}">
                <a16:creationId xmlns:a16="http://schemas.microsoft.com/office/drawing/2014/main" id="{A394E3DC-7410-7846-C4C1-F36305F3FC71}"/>
              </a:ext>
            </a:extLst>
          </p:cNvPr>
          <p:cNvCxnSpPr>
            <a:cxnSpLocks/>
            <a:stCxn id="18" idx="2"/>
            <a:endCxn id="21" idx="0"/>
          </p:cNvCxnSpPr>
          <p:nvPr/>
        </p:nvCxnSpPr>
        <p:spPr>
          <a:xfrm>
            <a:off x="6096003" y="1981265"/>
            <a:ext cx="0" cy="471102"/>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13B81C77-491A-062D-B5E7-47D66FC4EBBF}"/>
              </a:ext>
            </a:extLst>
          </p:cNvPr>
          <p:cNvCxnSpPr>
            <a:cxnSpLocks/>
            <a:stCxn id="21" idx="2"/>
            <a:endCxn id="23" idx="0"/>
          </p:cNvCxnSpPr>
          <p:nvPr/>
        </p:nvCxnSpPr>
        <p:spPr>
          <a:xfrm flipH="1">
            <a:off x="6096002" y="3406474"/>
            <a:ext cx="1" cy="417594"/>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A27920-80B1-F355-01B3-69C0D568EA4B}"/>
              </a:ext>
            </a:extLst>
          </p:cNvPr>
          <p:cNvSpPr/>
          <p:nvPr/>
        </p:nvSpPr>
        <p:spPr>
          <a:xfrm>
            <a:off x="2211859" y="1242601"/>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sp>
        <p:nvSpPr>
          <p:cNvPr id="31" name="Rectangle 30">
            <a:extLst>
              <a:ext uri="{FF2B5EF4-FFF2-40B4-BE49-F238E27FC236}">
                <a16:creationId xmlns:a16="http://schemas.microsoft.com/office/drawing/2014/main" id="{D2298AE5-BF92-E269-5928-D6C60248528E}"/>
              </a:ext>
            </a:extLst>
          </p:cNvPr>
          <p:cNvSpPr/>
          <p:nvPr/>
        </p:nvSpPr>
        <p:spPr>
          <a:xfrm>
            <a:off x="2211859" y="2667810"/>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cxnSp>
        <p:nvCxnSpPr>
          <p:cNvPr id="32" name="Straight Arrow Connector 31">
            <a:extLst>
              <a:ext uri="{FF2B5EF4-FFF2-40B4-BE49-F238E27FC236}">
                <a16:creationId xmlns:a16="http://schemas.microsoft.com/office/drawing/2014/main" id="{84A920DF-9805-09E7-4DA8-B77722598BC2}"/>
              </a:ext>
            </a:extLst>
          </p:cNvPr>
          <p:cNvCxnSpPr>
            <a:cxnSpLocks/>
            <a:stCxn id="30" idx="3"/>
            <a:endCxn id="18" idx="1"/>
          </p:cNvCxnSpPr>
          <p:nvPr/>
        </p:nvCxnSpPr>
        <p:spPr>
          <a:xfrm>
            <a:off x="3613204" y="1504211"/>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A4D2AD7-71CE-0665-39C8-F25705E866AF}"/>
              </a:ext>
            </a:extLst>
          </p:cNvPr>
          <p:cNvCxnSpPr>
            <a:cxnSpLocks/>
            <a:stCxn id="31" idx="3"/>
            <a:endCxn id="21" idx="1"/>
          </p:cNvCxnSpPr>
          <p:nvPr/>
        </p:nvCxnSpPr>
        <p:spPr>
          <a:xfrm>
            <a:off x="3613204" y="2929420"/>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58BC909-3A1C-E32D-B8A5-178D6BBEB36F}"/>
              </a:ext>
            </a:extLst>
          </p:cNvPr>
          <p:cNvSpPr/>
          <p:nvPr/>
        </p:nvSpPr>
        <p:spPr>
          <a:xfrm>
            <a:off x="1744668" y="5314802"/>
            <a:ext cx="2335726" cy="73574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Optimizer</a:t>
            </a:r>
          </a:p>
        </p:txBody>
      </p:sp>
      <p:cxnSp>
        <p:nvCxnSpPr>
          <p:cNvPr id="55" name="Straight Arrow Connector 54">
            <a:extLst>
              <a:ext uri="{FF2B5EF4-FFF2-40B4-BE49-F238E27FC236}">
                <a16:creationId xmlns:a16="http://schemas.microsoft.com/office/drawing/2014/main" id="{A3B7FB7C-54AE-C87E-4B28-5F525E722F7F}"/>
              </a:ext>
            </a:extLst>
          </p:cNvPr>
          <p:cNvCxnSpPr>
            <a:cxnSpLocks/>
            <a:stCxn id="54" idx="0"/>
            <a:endCxn id="31" idx="2"/>
          </p:cNvCxnSpPr>
          <p:nvPr/>
        </p:nvCxnSpPr>
        <p:spPr>
          <a:xfrm flipV="1">
            <a:off x="2912531" y="3191030"/>
            <a:ext cx="1" cy="2123772"/>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 name="Elbow Connector 2">
            <a:extLst>
              <a:ext uri="{FF2B5EF4-FFF2-40B4-BE49-F238E27FC236}">
                <a16:creationId xmlns:a16="http://schemas.microsoft.com/office/drawing/2014/main" id="{A9A451C0-8855-2E99-48FF-FC05DDA32C10}"/>
              </a:ext>
            </a:extLst>
          </p:cNvPr>
          <p:cNvCxnSpPr>
            <a:cxnSpLocks/>
            <a:stCxn id="28" idx="1"/>
            <a:endCxn id="54" idx="4"/>
          </p:cNvCxnSpPr>
          <p:nvPr/>
        </p:nvCxnSpPr>
        <p:spPr>
          <a:xfrm rot="10800000">
            <a:off x="2912532" y="6050550"/>
            <a:ext cx="4234161" cy="417983"/>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Rounded Rectangle 22">
            <a:extLst>
              <a:ext uri="{FF2B5EF4-FFF2-40B4-BE49-F238E27FC236}">
                <a16:creationId xmlns:a16="http://schemas.microsoft.com/office/drawing/2014/main" id="{11F3FFF8-DFC4-BCD5-1D6C-527646CBCF12}"/>
              </a:ext>
            </a:extLst>
          </p:cNvPr>
          <p:cNvSpPr/>
          <p:nvPr/>
        </p:nvSpPr>
        <p:spPr>
          <a:xfrm>
            <a:off x="5127856" y="3824068"/>
            <a:ext cx="1936292"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Predictions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sp>
        <p:nvSpPr>
          <p:cNvPr id="24" name="Rounded Rectangle 23">
            <a:extLst>
              <a:ext uri="{FF2B5EF4-FFF2-40B4-BE49-F238E27FC236}">
                <a16:creationId xmlns:a16="http://schemas.microsoft.com/office/drawing/2014/main" id="{EEE65BF3-C13A-17A5-4AC5-02B1BBF2B385}"/>
              </a:ext>
            </a:extLst>
          </p:cNvPr>
          <p:cNvSpPr/>
          <p:nvPr/>
        </p:nvSpPr>
        <p:spPr>
          <a:xfrm>
            <a:off x="8867747" y="3824068"/>
            <a:ext cx="2224793"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True targets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sp>
        <p:nvSpPr>
          <p:cNvPr id="25" name="Oval 24">
            <a:extLst>
              <a:ext uri="{FF2B5EF4-FFF2-40B4-BE49-F238E27FC236}">
                <a16:creationId xmlns:a16="http://schemas.microsoft.com/office/drawing/2014/main" id="{CB7B6CBF-4241-FD89-CA88-3FC58183470A}"/>
              </a:ext>
            </a:extLst>
          </p:cNvPr>
          <p:cNvSpPr/>
          <p:nvPr/>
        </p:nvSpPr>
        <p:spPr>
          <a:xfrm>
            <a:off x="6527737" y="5029799"/>
            <a:ext cx="3059300" cy="73574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Loss function</a:t>
            </a:r>
          </a:p>
        </p:txBody>
      </p:sp>
      <p:sp>
        <p:nvSpPr>
          <p:cNvPr id="28" name="Rounded Rectangle 27">
            <a:extLst>
              <a:ext uri="{FF2B5EF4-FFF2-40B4-BE49-F238E27FC236}">
                <a16:creationId xmlns:a16="http://schemas.microsoft.com/office/drawing/2014/main" id="{7C9A4735-1D8A-C29B-4D7D-7A1334A318D0}"/>
              </a:ext>
            </a:extLst>
          </p:cNvPr>
          <p:cNvSpPr/>
          <p:nvPr/>
        </p:nvSpPr>
        <p:spPr>
          <a:xfrm>
            <a:off x="7146692" y="6179091"/>
            <a:ext cx="1821391" cy="5788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Loss score</a:t>
            </a:r>
          </a:p>
        </p:txBody>
      </p:sp>
      <p:cxnSp>
        <p:nvCxnSpPr>
          <p:cNvPr id="29" name="Straight Arrow Connector 28">
            <a:extLst>
              <a:ext uri="{FF2B5EF4-FFF2-40B4-BE49-F238E27FC236}">
                <a16:creationId xmlns:a16="http://schemas.microsoft.com/office/drawing/2014/main" id="{C49558E6-9360-F3B0-43A8-941388A08EA8}"/>
              </a:ext>
            </a:extLst>
          </p:cNvPr>
          <p:cNvCxnSpPr>
            <a:cxnSpLocks/>
            <a:stCxn id="25" idx="4"/>
            <a:endCxn id="28" idx="0"/>
          </p:cNvCxnSpPr>
          <p:nvPr/>
        </p:nvCxnSpPr>
        <p:spPr>
          <a:xfrm>
            <a:off x="8057387" y="5765546"/>
            <a:ext cx="1" cy="413545"/>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569832E9-DF3B-2304-26A5-9BCBB8A3FAC8}"/>
              </a:ext>
            </a:extLst>
          </p:cNvPr>
          <p:cNvCxnSpPr>
            <a:stCxn id="23" idx="2"/>
            <a:endCxn id="25" idx="2"/>
          </p:cNvCxnSpPr>
          <p:nvPr/>
        </p:nvCxnSpPr>
        <p:spPr>
          <a:xfrm rot="16200000" flipH="1">
            <a:off x="6052871" y="4922806"/>
            <a:ext cx="517997" cy="431735"/>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8F726D58-73EA-C4F5-4EF4-B9044652846D}"/>
              </a:ext>
            </a:extLst>
          </p:cNvPr>
          <p:cNvCxnSpPr>
            <a:cxnSpLocks/>
            <a:stCxn id="24" idx="2"/>
            <a:endCxn id="25" idx="6"/>
          </p:cNvCxnSpPr>
          <p:nvPr/>
        </p:nvCxnSpPr>
        <p:spPr>
          <a:xfrm rot="5400000">
            <a:off x="9524593" y="4942121"/>
            <a:ext cx="517997" cy="393107"/>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224919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CD6C6AF9-9D66-F5F1-660C-351273449B35}"/>
              </a:ext>
            </a:extLst>
          </p:cNvPr>
          <p:cNvSpPr txBox="1"/>
          <p:nvPr/>
        </p:nvSpPr>
        <p:spPr>
          <a:xfrm>
            <a:off x="8867747" y="103828"/>
            <a:ext cx="3077354" cy="923330"/>
          </a:xfrm>
          <a:prstGeom prst="rect">
            <a:avLst/>
          </a:prstGeom>
          <a:noFill/>
        </p:spPr>
        <p:txBody>
          <a:bodyPr wrap="square">
            <a:spAutoFit/>
          </a:bodyPr>
          <a:lstStyle/>
          <a:p>
            <a:r>
              <a:rPr lang="en-US" dirty="0">
                <a:effectLst/>
              </a:rPr>
              <a:t>Chollet, F., 2018: </a:t>
            </a:r>
            <a:r>
              <a:rPr lang="en-US" i="1" dirty="0">
                <a:effectLst/>
              </a:rPr>
              <a:t>Deep learning with Python</a:t>
            </a:r>
            <a:r>
              <a:rPr lang="en-US" dirty="0">
                <a:effectLst/>
              </a:rPr>
              <a:t>. Manning Publications Co, 361 pp.</a:t>
            </a:r>
          </a:p>
        </p:txBody>
      </p:sp>
      <p:sp>
        <p:nvSpPr>
          <p:cNvPr id="17" name="Rectangle 16">
            <a:extLst>
              <a:ext uri="{FF2B5EF4-FFF2-40B4-BE49-F238E27FC236}">
                <a16:creationId xmlns:a16="http://schemas.microsoft.com/office/drawing/2014/main" id="{05034FD8-DC93-02CC-9A75-88D8E733471E}"/>
              </a:ext>
            </a:extLst>
          </p:cNvPr>
          <p:cNvSpPr/>
          <p:nvPr/>
        </p:nvSpPr>
        <p:spPr>
          <a:xfrm>
            <a:off x="5430593" y="108072"/>
            <a:ext cx="133081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Input X</a:t>
            </a:r>
          </a:p>
        </p:txBody>
      </p:sp>
      <p:sp>
        <p:nvSpPr>
          <p:cNvPr id="18" name="Rectangle 17">
            <a:extLst>
              <a:ext uri="{FF2B5EF4-FFF2-40B4-BE49-F238E27FC236}">
                <a16:creationId xmlns:a16="http://schemas.microsoft.com/office/drawing/2014/main" id="{2C57ADE6-2E94-05B3-080D-038E3EF13EE3}"/>
              </a:ext>
            </a:extLst>
          </p:cNvPr>
          <p:cNvSpPr/>
          <p:nvPr/>
        </p:nvSpPr>
        <p:spPr>
          <a:xfrm>
            <a:off x="4371813" y="1027158"/>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0" name="Straight Arrow Connector 19">
            <a:extLst>
              <a:ext uri="{FF2B5EF4-FFF2-40B4-BE49-F238E27FC236}">
                <a16:creationId xmlns:a16="http://schemas.microsoft.com/office/drawing/2014/main" id="{2EC8DE52-2AFC-2153-7E2E-3F826FF0416F}"/>
              </a:ext>
            </a:extLst>
          </p:cNvPr>
          <p:cNvCxnSpPr>
            <a:stCxn id="17" idx="2"/>
            <a:endCxn id="18" idx="0"/>
          </p:cNvCxnSpPr>
          <p:nvPr/>
        </p:nvCxnSpPr>
        <p:spPr>
          <a:xfrm>
            <a:off x="6096000" y="631292"/>
            <a:ext cx="3" cy="395866"/>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FA7F42B-5F86-298F-F618-FAEE8AB3D870}"/>
              </a:ext>
            </a:extLst>
          </p:cNvPr>
          <p:cNvSpPr/>
          <p:nvPr/>
        </p:nvSpPr>
        <p:spPr>
          <a:xfrm>
            <a:off x="4371813" y="2452367"/>
            <a:ext cx="3448380" cy="95410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Layer</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(data transformation)</a:t>
            </a:r>
          </a:p>
        </p:txBody>
      </p:sp>
      <p:cxnSp>
        <p:nvCxnSpPr>
          <p:cNvPr id="22" name="Straight Arrow Connector 21">
            <a:extLst>
              <a:ext uri="{FF2B5EF4-FFF2-40B4-BE49-F238E27FC236}">
                <a16:creationId xmlns:a16="http://schemas.microsoft.com/office/drawing/2014/main" id="{A394E3DC-7410-7846-C4C1-F36305F3FC71}"/>
              </a:ext>
            </a:extLst>
          </p:cNvPr>
          <p:cNvCxnSpPr>
            <a:cxnSpLocks/>
            <a:stCxn id="18" idx="2"/>
            <a:endCxn id="21" idx="0"/>
          </p:cNvCxnSpPr>
          <p:nvPr/>
        </p:nvCxnSpPr>
        <p:spPr>
          <a:xfrm>
            <a:off x="6096003" y="1981265"/>
            <a:ext cx="0" cy="471102"/>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D41E9DB6-C388-FB98-29B6-F286B99F4372}"/>
              </a:ext>
            </a:extLst>
          </p:cNvPr>
          <p:cNvSpPr/>
          <p:nvPr/>
        </p:nvSpPr>
        <p:spPr>
          <a:xfrm>
            <a:off x="5127856" y="3824068"/>
            <a:ext cx="1936292"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Predictions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cxnSp>
        <p:nvCxnSpPr>
          <p:cNvPr id="27" name="Straight Arrow Connector 26">
            <a:extLst>
              <a:ext uri="{FF2B5EF4-FFF2-40B4-BE49-F238E27FC236}">
                <a16:creationId xmlns:a16="http://schemas.microsoft.com/office/drawing/2014/main" id="{13B81C77-491A-062D-B5E7-47D66FC4EBBF}"/>
              </a:ext>
            </a:extLst>
          </p:cNvPr>
          <p:cNvCxnSpPr>
            <a:cxnSpLocks/>
            <a:stCxn id="21" idx="2"/>
            <a:endCxn id="26" idx="0"/>
          </p:cNvCxnSpPr>
          <p:nvPr/>
        </p:nvCxnSpPr>
        <p:spPr>
          <a:xfrm flipH="1">
            <a:off x="6096002" y="3406474"/>
            <a:ext cx="1" cy="417594"/>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9EA27920-80B1-F355-01B3-69C0D568EA4B}"/>
              </a:ext>
            </a:extLst>
          </p:cNvPr>
          <p:cNvSpPr/>
          <p:nvPr/>
        </p:nvSpPr>
        <p:spPr>
          <a:xfrm>
            <a:off x="2211859" y="1242601"/>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sp>
        <p:nvSpPr>
          <p:cNvPr id="31" name="Rectangle 30">
            <a:extLst>
              <a:ext uri="{FF2B5EF4-FFF2-40B4-BE49-F238E27FC236}">
                <a16:creationId xmlns:a16="http://schemas.microsoft.com/office/drawing/2014/main" id="{D2298AE5-BF92-E269-5928-D6C60248528E}"/>
              </a:ext>
            </a:extLst>
          </p:cNvPr>
          <p:cNvSpPr/>
          <p:nvPr/>
        </p:nvSpPr>
        <p:spPr>
          <a:xfrm>
            <a:off x="2211859" y="2667810"/>
            <a:ext cx="1401345" cy="52322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Weights</a:t>
            </a:r>
          </a:p>
        </p:txBody>
      </p:sp>
      <p:cxnSp>
        <p:nvCxnSpPr>
          <p:cNvPr id="32" name="Straight Arrow Connector 31">
            <a:extLst>
              <a:ext uri="{FF2B5EF4-FFF2-40B4-BE49-F238E27FC236}">
                <a16:creationId xmlns:a16="http://schemas.microsoft.com/office/drawing/2014/main" id="{84A920DF-9805-09E7-4DA8-B77722598BC2}"/>
              </a:ext>
            </a:extLst>
          </p:cNvPr>
          <p:cNvCxnSpPr>
            <a:cxnSpLocks/>
            <a:stCxn id="30" idx="3"/>
            <a:endCxn id="18" idx="1"/>
          </p:cNvCxnSpPr>
          <p:nvPr/>
        </p:nvCxnSpPr>
        <p:spPr>
          <a:xfrm>
            <a:off x="3613204" y="1504211"/>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A4D2AD7-71CE-0665-39C8-F25705E866AF}"/>
              </a:ext>
            </a:extLst>
          </p:cNvPr>
          <p:cNvCxnSpPr>
            <a:cxnSpLocks/>
            <a:stCxn id="31" idx="3"/>
            <a:endCxn id="21" idx="1"/>
          </p:cNvCxnSpPr>
          <p:nvPr/>
        </p:nvCxnSpPr>
        <p:spPr>
          <a:xfrm>
            <a:off x="3613204" y="2929420"/>
            <a:ext cx="758609" cy="1"/>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Rounded Rectangle 38">
            <a:extLst>
              <a:ext uri="{FF2B5EF4-FFF2-40B4-BE49-F238E27FC236}">
                <a16:creationId xmlns:a16="http://schemas.microsoft.com/office/drawing/2014/main" id="{F4072F7E-13E2-7805-A21E-F5553994A8E0}"/>
              </a:ext>
            </a:extLst>
          </p:cNvPr>
          <p:cNvSpPr/>
          <p:nvPr/>
        </p:nvSpPr>
        <p:spPr>
          <a:xfrm>
            <a:off x="8867747" y="3824068"/>
            <a:ext cx="2224793" cy="1055608"/>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True targets</a:t>
            </a:r>
            <a:br>
              <a:rPr lang="en-JP" sz="2800">
                <a:latin typeface="CMU SANS SERIF" panose="02000603000000000000" pitchFamily="2" charset="0"/>
                <a:ea typeface="CMU SANS SERIF" panose="02000603000000000000" pitchFamily="2" charset="0"/>
                <a:cs typeface="CMU SANS SERIF" panose="02000603000000000000" pitchFamily="2" charset="0"/>
              </a:rPr>
            </a:br>
            <a:r>
              <a:rPr lang="en-JP" sz="2800">
                <a:latin typeface="CMU SANS SERIF" panose="02000603000000000000" pitchFamily="2" charset="0"/>
                <a:ea typeface="CMU SANS SERIF" panose="02000603000000000000" pitchFamily="2" charset="0"/>
                <a:cs typeface="CMU SANS SERIF" panose="02000603000000000000" pitchFamily="2" charset="0"/>
              </a:rPr>
              <a:t>Y</a:t>
            </a:r>
          </a:p>
        </p:txBody>
      </p:sp>
      <p:sp>
        <p:nvSpPr>
          <p:cNvPr id="40" name="Oval 39">
            <a:extLst>
              <a:ext uri="{FF2B5EF4-FFF2-40B4-BE49-F238E27FC236}">
                <a16:creationId xmlns:a16="http://schemas.microsoft.com/office/drawing/2014/main" id="{E170A012-2881-8F57-EB31-C34356AF12B4}"/>
              </a:ext>
            </a:extLst>
          </p:cNvPr>
          <p:cNvSpPr/>
          <p:nvPr/>
        </p:nvSpPr>
        <p:spPr>
          <a:xfrm>
            <a:off x="6527737" y="5029799"/>
            <a:ext cx="3059300" cy="73574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Loss function</a:t>
            </a:r>
          </a:p>
        </p:txBody>
      </p:sp>
      <p:sp>
        <p:nvSpPr>
          <p:cNvPr id="49" name="Rounded Rectangle 48">
            <a:extLst>
              <a:ext uri="{FF2B5EF4-FFF2-40B4-BE49-F238E27FC236}">
                <a16:creationId xmlns:a16="http://schemas.microsoft.com/office/drawing/2014/main" id="{ABD0DD40-42C9-C8F9-BA27-3B0A19A67F7B}"/>
              </a:ext>
            </a:extLst>
          </p:cNvPr>
          <p:cNvSpPr/>
          <p:nvPr/>
        </p:nvSpPr>
        <p:spPr>
          <a:xfrm>
            <a:off x="7146692" y="6179091"/>
            <a:ext cx="1821391" cy="578882"/>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Loss score</a:t>
            </a:r>
          </a:p>
        </p:txBody>
      </p:sp>
      <p:cxnSp>
        <p:nvCxnSpPr>
          <p:cNvPr id="50" name="Straight Arrow Connector 49">
            <a:extLst>
              <a:ext uri="{FF2B5EF4-FFF2-40B4-BE49-F238E27FC236}">
                <a16:creationId xmlns:a16="http://schemas.microsoft.com/office/drawing/2014/main" id="{7CE3A145-2535-3DEF-9B4C-8545390F03BC}"/>
              </a:ext>
            </a:extLst>
          </p:cNvPr>
          <p:cNvCxnSpPr>
            <a:cxnSpLocks/>
            <a:stCxn id="40" idx="4"/>
            <a:endCxn id="49" idx="0"/>
          </p:cNvCxnSpPr>
          <p:nvPr/>
        </p:nvCxnSpPr>
        <p:spPr>
          <a:xfrm>
            <a:off x="8057387" y="5765546"/>
            <a:ext cx="1" cy="413545"/>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C58BC909-3A1C-E32D-B8A5-178D6BBEB36F}"/>
              </a:ext>
            </a:extLst>
          </p:cNvPr>
          <p:cNvSpPr/>
          <p:nvPr/>
        </p:nvSpPr>
        <p:spPr>
          <a:xfrm>
            <a:off x="1744668" y="5314802"/>
            <a:ext cx="2335726" cy="73574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r>
              <a:rPr lang="en-JP" sz="2800">
                <a:latin typeface="CMU SANS SERIF" panose="02000603000000000000" pitchFamily="2" charset="0"/>
                <a:ea typeface="CMU SANS SERIF" panose="02000603000000000000" pitchFamily="2" charset="0"/>
                <a:cs typeface="CMU SANS SERIF" panose="02000603000000000000" pitchFamily="2" charset="0"/>
              </a:rPr>
              <a:t>Optimizer</a:t>
            </a:r>
          </a:p>
        </p:txBody>
      </p:sp>
      <p:cxnSp>
        <p:nvCxnSpPr>
          <p:cNvPr id="55" name="Straight Arrow Connector 54">
            <a:extLst>
              <a:ext uri="{FF2B5EF4-FFF2-40B4-BE49-F238E27FC236}">
                <a16:creationId xmlns:a16="http://schemas.microsoft.com/office/drawing/2014/main" id="{A3B7FB7C-54AE-C87E-4B28-5F525E722F7F}"/>
              </a:ext>
            </a:extLst>
          </p:cNvPr>
          <p:cNvCxnSpPr>
            <a:cxnSpLocks/>
            <a:stCxn id="54" idx="0"/>
            <a:endCxn id="31" idx="2"/>
          </p:cNvCxnSpPr>
          <p:nvPr/>
        </p:nvCxnSpPr>
        <p:spPr>
          <a:xfrm flipV="1">
            <a:off x="2912531" y="3191030"/>
            <a:ext cx="1" cy="2123772"/>
          </a:xfrm>
          <a:prstGeom prst="straightConnector1">
            <a:avLst/>
          </a:prstGeom>
          <a:ln w="50800" cap="flat">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 name="Elbow Connector 2">
            <a:extLst>
              <a:ext uri="{FF2B5EF4-FFF2-40B4-BE49-F238E27FC236}">
                <a16:creationId xmlns:a16="http://schemas.microsoft.com/office/drawing/2014/main" id="{A9A451C0-8855-2E99-48FF-FC05DDA32C10}"/>
              </a:ext>
            </a:extLst>
          </p:cNvPr>
          <p:cNvCxnSpPr>
            <a:stCxn id="49" idx="1"/>
            <a:endCxn id="54" idx="4"/>
          </p:cNvCxnSpPr>
          <p:nvPr/>
        </p:nvCxnSpPr>
        <p:spPr>
          <a:xfrm rot="10800000">
            <a:off x="2912532" y="6050550"/>
            <a:ext cx="4234161" cy="417983"/>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03BF9D8-DDE2-D76D-D5A5-2AEBDF7DF260}"/>
              </a:ext>
            </a:extLst>
          </p:cNvPr>
          <p:cNvSpPr txBox="1"/>
          <p:nvPr/>
        </p:nvSpPr>
        <p:spPr>
          <a:xfrm>
            <a:off x="1723018" y="4059097"/>
            <a:ext cx="2379025" cy="461665"/>
          </a:xfrm>
          <a:prstGeom prst="rect">
            <a:avLst/>
          </a:prstGeom>
          <a:solidFill>
            <a:schemeClr val="bg1"/>
          </a:solidFill>
        </p:spPr>
        <p:txBody>
          <a:bodyPr wrap="square" rtlCol="0">
            <a:spAutoFit/>
          </a:bodyPr>
          <a:lstStyle/>
          <a:p>
            <a:pPr algn="ctr"/>
            <a:r>
              <a:rPr lang="en-JP" sz="2400">
                <a:solidFill>
                  <a:srgbClr val="FF0000"/>
                </a:solidFill>
                <a:latin typeface="CMU SANS SERIF" panose="02000603000000000000" pitchFamily="2" charset="0"/>
                <a:ea typeface="CMU SANS SERIF" panose="02000603000000000000" pitchFamily="2" charset="0"/>
                <a:cs typeface="CMU SANS SERIF" panose="02000603000000000000" pitchFamily="2" charset="0"/>
              </a:rPr>
              <a:t>Weights update</a:t>
            </a:r>
          </a:p>
        </p:txBody>
      </p:sp>
      <p:cxnSp>
        <p:nvCxnSpPr>
          <p:cNvPr id="5" name="Curved Connector 4">
            <a:extLst>
              <a:ext uri="{FF2B5EF4-FFF2-40B4-BE49-F238E27FC236}">
                <a16:creationId xmlns:a16="http://schemas.microsoft.com/office/drawing/2014/main" id="{CEAE7A53-85BF-F594-CBA6-8C4C640649B6}"/>
              </a:ext>
            </a:extLst>
          </p:cNvPr>
          <p:cNvCxnSpPr>
            <a:cxnSpLocks/>
            <a:stCxn id="54" idx="2"/>
            <a:endCxn id="31" idx="1"/>
          </p:cNvCxnSpPr>
          <p:nvPr/>
        </p:nvCxnSpPr>
        <p:spPr>
          <a:xfrm rot="10800000" flipH="1">
            <a:off x="1744667" y="2929420"/>
            <a:ext cx="467191" cy="2753256"/>
          </a:xfrm>
          <a:prstGeom prst="curvedConnector3">
            <a:avLst>
              <a:gd name="adj1" fmla="val -171258"/>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73536B67-979C-01F2-EBE8-6D5B1053D6AB}"/>
              </a:ext>
            </a:extLst>
          </p:cNvPr>
          <p:cNvCxnSpPr>
            <a:cxnSpLocks/>
            <a:stCxn id="54" idx="2"/>
            <a:endCxn id="30" idx="1"/>
          </p:cNvCxnSpPr>
          <p:nvPr/>
        </p:nvCxnSpPr>
        <p:spPr>
          <a:xfrm rot="10800000" flipH="1">
            <a:off x="1744667" y="1504212"/>
            <a:ext cx="467191" cy="4178465"/>
          </a:xfrm>
          <a:prstGeom prst="curvedConnector3">
            <a:avLst>
              <a:gd name="adj1" fmla="val -21203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49A1F10-0DB0-BA37-9835-0F998D6B95D7}"/>
              </a:ext>
            </a:extLst>
          </p:cNvPr>
          <p:cNvSpPr txBox="1"/>
          <p:nvPr/>
        </p:nvSpPr>
        <p:spPr>
          <a:xfrm rot="16200000">
            <a:off x="-678761" y="4126976"/>
            <a:ext cx="3310942" cy="584775"/>
          </a:xfrm>
          <a:prstGeom prst="rect">
            <a:avLst/>
          </a:prstGeom>
          <a:solidFill>
            <a:schemeClr val="bg1"/>
          </a:solidFill>
        </p:spPr>
        <p:txBody>
          <a:bodyPr wrap="square" rtlCol="0">
            <a:spAutoFit/>
          </a:bodyPr>
          <a:lstStyle/>
          <a:p>
            <a:pPr algn="ctr"/>
            <a:r>
              <a:rPr lang="en-JP" sz="3200" b="1">
                <a:solidFill>
                  <a:srgbClr val="FF0000"/>
                </a:solidFill>
                <a:latin typeface="CMU Sans Serif" panose="02000603000000000000" pitchFamily="2" charset="0"/>
                <a:ea typeface="CMU Sans Serif" panose="02000603000000000000" pitchFamily="2" charset="0"/>
                <a:cs typeface="CMU Sans Serif" panose="02000603000000000000" pitchFamily="2" charset="0"/>
              </a:rPr>
              <a:t>Backpropagation</a:t>
            </a:r>
          </a:p>
        </p:txBody>
      </p:sp>
      <p:cxnSp>
        <p:nvCxnSpPr>
          <p:cNvPr id="4" name="Elbow Connector 3">
            <a:extLst>
              <a:ext uri="{FF2B5EF4-FFF2-40B4-BE49-F238E27FC236}">
                <a16:creationId xmlns:a16="http://schemas.microsoft.com/office/drawing/2014/main" id="{593E1231-3430-6A7B-A537-5329DA52B956}"/>
              </a:ext>
            </a:extLst>
          </p:cNvPr>
          <p:cNvCxnSpPr>
            <a:stCxn id="26" idx="2"/>
            <a:endCxn id="40" idx="2"/>
          </p:cNvCxnSpPr>
          <p:nvPr/>
        </p:nvCxnSpPr>
        <p:spPr>
          <a:xfrm rot="16200000" flipH="1">
            <a:off x="6052871" y="4922806"/>
            <a:ext cx="517997" cy="431735"/>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Elbow Connector 32">
            <a:extLst>
              <a:ext uri="{FF2B5EF4-FFF2-40B4-BE49-F238E27FC236}">
                <a16:creationId xmlns:a16="http://schemas.microsoft.com/office/drawing/2014/main" id="{2FE45CFE-9C97-1F7A-4264-9BB44B464A31}"/>
              </a:ext>
            </a:extLst>
          </p:cNvPr>
          <p:cNvCxnSpPr>
            <a:cxnSpLocks/>
            <a:stCxn id="39" idx="2"/>
            <a:endCxn id="40" idx="6"/>
          </p:cNvCxnSpPr>
          <p:nvPr/>
        </p:nvCxnSpPr>
        <p:spPr>
          <a:xfrm rot="5400000">
            <a:off x="9524593" y="4942121"/>
            <a:ext cx="517997" cy="393107"/>
          </a:xfrm>
          <a:prstGeom prst="bentConnector2">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95414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6377AFA-A96C-3D5A-8F4D-5ABD8C9BBF93}"/>
              </a:ext>
            </a:extLst>
          </p:cNvPr>
          <p:cNvGrpSpPr/>
          <p:nvPr/>
        </p:nvGrpSpPr>
        <p:grpSpPr>
          <a:xfrm>
            <a:off x="3905403" y="1002592"/>
            <a:ext cx="4381193" cy="3141319"/>
            <a:chOff x="373345" y="545391"/>
            <a:chExt cx="4381193" cy="3141319"/>
          </a:xfrm>
        </p:grpSpPr>
        <p:sp>
          <p:nvSpPr>
            <p:cNvPr id="5" name="Oval 4">
              <a:extLst>
                <a:ext uri="{FF2B5EF4-FFF2-40B4-BE49-F238E27FC236}">
                  <a16:creationId xmlns:a16="http://schemas.microsoft.com/office/drawing/2014/main" id="{D42ACA16-0336-8B80-A7A1-A3EFCB83A2FD}"/>
                </a:ext>
              </a:extLst>
            </p:cNvPr>
            <p:cNvSpPr/>
            <p:nvPr/>
          </p:nvSpPr>
          <p:spPr>
            <a:xfrm>
              <a:off x="373345" y="101590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 name="Oval 5">
              <a:extLst>
                <a:ext uri="{FF2B5EF4-FFF2-40B4-BE49-F238E27FC236}">
                  <a16:creationId xmlns:a16="http://schemas.microsoft.com/office/drawing/2014/main" id="{80AB9B50-AA09-4112-49A4-8338AFA210DB}"/>
                </a:ext>
              </a:extLst>
            </p:cNvPr>
            <p:cNvSpPr/>
            <p:nvPr/>
          </p:nvSpPr>
          <p:spPr>
            <a:xfrm>
              <a:off x="1749499" y="101590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 name="Oval 6">
              <a:extLst>
                <a:ext uri="{FF2B5EF4-FFF2-40B4-BE49-F238E27FC236}">
                  <a16:creationId xmlns:a16="http://schemas.microsoft.com/office/drawing/2014/main" id="{A9DE9D9C-A1FA-178E-8380-A51330C23819}"/>
                </a:ext>
              </a:extLst>
            </p:cNvPr>
            <p:cNvSpPr/>
            <p:nvPr/>
          </p:nvSpPr>
          <p:spPr>
            <a:xfrm>
              <a:off x="1749499" y="1593604"/>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 name="Oval 7">
              <a:extLst>
                <a:ext uri="{FF2B5EF4-FFF2-40B4-BE49-F238E27FC236}">
                  <a16:creationId xmlns:a16="http://schemas.microsoft.com/office/drawing/2014/main" id="{2C67AB0F-D375-A625-A5BE-ED57E3C0D6A4}"/>
                </a:ext>
              </a:extLst>
            </p:cNvPr>
            <p:cNvSpPr/>
            <p:nvPr/>
          </p:nvSpPr>
          <p:spPr>
            <a:xfrm>
              <a:off x="1749499" y="2749008"/>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 name="Oval 8">
              <a:extLst>
                <a:ext uri="{FF2B5EF4-FFF2-40B4-BE49-F238E27FC236}">
                  <a16:creationId xmlns:a16="http://schemas.microsoft.com/office/drawing/2014/main" id="{3AFAB1DF-3FB9-5C0A-92DC-387A61B118D2}"/>
                </a:ext>
              </a:extLst>
            </p:cNvPr>
            <p:cNvSpPr/>
            <p:nvPr/>
          </p:nvSpPr>
          <p:spPr>
            <a:xfrm>
              <a:off x="1726727" y="3326710"/>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0" name="Straight Arrow Connector 9">
              <a:extLst>
                <a:ext uri="{FF2B5EF4-FFF2-40B4-BE49-F238E27FC236}">
                  <a16:creationId xmlns:a16="http://schemas.microsoft.com/office/drawing/2014/main" id="{477C2541-C273-7159-485F-E6EA31CDF57F}"/>
                </a:ext>
              </a:extLst>
            </p:cNvPr>
            <p:cNvCxnSpPr>
              <a:cxnSpLocks/>
              <a:stCxn id="5" idx="6"/>
              <a:endCxn id="6" idx="2"/>
            </p:cNvCxnSpPr>
            <p:nvPr/>
          </p:nvCxnSpPr>
          <p:spPr>
            <a:xfrm>
              <a:off x="733345" y="1195902"/>
              <a:ext cx="10161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FFA0556-BC78-6B03-8BDA-F69BA5BB0544}"/>
                </a:ext>
              </a:extLst>
            </p:cNvPr>
            <p:cNvCxnSpPr>
              <a:cxnSpLocks/>
              <a:stCxn id="5" idx="6"/>
              <a:endCxn id="7" idx="2"/>
            </p:cNvCxnSpPr>
            <p:nvPr/>
          </p:nvCxnSpPr>
          <p:spPr>
            <a:xfrm>
              <a:off x="733345" y="1195902"/>
              <a:ext cx="1016154"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32190C8-3C47-B41A-D5F7-7FCB42F28A46}"/>
                </a:ext>
              </a:extLst>
            </p:cNvPr>
            <p:cNvCxnSpPr>
              <a:cxnSpLocks/>
              <a:stCxn id="5" idx="6"/>
              <a:endCxn id="54" idx="2"/>
            </p:cNvCxnSpPr>
            <p:nvPr/>
          </p:nvCxnSpPr>
          <p:spPr>
            <a:xfrm>
              <a:off x="733345" y="1195902"/>
              <a:ext cx="1016154" cy="1161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ED2DC30-547C-FFFB-861C-5D790868EC5E}"/>
                </a:ext>
              </a:extLst>
            </p:cNvPr>
            <p:cNvCxnSpPr>
              <a:cxnSpLocks/>
              <a:stCxn id="5" idx="6"/>
              <a:endCxn id="8" idx="2"/>
            </p:cNvCxnSpPr>
            <p:nvPr/>
          </p:nvCxnSpPr>
          <p:spPr>
            <a:xfrm>
              <a:off x="733345" y="1195902"/>
              <a:ext cx="1016154"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E26F0F-B3B7-2E23-C709-229B34D74F2D}"/>
                </a:ext>
              </a:extLst>
            </p:cNvPr>
            <p:cNvCxnSpPr>
              <a:cxnSpLocks/>
              <a:stCxn id="5" idx="6"/>
              <a:endCxn id="9" idx="2"/>
            </p:cNvCxnSpPr>
            <p:nvPr/>
          </p:nvCxnSpPr>
          <p:spPr>
            <a:xfrm>
              <a:off x="733345" y="1195902"/>
              <a:ext cx="993382" cy="231080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77795E74-CCCA-8515-0FE8-46EF3BA4125E}"/>
                </a:ext>
              </a:extLst>
            </p:cNvPr>
            <p:cNvSpPr/>
            <p:nvPr/>
          </p:nvSpPr>
          <p:spPr>
            <a:xfrm>
              <a:off x="374054" y="159923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16" name="Straight Arrow Connector 15">
              <a:extLst>
                <a:ext uri="{FF2B5EF4-FFF2-40B4-BE49-F238E27FC236}">
                  <a16:creationId xmlns:a16="http://schemas.microsoft.com/office/drawing/2014/main" id="{8DC1F6D6-5FE8-F238-20DE-6515F1BF0FD6}"/>
                </a:ext>
              </a:extLst>
            </p:cNvPr>
            <p:cNvCxnSpPr>
              <a:cxnSpLocks/>
              <a:stCxn id="15" idx="6"/>
              <a:endCxn id="6" idx="2"/>
            </p:cNvCxnSpPr>
            <p:nvPr/>
          </p:nvCxnSpPr>
          <p:spPr>
            <a:xfrm flipV="1">
              <a:off x="734054" y="1195902"/>
              <a:ext cx="1015445" cy="58333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07706A2-2578-50F9-1C38-BFB91846098E}"/>
                </a:ext>
              </a:extLst>
            </p:cNvPr>
            <p:cNvCxnSpPr>
              <a:cxnSpLocks/>
              <a:stCxn id="15" idx="6"/>
              <a:endCxn id="7" idx="2"/>
            </p:cNvCxnSpPr>
            <p:nvPr/>
          </p:nvCxnSpPr>
          <p:spPr>
            <a:xfrm flipV="1">
              <a:off x="734054" y="1773604"/>
              <a:ext cx="1015445" cy="562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4111437-625F-0AEB-172D-0A1DDFD1C3C9}"/>
                </a:ext>
              </a:extLst>
            </p:cNvPr>
            <p:cNvCxnSpPr>
              <a:cxnSpLocks/>
              <a:stCxn id="15" idx="6"/>
              <a:endCxn id="54" idx="2"/>
            </p:cNvCxnSpPr>
            <p:nvPr/>
          </p:nvCxnSpPr>
          <p:spPr>
            <a:xfrm>
              <a:off x="734054" y="1779232"/>
              <a:ext cx="1015445" cy="57770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7E53296-0D99-D4DA-02AD-C8170DA8A00F}"/>
                </a:ext>
              </a:extLst>
            </p:cNvPr>
            <p:cNvCxnSpPr>
              <a:cxnSpLocks/>
              <a:stCxn id="15" idx="6"/>
              <a:endCxn id="8" idx="2"/>
            </p:cNvCxnSpPr>
            <p:nvPr/>
          </p:nvCxnSpPr>
          <p:spPr>
            <a:xfrm>
              <a:off x="734054" y="1779232"/>
              <a:ext cx="1015445" cy="114977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B359086-17E7-F970-1A2E-0A758E37E76B}"/>
                </a:ext>
              </a:extLst>
            </p:cNvPr>
            <p:cNvCxnSpPr>
              <a:cxnSpLocks/>
              <a:stCxn id="15" idx="6"/>
              <a:endCxn id="9" idx="2"/>
            </p:cNvCxnSpPr>
            <p:nvPr/>
          </p:nvCxnSpPr>
          <p:spPr>
            <a:xfrm>
              <a:off x="734054" y="1779232"/>
              <a:ext cx="992673" cy="172747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B828EC38-81A8-8519-A3EB-33DE6AC06B8C}"/>
                </a:ext>
              </a:extLst>
            </p:cNvPr>
            <p:cNvSpPr/>
            <p:nvPr/>
          </p:nvSpPr>
          <p:spPr>
            <a:xfrm>
              <a:off x="373345" y="2176933"/>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22" name="Straight Arrow Connector 21">
              <a:extLst>
                <a:ext uri="{FF2B5EF4-FFF2-40B4-BE49-F238E27FC236}">
                  <a16:creationId xmlns:a16="http://schemas.microsoft.com/office/drawing/2014/main" id="{EDF5581F-EC55-E609-A54D-FC6A6D29C774}"/>
                </a:ext>
              </a:extLst>
            </p:cNvPr>
            <p:cNvCxnSpPr>
              <a:cxnSpLocks/>
              <a:stCxn id="21" idx="6"/>
              <a:endCxn id="6" idx="2"/>
            </p:cNvCxnSpPr>
            <p:nvPr/>
          </p:nvCxnSpPr>
          <p:spPr>
            <a:xfrm flipV="1">
              <a:off x="733345" y="1195902"/>
              <a:ext cx="1016154" cy="1161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0C0B7EF-CAD4-BD6F-49EB-877BAB917567}"/>
                </a:ext>
              </a:extLst>
            </p:cNvPr>
            <p:cNvCxnSpPr>
              <a:cxnSpLocks/>
              <a:stCxn id="21" idx="6"/>
              <a:endCxn id="7" idx="2"/>
            </p:cNvCxnSpPr>
            <p:nvPr/>
          </p:nvCxnSpPr>
          <p:spPr>
            <a:xfrm flipV="1">
              <a:off x="733345" y="1773604"/>
              <a:ext cx="1016154" cy="5833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C300EC7-8357-0192-85C1-B1214746F036}"/>
                </a:ext>
              </a:extLst>
            </p:cNvPr>
            <p:cNvCxnSpPr>
              <a:cxnSpLocks/>
              <a:stCxn id="21" idx="6"/>
              <a:endCxn id="54" idx="2"/>
            </p:cNvCxnSpPr>
            <p:nvPr/>
          </p:nvCxnSpPr>
          <p:spPr>
            <a:xfrm>
              <a:off x="733345" y="2356933"/>
              <a:ext cx="1016154"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ACD895-81C1-865D-4710-590292B64DF7}"/>
                </a:ext>
              </a:extLst>
            </p:cNvPr>
            <p:cNvCxnSpPr>
              <a:cxnSpLocks/>
              <a:stCxn id="21" idx="6"/>
              <a:endCxn id="8" idx="2"/>
            </p:cNvCxnSpPr>
            <p:nvPr/>
          </p:nvCxnSpPr>
          <p:spPr>
            <a:xfrm>
              <a:off x="733345" y="2356933"/>
              <a:ext cx="1016154" cy="57207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3BCFF03-0D8F-39AC-1F1F-71AD7619103D}"/>
                </a:ext>
              </a:extLst>
            </p:cNvPr>
            <p:cNvCxnSpPr>
              <a:cxnSpLocks/>
              <a:stCxn id="21" idx="6"/>
              <a:endCxn id="9" idx="2"/>
            </p:cNvCxnSpPr>
            <p:nvPr/>
          </p:nvCxnSpPr>
          <p:spPr>
            <a:xfrm>
              <a:off x="733345" y="2356933"/>
              <a:ext cx="993382" cy="114977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120FDEE4-4AB9-B977-E62D-BF9F0A318A28}"/>
                </a:ext>
              </a:extLst>
            </p:cNvPr>
            <p:cNvSpPr/>
            <p:nvPr/>
          </p:nvSpPr>
          <p:spPr>
            <a:xfrm>
              <a:off x="373345" y="2751821"/>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28" name="Straight Arrow Connector 27">
              <a:extLst>
                <a:ext uri="{FF2B5EF4-FFF2-40B4-BE49-F238E27FC236}">
                  <a16:creationId xmlns:a16="http://schemas.microsoft.com/office/drawing/2014/main" id="{96CD9BB9-8F99-CD19-EB54-4BD428A06E56}"/>
                </a:ext>
              </a:extLst>
            </p:cNvPr>
            <p:cNvCxnSpPr>
              <a:cxnSpLocks/>
              <a:stCxn id="27" idx="6"/>
              <a:endCxn id="6" idx="2"/>
            </p:cNvCxnSpPr>
            <p:nvPr/>
          </p:nvCxnSpPr>
          <p:spPr>
            <a:xfrm flipV="1">
              <a:off x="733345" y="1195902"/>
              <a:ext cx="1016154" cy="173591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43158AD-AE4C-0631-EEEC-E0C61080C32A}"/>
                </a:ext>
              </a:extLst>
            </p:cNvPr>
            <p:cNvCxnSpPr>
              <a:cxnSpLocks/>
              <a:stCxn id="27" idx="6"/>
              <a:endCxn id="7" idx="2"/>
            </p:cNvCxnSpPr>
            <p:nvPr/>
          </p:nvCxnSpPr>
          <p:spPr>
            <a:xfrm flipV="1">
              <a:off x="733345" y="1773604"/>
              <a:ext cx="1016154" cy="115821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841FA4B-B4BD-D83B-6386-8CBD5B15A29C}"/>
                </a:ext>
              </a:extLst>
            </p:cNvPr>
            <p:cNvCxnSpPr>
              <a:cxnSpLocks/>
              <a:stCxn id="27" idx="6"/>
              <a:endCxn id="54" idx="2"/>
            </p:cNvCxnSpPr>
            <p:nvPr/>
          </p:nvCxnSpPr>
          <p:spPr>
            <a:xfrm flipV="1">
              <a:off x="733345" y="2356933"/>
              <a:ext cx="1016154" cy="57488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A885924B-6D76-E255-C83F-BD52D77DA233}"/>
                </a:ext>
              </a:extLst>
            </p:cNvPr>
            <p:cNvCxnSpPr>
              <a:cxnSpLocks/>
              <a:stCxn id="27" idx="6"/>
              <a:endCxn id="8" idx="2"/>
            </p:cNvCxnSpPr>
            <p:nvPr/>
          </p:nvCxnSpPr>
          <p:spPr>
            <a:xfrm flipV="1">
              <a:off x="733345" y="2929008"/>
              <a:ext cx="1016154" cy="2813"/>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C0CA5EA-E652-C11D-69C1-2B5D86AC1654}"/>
                </a:ext>
              </a:extLst>
            </p:cNvPr>
            <p:cNvCxnSpPr>
              <a:cxnSpLocks/>
              <a:stCxn id="27" idx="6"/>
              <a:endCxn id="9" idx="2"/>
            </p:cNvCxnSpPr>
            <p:nvPr/>
          </p:nvCxnSpPr>
          <p:spPr>
            <a:xfrm>
              <a:off x="733345" y="2931821"/>
              <a:ext cx="993382" cy="57488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Oval 32">
              <a:extLst>
                <a:ext uri="{FF2B5EF4-FFF2-40B4-BE49-F238E27FC236}">
                  <a16:creationId xmlns:a16="http://schemas.microsoft.com/office/drawing/2014/main" id="{E8E89A38-CF11-07FD-F44E-B8517970F76B}"/>
                </a:ext>
              </a:extLst>
            </p:cNvPr>
            <p:cNvSpPr/>
            <p:nvPr/>
          </p:nvSpPr>
          <p:spPr>
            <a:xfrm>
              <a:off x="373345" y="332108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34" name="Straight Arrow Connector 33">
              <a:extLst>
                <a:ext uri="{FF2B5EF4-FFF2-40B4-BE49-F238E27FC236}">
                  <a16:creationId xmlns:a16="http://schemas.microsoft.com/office/drawing/2014/main" id="{AEC1839B-AD70-2830-AF09-E9FCCB5A374B}"/>
                </a:ext>
              </a:extLst>
            </p:cNvPr>
            <p:cNvCxnSpPr>
              <a:cxnSpLocks/>
              <a:stCxn id="33" idx="6"/>
              <a:endCxn id="6" idx="2"/>
            </p:cNvCxnSpPr>
            <p:nvPr/>
          </p:nvCxnSpPr>
          <p:spPr>
            <a:xfrm flipV="1">
              <a:off x="733345" y="1195902"/>
              <a:ext cx="1016154" cy="230518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93BAC2A-F3E8-90A8-EA5B-73B4EEEEEB06}"/>
                </a:ext>
              </a:extLst>
            </p:cNvPr>
            <p:cNvCxnSpPr>
              <a:cxnSpLocks/>
              <a:stCxn id="33" idx="6"/>
              <a:endCxn id="7" idx="2"/>
            </p:cNvCxnSpPr>
            <p:nvPr/>
          </p:nvCxnSpPr>
          <p:spPr>
            <a:xfrm flipV="1">
              <a:off x="733345" y="1773604"/>
              <a:ext cx="1016154" cy="172747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2CFB1B-C42E-AC28-AA61-26DC8A047848}"/>
                </a:ext>
              </a:extLst>
            </p:cNvPr>
            <p:cNvCxnSpPr>
              <a:cxnSpLocks/>
              <a:stCxn id="33" idx="6"/>
              <a:endCxn id="54" idx="2"/>
            </p:cNvCxnSpPr>
            <p:nvPr/>
          </p:nvCxnSpPr>
          <p:spPr>
            <a:xfrm flipV="1">
              <a:off x="733345" y="2356933"/>
              <a:ext cx="1016154" cy="114414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8B30539-E665-FFCA-E819-A4FC4F780F52}"/>
                </a:ext>
              </a:extLst>
            </p:cNvPr>
            <p:cNvCxnSpPr>
              <a:cxnSpLocks/>
              <a:stCxn id="33" idx="6"/>
              <a:endCxn id="8" idx="2"/>
            </p:cNvCxnSpPr>
            <p:nvPr/>
          </p:nvCxnSpPr>
          <p:spPr>
            <a:xfrm flipV="1">
              <a:off x="733345" y="2929008"/>
              <a:ext cx="1016154" cy="57207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B18E8038-40DB-E58A-60C9-EA24CD320159}"/>
                </a:ext>
              </a:extLst>
            </p:cNvPr>
            <p:cNvCxnSpPr>
              <a:cxnSpLocks/>
              <a:stCxn id="33" idx="6"/>
              <a:endCxn id="9" idx="2"/>
            </p:cNvCxnSpPr>
            <p:nvPr/>
          </p:nvCxnSpPr>
          <p:spPr>
            <a:xfrm>
              <a:off x="733345" y="3501082"/>
              <a:ext cx="993382" cy="562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C112BB0E-966A-D7E9-F243-2AB30267A41E}"/>
                </a:ext>
              </a:extLst>
            </p:cNvPr>
            <p:cNvSpPr/>
            <p:nvPr/>
          </p:nvSpPr>
          <p:spPr>
            <a:xfrm>
              <a:off x="3147716" y="1015902"/>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 name="Oval 39">
              <a:extLst>
                <a:ext uri="{FF2B5EF4-FFF2-40B4-BE49-F238E27FC236}">
                  <a16:creationId xmlns:a16="http://schemas.microsoft.com/office/drawing/2014/main" id="{BDA84A03-BF7D-5813-FBC0-7E7C94D45132}"/>
                </a:ext>
              </a:extLst>
            </p:cNvPr>
            <p:cNvSpPr/>
            <p:nvPr/>
          </p:nvSpPr>
          <p:spPr>
            <a:xfrm>
              <a:off x="3147716" y="1593604"/>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 name="Oval 40">
              <a:extLst>
                <a:ext uri="{FF2B5EF4-FFF2-40B4-BE49-F238E27FC236}">
                  <a16:creationId xmlns:a16="http://schemas.microsoft.com/office/drawing/2014/main" id="{53765EF5-0656-B753-392F-100FB4FFB7B4}"/>
                </a:ext>
              </a:extLst>
            </p:cNvPr>
            <p:cNvSpPr/>
            <p:nvPr/>
          </p:nvSpPr>
          <p:spPr>
            <a:xfrm>
              <a:off x="3147716" y="2171306"/>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 name="Oval 41">
              <a:extLst>
                <a:ext uri="{FF2B5EF4-FFF2-40B4-BE49-F238E27FC236}">
                  <a16:creationId xmlns:a16="http://schemas.microsoft.com/office/drawing/2014/main" id="{2CCE5E26-89FA-B3DE-34E6-8619602EF046}"/>
                </a:ext>
              </a:extLst>
            </p:cNvPr>
            <p:cNvSpPr/>
            <p:nvPr/>
          </p:nvSpPr>
          <p:spPr>
            <a:xfrm>
              <a:off x="3147716" y="2749008"/>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 name="Oval 42">
              <a:extLst>
                <a:ext uri="{FF2B5EF4-FFF2-40B4-BE49-F238E27FC236}">
                  <a16:creationId xmlns:a16="http://schemas.microsoft.com/office/drawing/2014/main" id="{2A858FCA-1B21-8D86-08D7-8B4E0602D37D}"/>
                </a:ext>
              </a:extLst>
            </p:cNvPr>
            <p:cNvSpPr/>
            <p:nvPr/>
          </p:nvSpPr>
          <p:spPr>
            <a:xfrm>
              <a:off x="3124944" y="3326710"/>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4" name="Straight Arrow Connector 43">
              <a:extLst>
                <a:ext uri="{FF2B5EF4-FFF2-40B4-BE49-F238E27FC236}">
                  <a16:creationId xmlns:a16="http://schemas.microsoft.com/office/drawing/2014/main" id="{D8EA1A64-99C4-F979-B862-E552B9E18D06}"/>
                </a:ext>
              </a:extLst>
            </p:cNvPr>
            <p:cNvCxnSpPr>
              <a:cxnSpLocks/>
              <a:stCxn id="6" idx="6"/>
              <a:endCxn id="39" idx="2"/>
            </p:cNvCxnSpPr>
            <p:nvPr/>
          </p:nvCxnSpPr>
          <p:spPr>
            <a:xfrm>
              <a:off x="2109499" y="1195902"/>
              <a:ext cx="10382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F6AA14D7-3A1F-D421-8859-850B57D02DBA}"/>
                </a:ext>
              </a:extLst>
            </p:cNvPr>
            <p:cNvCxnSpPr>
              <a:cxnSpLocks/>
              <a:stCxn id="6" idx="6"/>
              <a:endCxn id="40" idx="2"/>
            </p:cNvCxnSpPr>
            <p:nvPr/>
          </p:nvCxnSpPr>
          <p:spPr>
            <a:xfrm>
              <a:off x="2109499" y="1195902"/>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B8AD4BD-7C24-BCE1-5D0D-396EE1FEF560}"/>
                </a:ext>
              </a:extLst>
            </p:cNvPr>
            <p:cNvCxnSpPr>
              <a:cxnSpLocks/>
              <a:stCxn id="6" idx="6"/>
              <a:endCxn id="41" idx="2"/>
            </p:cNvCxnSpPr>
            <p:nvPr/>
          </p:nvCxnSpPr>
          <p:spPr>
            <a:xfrm>
              <a:off x="2109499" y="1195902"/>
              <a:ext cx="1038217" cy="115540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3B94C020-1EF5-C092-77DF-FD6B978EA663}"/>
                </a:ext>
              </a:extLst>
            </p:cNvPr>
            <p:cNvCxnSpPr>
              <a:cxnSpLocks/>
              <a:stCxn id="6" idx="6"/>
              <a:endCxn id="42" idx="2"/>
            </p:cNvCxnSpPr>
            <p:nvPr/>
          </p:nvCxnSpPr>
          <p:spPr>
            <a:xfrm>
              <a:off x="2109499" y="1195902"/>
              <a:ext cx="1038217"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AA8BA56D-BC84-2040-A099-2F037EDA9DBD}"/>
                </a:ext>
              </a:extLst>
            </p:cNvPr>
            <p:cNvCxnSpPr>
              <a:cxnSpLocks/>
              <a:stCxn id="6" idx="6"/>
              <a:endCxn id="43" idx="2"/>
            </p:cNvCxnSpPr>
            <p:nvPr/>
          </p:nvCxnSpPr>
          <p:spPr>
            <a:xfrm>
              <a:off x="2109499" y="1195902"/>
              <a:ext cx="1015445" cy="231080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93ED3F67-8F03-09BB-2E82-FA95B13F3161}"/>
                </a:ext>
              </a:extLst>
            </p:cNvPr>
            <p:cNvCxnSpPr>
              <a:cxnSpLocks/>
              <a:stCxn id="7" idx="6"/>
              <a:endCxn id="39" idx="2"/>
            </p:cNvCxnSpPr>
            <p:nvPr/>
          </p:nvCxnSpPr>
          <p:spPr>
            <a:xfrm flipV="1">
              <a:off x="2109499" y="1195902"/>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5332931-E0AB-252E-A82B-4F086C1CFBB2}"/>
                </a:ext>
              </a:extLst>
            </p:cNvPr>
            <p:cNvCxnSpPr>
              <a:cxnSpLocks/>
              <a:stCxn id="7" idx="6"/>
              <a:endCxn id="40" idx="2"/>
            </p:cNvCxnSpPr>
            <p:nvPr/>
          </p:nvCxnSpPr>
          <p:spPr>
            <a:xfrm>
              <a:off x="2109499" y="1773604"/>
              <a:ext cx="10382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0ABCCA87-48E0-52D0-7E95-C199E66134AB}"/>
                </a:ext>
              </a:extLst>
            </p:cNvPr>
            <p:cNvCxnSpPr>
              <a:cxnSpLocks/>
              <a:stCxn id="7" idx="6"/>
              <a:endCxn id="41" idx="2"/>
            </p:cNvCxnSpPr>
            <p:nvPr/>
          </p:nvCxnSpPr>
          <p:spPr>
            <a:xfrm>
              <a:off x="2109499" y="1773604"/>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80210D3-A96B-20C1-D6FF-9C537701F036}"/>
                </a:ext>
              </a:extLst>
            </p:cNvPr>
            <p:cNvCxnSpPr>
              <a:cxnSpLocks/>
              <a:stCxn id="7" idx="6"/>
              <a:endCxn id="42" idx="2"/>
            </p:cNvCxnSpPr>
            <p:nvPr/>
          </p:nvCxnSpPr>
          <p:spPr>
            <a:xfrm>
              <a:off x="2109499" y="1773604"/>
              <a:ext cx="1038217" cy="115540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E68DB866-0091-B602-AEF9-E00F07E49D38}"/>
                </a:ext>
              </a:extLst>
            </p:cNvPr>
            <p:cNvCxnSpPr>
              <a:cxnSpLocks/>
              <a:stCxn id="7" idx="6"/>
              <a:endCxn id="43" idx="2"/>
            </p:cNvCxnSpPr>
            <p:nvPr/>
          </p:nvCxnSpPr>
          <p:spPr>
            <a:xfrm>
              <a:off x="2109499" y="1773604"/>
              <a:ext cx="1015445"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FDC97C45-DA51-DE5D-171F-554C1ADB99CB}"/>
                </a:ext>
              </a:extLst>
            </p:cNvPr>
            <p:cNvSpPr/>
            <p:nvPr/>
          </p:nvSpPr>
          <p:spPr>
            <a:xfrm>
              <a:off x="1749499" y="2176933"/>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55" name="Straight Arrow Connector 54">
              <a:extLst>
                <a:ext uri="{FF2B5EF4-FFF2-40B4-BE49-F238E27FC236}">
                  <a16:creationId xmlns:a16="http://schemas.microsoft.com/office/drawing/2014/main" id="{4F4C65DA-21FF-2271-8DEB-242CBB4AE20D}"/>
                </a:ext>
              </a:extLst>
            </p:cNvPr>
            <p:cNvCxnSpPr>
              <a:cxnSpLocks/>
              <a:stCxn id="54" idx="6"/>
              <a:endCxn id="39" idx="2"/>
            </p:cNvCxnSpPr>
            <p:nvPr/>
          </p:nvCxnSpPr>
          <p:spPr>
            <a:xfrm flipV="1">
              <a:off x="2109499" y="1195902"/>
              <a:ext cx="1038217" cy="1161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1D0AD84-EF21-AFED-4756-92EE4AFC391E}"/>
                </a:ext>
              </a:extLst>
            </p:cNvPr>
            <p:cNvCxnSpPr>
              <a:cxnSpLocks/>
              <a:stCxn id="54" idx="6"/>
              <a:endCxn id="40" idx="2"/>
            </p:cNvCxnSpPr>
            <p:nvPr/>
          </p:nvCxnSpPr>
          <p:spPr>
            <a:xfrm flipV="1">
              <a:off x="2109499" y="1773604"/>
              <a:ext cx="1038217" cy="5833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6964416-387B-5582-C622-12C3214A1188}"/>
                </a:ext>
              </a:extLst>
            </p:cNvPr>
            <p:cNvCxnSpPr>
              <a:cxnSpLocks/>
              <a:stCxn id="54" idx="6"/>
              <a:endCxn id="41" idx="2"/>
            </p:cNvCxnSpPr>
            <p:nvPr/>
          </p:nvCxnSpPr>
          <p:spPr>
            <a:xfrm flipV="1">
              <a:off x="2109499" y="2351306"/>
              <a:ext cx="1038217" cy="56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1604970-433E-1297-6F02-BDCFA092F40C}"/>
                </a:ext>
              </a:extLst>
            </p:cNvPr>
            <p:cNvCxnSpPr>
              <a:cxnSpLocks/>
              <a:stCxn id="54" idx="6"/>
              <a:endCxn id="42" idx="2"/>
            </p:cNvCxnSpPr>
            <p:nvPr/>
          </p:nvCxnSpPr>
          <p:spPr>
            <a:xfrm>
              <a:off x="2109499" y="2356933"/>
              <a:ext cx="1038217" cy="57207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46B8DED-2D17-C2E1-F4E5-D0995DB59EEA}"/>
                </a:ext>
              </a:extLst>
            </p:cNvPr>
            <p:cNvCxnSpPr>
              <a:cxnSpLocks/>
              <a:stCxn id="54" idx="6"/>
              <a:endCxn id="43" idx="2"/>
            </p:cNvCxnSpPr>
            <p:nvPr/>
          </p:nvCxnSpPr>
          <p:spPr>
            <a:xfrm>
              <a:off x="2109499" y="2356933"/>
              <a:ext cx="1015445" cy="114977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D19957E0-0898-9C65-7F72-EA340A7C132B}"/>
                </a:ext>
              </a:extLst>
            </p:cNvPr>
            <p:cNvCxnSpPr>
              <a:cxnSpLocks/>
              <a:stCxn id="8" idx="6"/>
              <a:endCxn id="39" idx="2"/>
            </p:cNvCxnSpPr>
            <p:nvPr/>
          </p:nvCxnSpPr>
          <p:spPr>
            <a:xfrm flipV="1">
              <a:off x="2109499" y="1195902"/>
              <a:ext cx="1038217"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A5B88093-2ACA-68C3-391A-7C46096C559C}"/>
                </a:ext>
              </a:extLst>
            </p:cNvPr>
            <p:cNvCxnSpPr>
              <a:cxnSpLocks/>
              <a:stCxn id="8" idx="6"/>
              <a:endCxn id="40" idx="2"/>
            </p:cNvCxnSpPr>
            <p:nvPr/>
          </p:nvCxnSpPr>
          <p:spPr>
            <a:xfrm flipV="1">
              <a:off x="2109499" y="1773604"/>
              <a:ext cx="1038217" cy="115540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A4561B2-EF8E-D9A6-E77E-795D4419BEDC}"/>
                </a:ext>
              </a:extLst>
            </p:cNvPr>
            <p:cNvCxnSpPr>
              <a:cxnSpLocks/>
              <a:stCxn id="8" idx="6"/>
              <a:endCxn id="41" idx="2"/>
            </p:cNvCxnSpPr>
            <p:nvPr/>
          </p:nvCxnSpPr>
          <p:spPr>
            <a:xfrm flipV="1">
              <a:off x="2109499" y="2351306"/>
              <a:ext cx="1038217"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48ABC8A6-B8E0-5496-9BEA-3E6C18369B62}"/>
                </a:ext>
              </a:extLst>
            </p:cNvPr>
            <p:cNvCxnSpPr>
              <a:cxnSpLocks/>
              <a:stCxn id="8" idx="6"/>
              <a:endCxn id="42" idx="2"/>
            </p:cNvCxnSpPr>
            <p:nvPr/>
          </p:nvCxnSpPr>
          <p:spPr>
            <a:xfrm>
              <a:off x="2109499" y="2929008"/>
              <a:ext cx="10382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EB78C880-85AD-85AD-645E-A436932C1521}"/>
                </a:ext>
              </a:extLst>
            </p:cNvPr>
            <p:cNvCxnSpPr>
              <a:cxnSpLocks/>
              <a:stCxn id="8" idx="6"/>
              <a:endCxn id="43" idx="2"/>
            </p:cNvCxnSpPr>
            <p:nvPr/>
          </p:nvCxnSpPr>
          <p:spPr>
            <a:xfrm>
              <a:off x="2109499" y="2929008"/>
              <a:ext cx="1015445"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BE34F18-FC1B-931F-EEED-1D54E3A7DDAD}"/>
                </a:ext>
              </a:extLst>
            </p:cNvPr>
            <p:cNvCxnSpPr>
              <a:cxnSpLocks/>
              <a:stCxn id="9" idx="6"/>
              <a:endCxn id="39" idx="2"/>
            </p:cNvCxnSpPr>
            <p:nvPr/>
          </p:nvCxnSpPr>
          <p:spPr>
            <a:xfrm flipV="1">
              <a:off x="2086727" y="1195902"/>
              <a:ext cx="1060989" cy="2310808"/>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368116F0-2BC8-E3B4-2AD5-BB6DD477F7CF}"/>
                </a:ext>
              </a:extLst>
            </p:cNvPr>
            <p:cNvCxnSpPr>
              <a:cxnSpLocks/>
              <a:stCxn id="9" idx="6"/>
              <a:endCxn id="40" idx="2"/>
            </p:cNvCxnSpPr>
            <p:nvPr/>
          </p:nvCxnSpPr>
          <p:spPr>
            <a:xfrm flipV="1">
              <a:off x="2086727" y="1773604"/>
              <a:ext cx="1060989" cy="1733106"/>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32E365F-B888-9A07-4896-AF4AF96868CB}"/>
                </a:ext>
              </a:extLst>
            </p:cNvPr>
            <p:cNvCxnSpPr>
              <a:cxnSpLocks/>
              <a:stCxn id="9" idx="6"/>
              <a:endCxn id="41" idx="2"/>
            </p:cNvCxnSpPr>
            <p:nvPr/>
          </p:nvCxnSpPr>
          <p:spPr>
            <a:xfrm flipV="1">
              <a:off x="2086727" y="2351306"/>
              <a:ext cx="1060989" cy="1155404"/>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CD33D32F-2605-4B58-5932-6BC8F1B33CE1}"/>
                </a:ext>
              </a:extLst>
            </p:cNvPr>
            <p:cNvCxnSpPr>
              <a:cxnSpLocks/>
              <a:stCxn id="9" idx="6"/>
              <a:endCxn id="42" idx="2"/>
            </p:cNvCxnSpPr>
            <p:nvPr/>
          </p:nvCxnSpPr>
          <p:spPr>
            <a:xfrm flipV="1">
              <a:off x="2086727" y="2929008"/>
              <a:ext cx="1060989" cy="577702"/>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C477BFDB-8926-239C-BF68-583D6499279F}"/>
                </a:ext>
              </a:extLst>
            </p:cNvPr>
            <p:cNvCxnSpPr>
              <a:cxnSpLocks/>
              <a:stCxn id="9" idx="6"/>
              <a:endCxn id="43" idx="2"/>
            </p:cNvCxnSpPr>
            <p:nvPr/>
          </p:nvCxnSpPr>
          <p:spPr>
            <a:xfrm>
              <a:off x="2086727" y="3506710"/>
              <a:ext cx="1038217" cy="0"/>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8FE845AF-398E-4137-75F3-E9BC7DA366C3}"/>
                </a:ext>
              </a:extLst>
            </p:cNvPr>
            <p:cNvSpPr/>
            <p:nvPr/>
          </p:nvSpPr>
          <p:spPr>
            <a:xfrm>
              <a:off x="4394538" y="2176933"/>
              <a:ext cx="360000" cy="3600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71" name="Straight Arrow Connector 70">
              <a:extLst>
                <a:ext uri="{FF2B5EF4-FFF2-40B4-BE49-F238E27FC236}">
                  <a16:creationId xmlns:a16="http://schemas.microsoft.com/office/drawing/2014/main" id="{7EE3D926-7E3E-6E40-BF9A-E610356227A4}"/>
                </a:ext>
              </a:extLst>
            </p:cNvPr>
            <p:cNvCxnSpPr>
              <a:cxnSpLocks/>
              <a:stCxn id="39" idx="6"/>
              <a:endCxn id="70" idx="2"/>
            </p:cNvCxnSpPr>
            <p:nvPr/>
          </p:nvCxnSpPr>
          <p:spPr>
            <a:xfrm>
              <a:off x="3507716" y="1195902"/>
              <a:ext cx="886822" cy="1161031"/>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E5BA346D-59C1-C695-3260-0853FAE929D5}"/>
                </a:ext>
              </a:extLst>
            </p:cNvPr>
            <p:cNvCxnSpPr>
              <a:cxnSpLocks/>
              <a:stCxn id="41" idx="6"/>
              <a:endCxn id="70" idx="2"/>
            </p:cNvCxnSpPr>
            <p:nvPr/>
          </p:nvCxnSpPr>
          <p:spPr>
            <a:xfrm>
              <a:off x="3507716" y="2351306"/>
              <a:ext cx="886822" cy="562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CEC6054-8C4C-1695-D8BA-DED03DBB0455}"/>
                </a:ext>
              </a:extLst>
            </p:cNvPr>
            <p:cNvCxnSpPr>
              <a:cxnSpLocks/>
              <a:stCxn id="40" idx="6"/>
              <a:endCxn id="70" idx="2"/>
            </p:cNvCxnSpPr>
            <p:nvPr/>
          </p:nvCxnSpPr>
          <p:spPr>
            <a:xfrm>
              <a:off x="3507716" y="1773604"/>
              <a:ext cx="886822" cy="583329"/>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2BF6D9C1-6CEA-C413-3FD0-FBE47A9A299B}"/>
                </a:ext>
              </a:extLst>
            </p:cNvPr>
            <p:cNvCxnSpPr>
              <a:cxnSpLocks/>
              <a:stCxn id="42" idx="6"/>
              <a:endCxn id="70" idx="2"/>
            </p:cNvCxnSpPr>
            <p:nvPr/>
          </p:nvCxnSpPr>
          <p:spPr>
            <a:xfrm flipV="1">
              <a:off x="3507716" y="2356933"/>
              <a:ext cx="886822" cy="572075"/>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0070FC2A-5C1B-B6B1-70B1-FAE93E377196}"/>
                </a:ext>
              </a:extLst>
            </p:cNvPr>
            <p:cNvCxnSpPr>
              <a:cxnSpLocks/>
              <a:stCxn id="43" idx="6"/>
              <a:endCxn id="70" idx="2"/>
            </p:cNvCxnSpPr>
            <p:nvPr/>
          </p:nvCxnSpPr>
          <p:spPr>
            <a:xfrm flipV="1">
              <a:off x="3484944" y="2356933"/>
              <a:ext cx="909594" cy="1149777"/>
            </a:xfrm>
            <a:prstGeom prst="straightConnector1">
              <a:avLst/>
            </a:prstGeom>
            <a:ln>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708D820C-1661-B326-B50A-C177507BC760}"/>
                </a:ext>
              </a:extLst>
            </p:cNvPr>
            <p:cNvSpPr txBox="1"/>
            <p:nvPr/>
          </p:nvSpPr>
          <p:spPr>
            <a:xfrm>
              <a:off x="428952" y="551904"/>
              <a:ext cx="248786"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i</a:t>
              </a:r>
            </a:p>
          </p:txBody>
        </p:sp>
        <p:sp>
          <p:nvSpPr>
            <p:cNvPr id="77" name="TextBox 76">
              <a:extLst>
                <a:ext uri="{FF2B5EF4-FFF2-40B4-BE49-F238E27FC236}">
                  <a16:creationId xmlns:a16="http://schemas.microsoft.com/office/drawing/2014/main" id="{2A1E1DF9-4CEC-F0CB-8AF1-7A9EE976B7BD}"/>
                </a:ext>
              </a:extLst>
            </p:cNvPr>
            <p:cNvSpPr txBox="1"/>
            <p:nvPr/>
          </p:nvSpPr>
          <p:spPr>
            <a:xfrm>
              <a:off x="1745605" y="548858"/>
              <a:ext cx="389850"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r>
                <a:rPr lang="en-JP" i="1" baseline="-25000">
                  <a:latin typeface="CMU SERIF ROMAN" panose="02000603000000000000" pitchFamily="2" charset="0"/>
                  <a:ea typeface="CMU SERIF ROMAN" panose="02000603000000000000" pitchFamily="2" charset="0"/>
                  <a:cs typeface="CMU SERIF ROMAN" panose="02000603000000000000" pitchFamily="2" charset="0"/>
                </a:rPr>
                <a:t>1</a:t>
              </a:r>
            </a:p>
          </p:txBody>
        </p:sp>
        <p:sp>
          <p:nvSpPr>
            <p:cNvPr id="78" name="TextBox 77">
              <a:extLst>
                <a:ext uri="{FF2B5EF4-FFF2-40B4-BE49-F238E27FC236}">
                  <a16:creationId xmlns:a16="http://schemas.microsoft.com/office/drawing/2014/main" id="{F3A93C55-9BCA-F87B-8E27-7D52961C4529}"/>
                </a:ext>
              </a:extLst>
            </p:cNvPr>
            <p:cNvSpPr txBox="1"/>
            <p:nvPr/>
          </p:nvSpPr>
          <p:spPr>
            <a:xfrm>
              <a:off x="3131471" y="545391"/>
              <a:ext cx="389850"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h</a:t>
              </a:r>
              <a:r>
                <a:rPr lang="en-JP" i="1" baseline="-25000">
                  <a:latin typeface="CMU SERIF ROMAN" panose="02000603000000000000" pitchFamily="2" charset="0"/>
                  <a:ea typeface="CMU SERIF ROMAN" panose="02000603000000000000" pitchFamily="2" charset="0"/>
                  <a:cs typeface="CMU SERIF ROMAN" panose="02000603000000000000" pitchFamily="2" charset="0"/>
                </a:rPr>
                <a:t>2</a:t>
              </a:r>
            </a:p>
          </p:txBody>
        </p:sp>
        <p:sp>
          <p:nvSpPr>
            <p:cNvPr id="79" name="TextBox 78">
              <a:extLst>
                <a:ext uri="{FF2B5EF4-FFF2-40B4-BE49-F238E27FC236}">
                  <a16:creationId xmlns:a16="http://schemas.microsoft.com/office/drawing/2014/main" id="{A46E102A-F7BD-4C66-3A0B-A9D5F0430128}"/>
                </a:ext>
              </a:extLst>
            </p:cNvPr>
            <p:cNvSpPr txBox="1"/>
            <p:nvPr/>
          </p:nvSpPr>
          <p:spPr>
            <a:xfrm>
              <a:off x="4424497" y="551904"/>
              <a:ext cx="300082" cy="369332"/>
            </a:xfrm>
            <a:prstGeom prst="rect">
              <a:avLst/>
            </a:prstGeom>
            <a:noFill/>
          </p:spPr>
          <p:txBody>
            <a:bodyPr wrap="none" rtlCol="0">
              <a:spAutoFit/>
            </a:bodyPr>
            <a:lstStyle/>
            <a:p>
              <a:r>
                <a:rPr lang="en-JP" i="1">
                  <a:latin typeface="CMU SERIF ROMAN" panose="02000603000000000000" pitchFamily="2" charset="0"/>
                  <a:ea typeface="CMU SERIF ROMAN" panose="02000603000000000000" pitchFamily="2" charset="0"/>
                  <a:cs typeface="CMU SERIF ROMAN" panose="02000603000000000000" pitchFamily="2" charset="0"/>
                </a:rPr>
                <a:t>o</a:t>
              </a:r>
            </a:p>
          </p:txBody>
        </p:sp>
      </p:grpSp>
      <p:sp>
        <p:nvSpPr>
          <p:cNvPr id="80" name="TextBox 79">
            <a:extLst>
              <a:ext uri="{FF2B5EF4-FFF2-40B4-BE49-F238E27FC236}">
                <a16:creationId xmlns:a16="http://schemas.microsoft.com/office/drawing/2014/main" id="{DB83E18B-1A12-BAD7-47EC-35C2FB3C12CA}"/>
              </a:ext>
            </a:extLst>
          </p:cNvPr>
          <p:cNvSpPr txBox="1"/>
          <p:nvPr/>
        </p:nvSpPr>
        <p:spPr>
          <a:xfrm>
            <a:off x="2834530" y="4417717"/>
            <a:ext cx="6522940" cy="584775"/>
          </a:xfrm>
          <a:prstGeom prst="rect">
            <a:avLst/>
          </a:prstGeom>
          <a:noFill/>
        </p:spPr>
        <p:txBody>
          <a:bodyPr wrap="none" rtlCol="0">
            <a:spAutoFit/>
          </a:bodyPr>
          <a:lstStyle/>
          <a:p>
            <a:r>
              <a:rPr lang="en-US" sz="3200" dirty="0">
                <a:latin typeface="CMU SANS SERIF" panose="02000603000000000000" pitchFamily="2" charset="0"/>
                <a:ea typeface="CMU SANS SERIF" panose="02000603000000000000" pitchFamily="2" charset="0"/>
                <a:cs typeface="CMU SANS SERIF" panose="02000603000000000000" pitchFamily="2" charset="0"/>
              </a:rPr>
              <a:t>Densely (or fully) connected network</a:t>
            </a:r>
            <a:endParaRPr lang="en-JP" sz="3200">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32883227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A0C78E-8B94-131C-7BAD-6700C411FB5F}"/>
              </a:ext>
            </a:extLst>
          </p:cNvPr>
          <p:cNvSpPr/>
          <p:nvPr/>
        </p:nvSpPr>
        <p:spPr>
          <a:xfrm>
            <a:off x="589932" y="2159940"/>
            <a:ext cx="2880000" cy="28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 name="Rectangle 21">
            <a:extLst>
              <a:ext uri="{FF2B5EF4-FFF2-40B4-BE49-F238E27FC236}">
                <a16:creationId xmlns:a16="http://schemas.microsoft.com/office/drawing/2014/main" id="{D77686AA-179A-CAE8-5F9F-8366D8C7F269}"/>
              </a:ext>
            </a:extLst>
          </p:cNvPr>
          <p:cNvSpPr/>
          <p:nvPr/>
        </p:nvSpPr>
        <p:spPr>
          <a:xfrm>
            <a:off x="4272109" y="2542972"/>
            <a:ext cx="1080000" cy="10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 name="Rectangle 22">
            <a:extLst>
              <a:ext uri="{FF2B5EF4-FFF2-40B4-BE49-F238E27FC236}">
                <a16:creationId xmlns:a16="http://schemas.microsoft.com/office/drawing/2014/main" id="{59F269AA-E95D-5636-CC5F-399F2D84521D}"/>
              </a:ext>
            </a:extLst>
          </p:cNvPr>
          <p:cNvSpPr/>
          <p:nvPr/>
        </p:nvSpPr>
        <p:spPr>
          <a:xfrm>
            <a:off x="4424509" y="2695372"/>
            <a:ext cx="1080000" cy="10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 name="Rectangle 23">
            <a:extLst>
              <a:ext uri="{FF2B5EF4-FFF2-40B4-BE49-F238E27FC236}">
                <a16:creationId xmlns:a16="http://schemas.microsoft.com/office/drawing/2014/main" id="{7522F0B5-22FC-0C13-2D99-9100C8696819}"/>
              </a:ext>
            </a:extLst>
          </p:cNvPr>
          <p:cNvSpPr/>
          <p:nvPr/>
        </p:nvSpPr>
        <p:spPr>
          <a:xfrm>
            <a:off x="4576909" y="2847772"/>
            <a:ext cx="1080000" cy="10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 name="Rectangle 24">
            <a:extLst>
              <a:ext uri="{FF2B5EF4-FFF2-40B4-BE49-F238E27FC236}">
                <a16:creationId xmlns:a16="http://schemas.microsoft.com/office/drawing/2014/main" id="{411866EC-B034-06E5-68BC-9CE5AF8B223A}"/>
              </a:ext>
            </a:extLst>
          </p:cNvPr>
          <p:cNvSpPr/>
          <p:nvPr/>
        </p:nvSpPr>
        <p:spPr>
          <a:xfrm>
            <a:off x="4729309" y="3000172"/>
            <a:ext cx="1080000" cy="10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 name="Rectangle 25">
            <a:extLst>
              <a:ext uri="{FF2B5EF4-FFF2-40B4-BE49-F238E27FC236}">
                <a16:creationId xmlns:a16="http://schemas.microsoft.com/office/drawing/2014/main" id="{96A1B9D2-B579-A5BF-BE32-44A3C7AB936C}"/>
              </a:ext>
            </a:extLst>
          </p:cNvPr>
          <p:cNvSpPr/>
          <p:nvPr/>
        </p:nvSpPr>
        <p:spPr>
          <a:xfrm>
            <a:off x="4881709" y="3152572"/>
            <a:ext cx="1080000" cy="10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 name="Rectangle 26">
            <a:extLst>
              <a:ext uri="{FF2B5EF4-FFF2-40B4-BE49-F238E27FC236}">
                <a16:creationId xmlns:a16="http://schemas.microsoft.com/office/drawing/2014/main" id="{FB050F45-969D-C6C4-F552-4E4AE93C7E2D}"/>
              </a:ext>
            </a:extLst>
          </p:cNvPr>
          <p:cNvSpPr/>
          <p:nvPr/>
        </p:nvSpPr>
        <p:spPr>
          <a:xfrm>
            <a:off x="5034109" y="3304972"/>
            <a:ext cx="1080000" cy="10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 name="Rectangle 27">
            <a:extLst>
              <a:ext uri="{FF2B5EF4-FFF2-40B4-BE49-F238E27FC236}">
                <a16:creationId xmlns:a16="http://schemas.microsoft.com/office/drawing/2014/main" id="{933477E7-BF16-4E0C-ECC5-E982177058AB}"/>
              </a:ext>
            </a:extLst>
          </p:cNvPr>
          <p:cNvSpPr/>
          <p:nvPr/>
        </p:nvSpPr>
        <p:spPr>
          <a:xfrm>
            <a:off x="5186509" y="3457372"/>
            <a:ext cx="1080000" cy="10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 name="Rectangle 28">
            <a:extLst>
              <a:ext uri="{FF2B5EF4-FFF2-40B4-BE49-F238E27FC236}">
                <a16:creationId xmlns:a16="http://schemas.microsoft.com/office/drawing/2014/main" id="{A9684C19-5671-EC6A-324C-25B5C08FBE89}"/>
              </a:ext>
            </a:extLst>
          </p:cNvPr>
          <p:cNvSpPr/>
          <p:nvPr/>
        </p:nvSpPr>
        <p:spPr>
          <a:xfrm>
            <a:off x="5338909" y="3609772"/>
            <a:ext cx="1080000" cy="10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 name="Rectangle 29">
            <a:extLst>
              <a:ext uri="{FF2B5EF4-FFF2-40B4-BE49-F238E27FC236}">
                <a16:creationId xmlns:a16="http://schemas.microsoft.com/office/drawing/2014/main" id="{155E9C2E-206E-FE19-7881-358FDD5D39EC}"/>
              </a:ext>
            </a:extLst>
          </p:cNvPr>
          <p:cNvSpPr/>
          <p:nvPr/>
        </p:nvSpPr>
        <p:spPr>
          <a:xfrm>
            <a:off x="5491309" y="3762172"/>
            <a:ext cx="1080000" cy="10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 name="Rectangle 30">
            <a:extLst>
              <a:ext uri="{FF2B5EF4-FFF2-40B4-BE49-F238E27FC236}">
                <a16:creationId xmlns:a16="http://schemas.microsoft.com/office/drawing/2014/main" id="{115F71EA-1F0E-00E4-B7E5-A798B3981993}"/>
              </a:ext>
            </a:extLst>
          </p:cNvPr>
          <p:cNvSpPr/>
          <p:nvPr/>
        </p:nvSpPr>
        <p:spPr>
          <a:xfrm>
            <a:off x="2531378" y="3767650"/>
            <a:ext cx="360000" cy="36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33" name="Straight Connector 32">
            <a:extLst>
              <a:ext uri="{FF2B5EF4-FFF2-40B4-BE49-F238E27FC236}">
                <a16:creationId xmlns:a16="http://schemas.microsoft.com/office/drawing/2014/main" id="{36AB02CB-791C-EC1D-50E3-E2736A059F11}"/>
              </a:ext>
            </a:extLst>
          </p:cNvPr>
          <p:cNvCxnSpPr>
            <a:cxnSpLocks/>
            <a:stCxn id="31" idx="2"/>
            <a:endCxn id="30" idx="2"/>
          </p:cNvCxnSpPr>
          <p:nvPr/>
        </p:nvCxnSpPr>
        <p:spPr>
          <a:xfrm>
            <a:off x="2711378" y="4127650"/>
            <a:ext cx="3319931" cy="71452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9BF6C70-FA16-B784-D9C7-3EE27D4BEEB7}"/>
              </a:ext>
            </a:extLst>
          </p:cNvPr>
          <p:cNvCxnSpPr>
            <a:cxnSpLocks/>
            <a:stCxn id="31" idx="0"/>
            <a:endCxn id="30" idx="0"/>
          </p:cNvCxnSpPr>
          <p:nvPr/>
        </p:nvCxnSpPr>
        <p:spPr>
          <a:xfrm flipV="1">
            <a:off x="2711378" y="3762172"/>
            <a:ext cx="3319931" cy="547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B4EFAED-75CF-1F38-3DB8-E9F2C5BFC3C0}"/>
              </a:ext>
            </a:extLst>
          </p:cNvPr>
          <p:cNvSpPr/>
          <p:nvPr/>
        </p:nvSpPr>
        <p:spPr>
          <a:xfrm>
            <a:off x="6238909" y="3952005"/>
            <a:ext cx="180000" cy="18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 name="Rectangle 40">
            <a:extLst>
              <a:ext uri="{FF2B5EF4-FFF2-40B4-BE49-F238E27FC236}">
                <a16:creationId xmlns:a16="http://schemas.microsoft.com/office/drawing/2014/main" id="{8E3A0027-6963-9825-49EF-EDC4D160DF4B}"/>
              </a:ext>
            </a:extLst>
          </p:cNvPr>
          <p:cNvSpPr/>
          <p:nvPr/>
        </p:nvSpPr>
        <p:spPr>
          <a:xfrm>
            <a:off x="7334160" y="3094354"/>
            <a:ext cx="540000" cy="54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 name="Rectangle 41">
            <a:extLst>
              <a:ext uri="{FF2B5EF4-FFF2-40B4-BE49-F238E27FC236}">
                <a16:creationId xmlns:a16="http://schemas.microsoft.com/office/drawing/2014/main" id="{5F8E855C-2A82-869F-2B9D-3BE66B7B5B65}"/>
              </a:ext>
            </a:extLst>
          </p:cNvPr>
          <p:cNvSpPr/>
          <p:nvPr/>
        </p:nvSpPr>
        <p:spPr>
          <a:xfrm>
            <a:off x="7486560" y="3246754"/>
            <a:ext cx="540000" cy="54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 name="Rectangle 42">
            <a:extLst>
              <a:ext uri="{FF2B5EF4-FFF2-40B4-BE49-F238E27FC236}">
                <a16:creationId xmlns:a16="http://schemas.microsoft.com/office/drawing/2014/main" id="{325DD79E-8138-D0A0-D9D2-06D1F1E7E56D}"/>
              </a:ext>
            </a:extLst>
          </p:cNvPr>
          <p:cNvSpPr/>
          <p:nvPr/>
        </p:nvSpPr>
        <p:spPr>
          <a:xfrm>
            <a:off x="7638960" y="3399154"/>
            <a:ext cx="540000" cy="54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 name="Rectangle 43">
            <a:extLst>
              <a:ext uri="{FF2B5EF4-FFF2-40B4-BE49-F238E27FC236}">
                <a16:creationId xmlns:a16="http://schemas.microsoft.com/office/drawing/2014/main" id="{B9E62BD1-7869-417E-9C9B-B9EDBB8C7E24}"/>
              </a:ext>
            </a:extLst>
          </p:cNvPr>
          <p:cNvSpPr/>
          <p:nvPr/>
        </p:nvSpPr>
        <p:spPr>
          <a:xfrm>
            <a:off x="7791360" y="3551554"/>
            <a:ext cx="540000" cy="54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 name="Rectangle 44">
            <a:extLst>
              <a:ext uri="{FF2B5EF4-FFF2-40B4-BE49-F238E27FC236}">
                <a16:creationId xmlns:a16="http://schemas.microsoft.com/office/drawing/2014/main" id="{3C143073-72EA-DA94-F2E1-D8BA68038B50}"/>
              </a:ext>
            </a:extLst>
          </p:cNvPr>
          <p:cNvSpPr/>
          <p:nvPr/>
        </p:nvSpPr>
        <p:spPr>
          <a:xfrm>
            <a:off x="7943760" y="3703954"/>
            <a:ext cx="540000" cy="54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 name="Rectangle 45">
            <a:extLst>
              <a:ext uri="{FF2B5EF4-FFF2-40B4-BE49-F238E27FC236}">
                <a16:creationId xmlns:a16="http://schemas.microsoft.com/office/drawing/2014/main" id="{E7F941D4-6A9B-ACEC-2A41-A9D835249635}"/>
              </a:ext>
            </a:extLst>
          </p:cNvPr>
          <p:cNvSpPr/>
          <p:nvPr/>
        </p:nvSpPr>
        <p:spPr>
          <a:xfrm>
            <a:off x="8096160" y="3856354"/>
            <a:ext cx="540000" cy="54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 name="Rectangle 46">
            <a:extLst>
              <a:ext uri="{FF2B5EF4-FFF2-40B4-BE49-F238E27FC236}">
                <a16:creationId xmlns:a16="http://schemas.microsoft.com/office/drawing/2014/main" id="{E20FDF36-EE3D-08DC-C232-BE243E7C02A7}"/>
              </a:ext>
            </a:extLst>
          </p:cNvPr>
          <p:cNvSpPr/>
          <p:nvPr/>
        </p:nvSpPr>
        <p:spPr>
          <a:xfrm>
            <a:off x="8248560" y="4008754"/>
            <a:ext cx="540000" cy="540000"/>
          </a:xfrm>
          <a:prstGeom prst="rect">
            <a:avLst/>
          </a:prstGeom>
          <a:solidFill>
            <a:schemeClr val="tx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8" name="Straight Connector 47">
            <a:extLst>
              <a:ext uri="{FF2B5EF4-FFF2-40B4-BE49-F238E27FC236}">
                <a16:creationId xmlns:a16="http://schemas.microsoft.com/office/drawing/2014/main" id="{F0957123-0AAE-F57B-6446-1F47CEE6C752}"/>
              </a:ext>
            </a:extLst>
          </p:cNvPr>
          <p:cNvCxnSpPr>
            <a:cxnSpLocks/>
            <a:stCxn id="40" idx="0"/>
            <a:endCxn id="47" idx="0"/>
          </p:cNvCxnSpPr>
          <p:nvPr/>
        </p:nvCxnSpPr>
        <p:spPr>
          <a:xfrm>
            <a:off x="6328909" y="3952005"/>
            <a:ext cx="2189651" cy="567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E10F80-7267-0164-DCA0-D1A0E55B53FD}"/>
              </a:ext>
            </a:extLst>
          </p:cNvPr>
          <p:cNvCxnSpPr>
            <a:cxnSpLocks/>
            <a:stCxn id="40" idx="2"/>
            <a:endCxn id="47" idx="2"/>
          </p:cNvCxnSpPr>
          <p:nvPr/>
        </p:nvCxnSpPr>
        <p:spPr>
          <a:xfrm>
            <a:off x="6328909" y="4132005"/>
            <a:ext cx="2189651" cy="41674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49F51804-9219-0BE1-0A5A-95629F3D77EA}"/>
              </a:ext>
            </a:extLst>
          </p:cNvPr>
          <p:cNvSpPr/>
          <p:nvPr/>
        </p:nvSpPr>
        <p:spPr>
          <a:xfrm>
            <a:off x="9765871" y="2160501"/>
            <a:ext cx="360000" cy="360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 name="Oval 57">
            <a:extLst>
              <a:ext uri="{FF2B5EF4-FFF2-40B4-BE49-F238E27FC236}">
                <a16:creationId xmlns:a16="http://schemas.microsoft.com/office/drawing/2014/main" id="{F50683DB-90FE-F3FE-A69F-72FA7CBBA571}"/>
              </a:ext>
            </a:extLst>
          </p:cNvPr>
          <p:cNvSpPr/>
          <p:nvPr/>
        </p:nvSpPr>
        <p:spPr>
          <a:xfrm>
            <a:off x="9765871" y="3235933"/>
            <a:ext cx="360000" cy="360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 name="Oval 58">
            <a:extLst>
              <a:ext uri="{FF2B5EF4-FFF2-40B4-BE49-F238E27FC236}">
                <a16:creationId xmlns:a16="http://schemas.microsoft.com/office/drawing/2014/main" id="{1C10A47C-80E4-EFDF-20CB-49862EC8A36E}"/>
              </a:ext>
            </a:extLst>
          </p:cNvPr>
          <p:cNvSpPr/>
          <p:nvPr/>
        </p:nvSpPr>
        <p:spPr>
          <a:xfrm>
            <a:off x="9765871" y="4305472"/>
            <a:ext cx="360000" cy="360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 name="Oval 59">
            <a:extLst>
              <a:ext uri="{FF2B5EF4-FFF2-40B4-BE49-F238E27FC236}">
                <a16:creationId xmlns:a16="http://schemas.microsoft.com/office/drawing/2014/main" id="{41B129A2-FC54-5B4F-7D87-A81F8F1B15E8}"/>
              </a:ext>
            </a:extLst>
          </p:cNvPr>
          <p:cNvSpPr/>
          <p:nvPr/>
        </p:nvSpPr>
        <p:spPr>
          <a:xfrm>
            <a:off x="11231264" y="3235372"/>
            <a:ext cx="360000" cy="360000"/>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96" name="Straight Arrow Connector 95">
            <a:extLst>
              <a:ext uri="{FF2B5EF4-FFF2-40B4-BE49-F238E27FC236}">
                <a16:creationId xmlns:a16="http://schemas.microsoft.com/office/drawing/2014/main" id="{CFE3FB4F-D495-C38A-3BB8-3599D31F7E64}"/>
              </a:ext>
            </a:extLst>
          </p:cNvPr>
          <p:cNvCxnSpPr>
            <a:cxnSpLocks/>
            <a:stCxn id="58" idx="6"/>
            <a:endCxn id="60" idx="2"/>
          </p:cNvCxnSpPr>
          <p:nvPr/>
        </p:nvCxnSpPr>
        <p:spPr>
          <a:xfrm flipV="1">
            <a:off x="10125871" y="3415372"/>
            <a:ext cx="1105393" cy="5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D5B94944-C9D0-8EE2-991D-3A9114090743}"/>
              </a:ext>
            </a:extLst>
          </p:cNvPr>
          <p:cNvCxnSpPr>
            <a:cxnSpLocks/>
            <a:stCxn id="57" idx="6"/>
            <a:endCxn id="60" idx="2"/>
          </p:cNvCxnSpPr>
          <p:nvPr/>
        </p:nvCxnSpPr>
        <p:spPr>
          <a:xfrm>
            <a:off x="10125871" y="2340501"/>
            <a:ext cx="1105393" cy="107487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543BC6A-A265-3194-8A8B-E1C2E72EA184}"/>
              </a:ext>
            </a:extLst>
          </p:cNvPr>
          <p:cNvCxnSpPr>
            <a:cxnSpLocks/>
            <a:stCxn id="59" idx="6"/>
            <a:endCxn id="60" idx="2"/>
          </p:cNvCxnSpPr>
          <p:nvPr/>
        </p:nvCxnSpPr>
        <p:spPr>
          <a:xfrm flipV="1">
            <a:off x="10125871" y="3415372"/>
            <a:ext cx="1105393" cy="107010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0" name="TextBox 109">
            <a:extLst>
              <a:ext uri="{FF2B5EF4-FFF2-40B4-BE49-F238E27FC236}">
                <a16:creationId xmlns:a16="http://schemas.microsoft.com/office/drawing/2014/main" id="{9EC0175D-302A-A054-9175-F588FBE2CD30}"/>
              </a:ext>
            </a:extLst>
          </p:cNvPr>
          <p:cNvSpPr txBox="1"/>
          <p:nvPr/>
        </p:nvSpPr>
        <p:spPr>
          <a:xfrm>
            <a:off x="1565703" y="1386347"/>
            <a:ext cx="928459" cy="461665"/>
          </a:xfrm>
          <a:prstGeom prst="rect">
            <a:avLst/>
          </a:prstGeom>
          <a:noFill/>
        </p:spPr>
        <p:txBody>
          <a:bodyPr wrap="none" rtlCol="0">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Input</a:t>
            </a:r>
          </a:p>
        </p:txBody>
      </p:sp>
      <p:sp>
        <p:nvSpPr>
          <p:cNvPr id="111" name="TextBox 110">
            <a:extLst>
              <a:ext uri="{FF2B5EF4-FFF2-40B4-BE49-F238E27FC236}">
                <a16:creationId xmlns:a16="http://schemas.microsoft.com/office/drawing/2014/main" id="{44C61269-1FC0-D214-3AB5-15EEF8A782E1}"/>
              </a:ext>
            </a:extLst>
          </p:cNvPr>
          <p:cNvSpPr txBox="1"/>
          <p:nvPr/>
        </p:nvSpPr>
        <p:spPr>
          <a:xfrm>
            <a:off x="4279953" y="1386347"/>
            <a:ext cx="1834156" cy="461665"/>
          </a:xfrm>
          <a:prstGeom prst="rect">
            <a:avLst/>
          </a:prstGeom>
          <a:noFill/>
        </p:spPr>
        <p:txBody>
          <a:bodyPr wrap="none" rtlCol="0">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Convolution</a:t>
            </a:r>
          </a:p>
        </p:txBody>
      </p:sp>
      <p:sp>
        <p:nvSpPr>
          <p:cNvPr id="112" name="TextBox 111">
            <a:extLst>
              <a:ext uri="{FF2B5EF4-FFF2-40B4-BE49-F238E27FC236}">
                <a16:creationId xmlns:a16="http://schemas.microsoft.com/office/drawing/2014/main" id="{BE83CCD9-3E9F-478D-E2AC-67911C0E47E7}"/>
              </a:ext>
            </a:extLst>
          </p:cNvPr>
          <p:cNvSpPr txBox="1"/>
          <p:nvPr/>
        </p:nvSpPr>
        <p:spPr>
          <a:xfrm>
            <a:off x="7168782" y="1391804"/>
            <a:ext cx="1197764" cy="461665"/>
          </a:xfrm>
          <a:prstGeom prst="rect">
            <a:avLst/>
          </a:prstGeom>
          <a:noFill/>
        </p:spPr>
        <p:txBody>
          <a:bodyPr wrap="none" rtlCol="0">
            <a:spAutoFit/>
          </a:bodyPr>
          <a:lstStyle/>
          <a:p>
            <a:r>
              <a:rPr lang="en-JP" sz="2400">
                <a:latin typeface="CMU Serif Roman" panose="02000603000000000000" pitchFamily="2" charset="0"/>
                <a:ea typeface="CMU Serif Roman" panose="02000603000000000000" pitchFamily="2" charset="0"/>
                <a:cs typeface="CMU Serif Roman" panose="02000603000000000000" pitchFamily="2" charset="0"/>
              </a:rPr>
              <a:t>Pooling</a:t>
            </a:r>
          </a:p>
        </p:txBody>
      </p:sp>
      <p:sp>
        <p:nvSpPr>
          <p:cNvPr id="115" name="TextBox 114">
            <a:extLst>
              <a:ext uri="{FF2B5EF4-FFF2-40B4-BE49-F238E27FC236}">
                <a16:creationId xmlns:a16="http://schemas.microsoft.com/office/drawing/2014/main" id="{1E905E80-FAE8-28AC-668F-D56CC5E639C4}"/>
              </a:ext>
            </a:extLst>
          </p:cNvPr>
          <p:cNvSpPr txBox="1"/>
          <p:nvPr/>
        </p:nvSpPr>
        <p:spPr>
          <a:xfrm>
            <a:off x="9144209" y="1029570"/>
            <a:ext cx="1603324" cy="830997"/>
          </a:xfrm>
          <a:prstGeom prst="rect">
            <a:avLst/>
          </a:prstGeom>
          <a:noFill/>
        </p:spPr>
        <p:txBody>
          <a:bodyPr wrap="none" rtlCol="0">
            <a:spAutoFit/>
          </a:bodyPr>
          <a:lstStyle/>
          <a:p>
            <a:pPr algn="ctr"/>
            <a:r>
              <a:rPr lang="en-JP" sz="2400">
                <a:latin typeface="CMU Serif Roman" panose="02000603000000000000" pitchFamily="2" charset="0"/>
                <a:ea typeface="CMU Serif Roman" panose="02000603000000000000" pitchFamily="2" charset="0"/>
                <a:cs typeface="CMU Serif Roman" panose="02000603000000000000" pitchFamily="2" charset="0"/>
              </a:rPr>
              <a:t>Fully</a:t>
            </a:r>
            <a:br>
              <a:rPr lang="en-JP" sz="2400">
                <a:latin typeface="CMU Serif Roman" panose="02000603000000000000" pitchFamily="2" charset="0"/>
                <a:ea typeface="CMU Serif Roman" panose="02000603000000000000" pitchFamily="2" charset="0"/>
                <a:cs typeface="CMU Serif Roman" panose="02000603000000000000" pitchFamily="2" charset="0"/>
              </a:rPr>
            </a:br>
            <a:r>
              <a:rPr lang="en-JP" sz="2400">
                <a:latin typeface="CMU Serif Roman" panose="02000603000000000000" pitchFamily="2" charset="0"/>
                <a:ea typeface="CMU Serif Roman" panose="02000603000000000000" pitchFamily="2" charset="0"/>
                <a:cs typeface="CMU Serif Roman" panose="02000603000000000000" pitchFamily="2" charset="0"/>
              </a:rPr>
              <a:t>Connected</a:t>
            </a:r>
          </a:p>
        </p:txBody>
      </p:sp>
      <p:sp>
        <p:nvSpPr>
          <p:cNvPr id="38" name="TextBox 37">
            <a:extLst>
              <a:ext uri="{FF2B5EF4-FFF2-40B4-BE49-F238E27FC236}">
                <a16:creationId xmlns:a16="http://schemas.microsoft.com/office/drawing/2014/main" id="{81E5A08A-E832-5E6F-279E-F62A081D7757}"/>
              </a:ext>
            </a:extLst>
          </p:cNvPr>
          <p:cNvSpPr txBox="1"/>
          <p:nvPr/>
        </p:nvSpPr>
        <p:spPr>
          <a:xfrm>
            <a:off x="3413215" y="5666415"/>
            <a:ext cx="5365571" cy="584775"/>
          </a:xfrm>
          <a:prstGeom prst="rect">
            <a:avLst/>
          </a:prstGeom>
          <a:noFill/>
        </p:spPr>
        <p:txBody>
          <a:bodyPr wrap="none" rtlCol="0">
            <a:spAutoFit/>
          </a:bodyPr>
          <a:lstStyle/>
          <a:p>
            <a:r>
              <a:rPr lang="en-US" sz="3200" dirty="0">
                <a:latin typeface="CMU SANS SERIF" panose="02000603000000000000" pitchFamily="2" charset="0"/>
                <a:ea typeface="CMU SANS SERIF" panose="02000603000000000000" pitchFamily="2" charset="0"/>
                <a:cs typeface="CMU SANS SERIF" panose="02000603000000000000" pitchFamily="2" charset="0"/>
              </a:rPr>
              <a:t>Convolutional Neural Network</a:t>
            </a:r>
            <a:endParaRPr lang="en-JP" sz="32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39" name="Oval 38">
            <a:extLst>
              <a:ext uri="{FF2B5EF4-FFF2-40B4-BE49-F238E27FC236}">
                <a16:creationId xmlns:a16="http://schemas.microsoft.com/office/drawing/2014/main" id="{EBB90C80-BE95-3D96-71A3-60647E962D90}"/>
              </a:ext>
            </a:extLst>
          </p:cNvPr>
          <p:cNvSpPr/>
          <p:nvPr/>
        </p:nvSpPr>
        <p:spPr>
          <a:xfrm>
            <a:off x="8355910" y="3324825"/>
            <a:ext cx="180000" cy="18000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cxnSp>
        <p:nvCxnSpPr>
          <p:cNvPr id="49" name="Straight Arrow Connector 48">
            <a:extLst>
              <a:ext uri="{FF2B5EF4-FFF2-40B4-BE49-F238E27FC236}">
                <a16:creationId xmlns:a16="http://schemas.microsoft.com/office/drawing/2014/main" id="{BAFA22B1-E46A-11E7-9D68-E9A3C509561C}"/>
              </a:ext>
            </a:extLst>
          </p:cNvPr>
          <p:cNvCxnSpPr>
            <a:cxnSpLocks/>
            <a:stCxn id="39" idx="6"/>
            <a:endCxn id="58" idx="2"/>
          </p:cNvCxnSpPr>
          <p:nvPr/>
        </p:nvCxnSpPr>
        <p:spPr>
          <a:xfrm>
            <a:off x="8535910" y="3414825"/>
            <a:ext cx="1229961" cy="110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319F0B1-A42A-FA91-B2EB-2C765A111318}"/>
              </a:ext>
            </a:extLst>
          </p:cNvPr>
          <p:cNvCxnSpPr>
            <a:cxnSpLocks/>
            <a:stCxn id="39" idx="6"/>
            <a:endCxn id="57" idx="2"/>
          </p:cNvCxnSpPr>
          <p:nvPr/>
        </p:nvCxnSpPr>
        <p:spPr>
          <a:xfrm flipV="1">
            <a:off x="8535910" y="2340501"/>
            <a:ext cx="1229961" cy="107432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5D791C9-EC85-85AF-0C36-0FB86580DE95}"/>
              </a:ext>
            </a:extLst>
          </p:cNvPr>
          <p:cNvCxnSpPr>
            <a:cxnSpLocks/>
            <a:stCxn id="39" idx="6"/>
            <a:endCxn id="59" idx="2"/>
          </p:cNvCxnSpPr>
          <p:nvPr/>
        </p:nvCxnSpPr>
        <p:spPr>
          <a:xfrm>
            <a:off x="8535910" y="3414825"/>
            <a:ext cx="1229961" cy="1070647"/>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87662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extBox 99">
            <a:extLst>
              <a:ext uri="{FF2B5EF4-FFF2-40B4-BE49-F238E27FC236}">
                <a16:creationId xmlns:a16="http://schemas.microsoft.com/office/drawing/2014/main" id="{B2E8731B-BB15-9C69-53BC-84C7F73BCE7E}"/>
              </a:ext>
            </a:extLst>
          </p:cNvPr>
          <p:cNvSpPr txBox="1"/>
          <p:nvPr/>
        </p:nvSpPr>
        <p:spPr>
          <a:xfrm>
            <a:off x="1746557" y="3675221"/>
            <a:ext cx="1588898" cy="584775"/>
          </a:xfrm>
          <a:prstGeom prst="rect">
            <a:avLst/>
          </a:prstGeom>
          <a:noFill/>
          <a:ln>
            <a:solidFill>
              <a:schemeClr val="tx1"/>
            </a:solidFill>
          </a:ln>
        </p:spPr>
        <p:txBody>
          <a:bodyPr wrap="none" rtlCol="0">
            <a:spAutoFit/>
          </a:bodyP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Answers</a:t>
            </a:r>
          </a:p>
        </p:txBody>
      </p:sp>
      <p:sp>
        <p:nvSpPr>
          <p:cNvPr id="101" name="TextBox 100">
            <a:extLst>
              <a:ext uri="{FF2B5EF4-FFF2-40B4-BE49-F238E27FC236}">
                <a16:creationId xmlns:a16="http://schemas.microsoft.com/office/drawing/2014/main" id="{0AD777C9-76E8-2B3D-7B4F-689B4EA52A0E}"/>
              </a:ext>
            </a:extLst>
          </p:cNvPr>
          <p:cNvSpPr txBox="1"/>
          <p:nvPr/>
        </p:nvSpPr>
        <p:spPr>
          <a:xfrm>
            <a:off x="2312418" y="2521060"/>
            <a:ext cx="1023037" cy="584775"/>
          </a:xfrm>
          <a:prstGeom prst="rect">
            <a:avLst/>
          </a:prstGeom>
          <a:noFill/>
          <a:ln>
            <a:solidFill>
              <a:schemeClr val="tx1"/>
            </a:solidFill>
          </a:ln>
        </p:spPr>
        <p:txBody>
          <a:bodyPr wrap="none" rtlCol="0">
            <a:spAutoFit/>
          </a:bodyP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Data</a:t>
            </a:r>
          </a:p>
        </p:txBody>
      </p:sp>
      <p:sp>
        <p:nvSpPr>
          <p:cNvPr id="102" name="TextBox 101">
            <a:extLst>
              <a:ext uri="{FF2B5EF4-FFF2-40B4-BE49-F238E27FC236}">
                <a16:creationId xmlns:a16="http://schemas.microsoft.com/office/drawing/2014/main" id="{468F062F-E159-9964-E32C-D39DC6712C34}"/>
              </a:ext>
            </a:extLst>
          </p:cNvPr>
          <p:cNvSpPr txBox="1"/>
          <p:nvPr/>
        </p:nvSpPr>
        <p:spPr>
          <a:xfrm>
            <a:off x="8449666" y="3136613"/>
            <a:ext cx="1098378" cy="584775"/>
          </a:xfrm>
          <a:prstGeom prst="rect">
            <a:avLst/>
          </a:prstGeom>
          <a:noFill/>
          <a:ln>
            <a:solidFill>
              <a:schemeClr val="tx1"/>
            </a:solidFill>
          </a:ln>
        </p:spPr>
        <p:txBody>
          <a:bodyPr wrap="none" rtlCol="0">
            <a:spAutoFit/>
          </a:bodyP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Rules</a:t>
            </a:r>
          </a:p>
        </p:txBody>
      </p:sp>
      <p:cxnSp>
        <p:nvCxnSpPr>
          <p:cNvPr id="103" name="Elbow Connector 102">
            <a:extLst>
              <a:ext uri="{FF2B5EF4-FFF2-40B4-BE49-F238E27FC236}">
                <a16:creationId xmlns:a16="http://schemas.microsoft.com/office/drawing/2014/main" id="{3AD7E9D1-E313-64CA-1375-84CD8419022D}"/>
              </a:ext>
            </a:extLst>
          </p:cNvPr>
          <p:cNvCxnSpPr>
            <a:cxnSpLocks/>
            <a:stCxn id="101" idx="3"/>
            <a:endCxn id="104" idx="1"/>
          </p:cNvCxnSpPr>
          <p:nvPr/>
        </p:nvCxnSpPr>
        <p:spPr>
          <a:xfrm>
            <a:off x="3335455" y="2813448"/>
            <a:ext cx="1509240" cy="615552"/>
          </a:xfrm>
          <a:prstGeom prst="bentConnector3">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734A30EB-F5E6-9D3E-3B57-004C80674AB2}"/>
              </a:ext>
            </a:extLst>
          </p:cNvPr>
          <p:cNvSpPr txBox="1"/>
          <p:nvPr/>
        </p:nvSpPr>
        <p:spPr>
          <a:xfrm>
            <a:off x="4844695" y="2890391"/>
            <a:ext cx="2502609" cy="1077218"/>
          </a:xfrm>
          <a:prstGeom prst="rect">
            <a:avLst/>
          </a:prstGeom>
          <a:noFill/>
          <a:ln>
            <a:solidFill>
              <a:schemeClr val="tx1"/>
            </a:solidFill>
          </a:ln>
        </p:spPr>
        <p:txBody>
          <a:bodyPr wrap="square" rtlCol="0">
            <a:spAutoFit/>
          </a:bodyPr>
          <a:lstStyle/>
          <a:p>
            <a:pPr algn="ctr"/>
            <a:r>
              <a:rPr lang="en-JP" sz="3200">
                <a:latin typeface="CMU SANS SERIF" panose="02000603000000000000" pitchFamily="2" charset="0"/>
                <a:ea typeface="CMU SANS SERIF" panose="02000603000000000000" pitchFamily="2" charset="0"/>
                <a:cs typeface="CMU SANS SERIF" panose="02000603000000000000" pitchFamily="2" charset="0"/>
              </a:rPr>
              <a:t>Machine</a:t>
            </a:r>
            <a:br>
              <a:rPr lang="en-JP" sz="3200">
                <a:latin typeface="CMU SANS SERIF" panose="02000603000000000000" pitchFamily="2" charset="0"/>
                <a:ea typeface="CMU SANS SERIF" panose="02000603000000000000" pitchFamily="2" charset="0"/>
                <a:cs typeface="CMU SANS SERIF" panose="02000603000000000000" pitchFamily="2" charset="0"/>
              </a:rPr>
            </a:br>
            <a:r>
              <a:rPr lang="en-JP" sz="3200">
                <a:latin typeface="CMU SANS SERIF" panose="02000603000000000000" pitchFamily="2" charset="0"/>
                <a:ea typeface="CMU SANS SERIF" panose="02000603000000000000" pitchFamily="2" charset="0"/>
                <a:cs typeface="CMU SANS SERIF" panose="02000603000000000000" pitchFamily="2" charset="0"/>
              </a:rPr>
              <a:t>Learning</a:t>
            </a:r>
          </a:p>
        </p:txBody>
      </p:sp>
      <p:cxnSp>
        <p:nvCxnSpPr>
          <p:cNvPr id="105" name="Elbow Connector 104">
            <a:extLst>
              <a:ext uri="{FF2B5EF4-FFF2-40B4-BE49-F238E27FC236}">
                <a16:creationId xmlns:a16="http://schemas.microsoft.com/office/drawing/2014/main" id="{70A9A541-712D-33A5-2ED7-490DD62501B0}"/>
              </a:ext>
            </a:extLst>
          </p:cNvPr>
          <p:cNvCxnSpPr>
            <a:cxnSpLocks/>
            <a:stCxn id="100" idx="3"/>
            <a:endCxn id="104" idx="1"/>
          </p:cNvCxnSpPr>
          <p:nvPr/>
        </p:nvCxnSpPr>
        <p:spPr>
          <a:xfrm flipV="1">
            <a:off x="3335455" y="3429000"/>
            <a:ext cx="1509240" cy="538609"/>
          </a:xfrm>
          <a:prstGeom prst="bentConnector3">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4EE679A-8AAD-B73B-D72F-E6641D123E07}"/>
              </a:ext>
            </a:extLst>
          </p:cNvPr>
          <p:cNvCxnSpPr>
            <a:cxnSpLocks/>
            <a:stCxn id="104" idx="3"/>
            <a:endCxn id="102" idx="1"/>
          </p:cNvCxnSpPr>
          <p:nvPr/>
        </p:nvCxnSpPr>
        <p:spPr>
          <a:xfrm>
            <a:off x="7347304" y="3429000"/>
            <a:ext cx="1102362" cy="1"/>
          </a:xfrm>
          <a:prstGeom prst="straightConnector1">
            <a:avLst/>
          </a:prstGeom>
          <a:ln w="508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C39D6C0E-16F8-D83B-E1E8-8C72D6D86AB0}"/>
              </a:ext>
            </a:extLst>
          </p:cNvPr>
          <p:cNvSpPr txBox="1"/>
          <p:nvPr/>
        </p:nvSpPr>
        <p:spPr>
          <a:xfrm>
            <a:off x="8867747" y="103828"/>
            <a:ext cx="3077354" cy="923330"/>
          </a:xfrm>
          <a:prstGeom prst="rect">
            <a:avLst/>
          </a:prstGeom>
          <a:noFill/>
        </p:spPr>
        <p:txBody>
          <a:bodyPr wrap="square">
            <a:spAutoFit/>
          </a:bodyPr>
          <a:lstStyle/>
          <a:p>
            <a:r>
              <a:rPr lang="en-US" dirty="0">
                <a:effectLst/>
              </a:rPr>
              <a:t>Chollet, F., 2018: </a:t>
            </a:r>
            <a:r>
              <a:rPr lang="en-US" i="1" dirty="0">
                <a:effectLst/>
              </a:rPr>
              <a:t>Deep learning with Python</a:t>
            </a:r>
            <a:r>
              <a:rPr lang="en-US" dirty="0">
                <a:effectLst/>
              </a:rPr>
              <a:t>. Manning Publications Co, 361 pp.</a:t>
            </a:r>
          </a:p>
        </p:txBody>
      </p:sp>
    </p:spTree>
    <p:extLst>
      <p:ext uri="{BB962C8B-B14F-4D97-AF65-F5344CB8AC3E}">
        <p14:creationId xmlns:p14="http://schemas.microsoft.com/office/powerpoint/2010/main" val="24605106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4B5569-24A4-798D-0B0B-39BD28E925C9}"/>
              </a:ext>
            </a:extLst>
          </p:cNvPr>
          <p:cNvSpPr txBox="1"/>
          <p:nvPr/>
        </p:nvSpPr>
        <p:spPr>
          <a:xfrm>
            <a:off x="2147777" y="489493"/>
            <a:ext cx="7421525" cy="2246769"/>
          </a:xfrm>
          <a:prstGeom prst="rect">
            <a:avLst/>
          </a:prstGeom>
          <a:noFill/>
          <a:ln>
            <a:solidFill>
              <a:schemeClr val="accent2"/>
            </a:solidFill>
          </a:ln>
        </p:spPr>
        <p:txBody>
          <a:bodyPr wrap="square">
            <a:spAutoFit/>
          </a:bodyPr>
          <a:lstStyle/>
          <a:p>
            <a:r>
              <a:rPr lang="en-US" sz="2800" dirty="0">
                <a:solidFill>
                  <a:schemeClr val="accent2"/>
                </a:solidFill>
                <a:latin typeface="CMU Serif Roman" panose="02000603000000000000" pitchFamily="2" charset="0"/>
                <a:ea typeface="CMU Serif Roman" panose="02000603000000000000" pitchFamily="2" charset="0"/>
                <a:cs typeface="CMU Serif Roman" panose="02000603000000000000" pitchFamily="2" charset="0"/>
              </a:rPr>
              <a:t>The fundamental difference between a densely connected layer and a convolution layer is this: dense layers learn global patterns in their input feature space[…], whereas convolution layers learn local patterns.</a:t>
            </a:r>
            <a:endParaRPr lang="en-JP" sz="2800">
              <a:solidFill>
                <a:schemeClr val="accent2"/>
              </a:solidFill>
              <a:latin typeface="CMU Serif Roman" panose="02000603000000000000" pitchFamily="2" charset="0"/>
              <a:ea typeface="CMU Serif Roman" panose="02000603000000000000" pitchFamily="2" charset="0"/>
              <a:cs typeface="CMU Serif Roman" panose="02000603000000000000" pitchFamily="2" charset="0"/>
            </a:endParaRPr>
          </a:p>
        </p:txBody>
      </p:sp>
      <p:pic>
        <p:nvPicPr>
          <p:cNvPr id="3" name="Graphic 2" descr="Open quotation mark with solid fill">
            <a:extLst>
              <a:ext uri="{FF2B5EF4-FFF2-40B4-BE49-F238E27FC236}">
                <a16:creationId xmlns:a16="http://schemas.microsoft.com/office/drawing/2014/main" id="{8B4E345F-5666-F5AC-8536-1A2BB9351D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33377" y="32293"/>
            <a:ext cx="914400" cy="914400"/>
          </a:xfrm>
          <a:prstGeom prst="rect">
            <a:avLst/>
          </a:prstGeom>
        </p:spPr>
      </p:pic>
      <p:pic>
        <p:nvPicPr>
          <p:cNvPr id="4" name="Graphic 3" descr="Open quotation mark with solid fill">
            <a:extLst>
              <a:ext uri="{FF2B5EF4-FFF2-40B4-BE49-F238E27FC236}">
                <a16:creationId xmlns:a16="http://schemas.microsoft.com/office/drawing/2014/main" id="{66EA2379-3823-82AD-00AC-6B7EC58F441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0800000">
            <a:off x="9569302" y="1848175"/>
            <a:ext cx="914400" cy="914400"/>
          </a:xfrm>
          <a:prstGeom prst="rect">
            <a:avLst/>
          </a:prstGeom>
        </p:spPr>
      </p:pic>
      <p:sp>
        <p:nvSpPr>
          <p:cNvPr id="6" name="TextBox 5">
            <a:extLst>
              <a:ext uri="{FF2B5EF4-FFF2-40B4-BE49-F238E27FC236}">
                <a16:creationId xmlns:a16="http://schemas.microsoft.com/office/drawing/2014/main" id="{6E0819C0-3D95-7D2A-B3CB-2AB9EFEAFD49}"/>
              </a:ext>
            </a:extLst>
          </p:cNvPr>
          <p:cNvSpPr txBox="1"/>
          <p:nvPr/>
        </p:nvSpPr>
        <p:spPr>
          <a:xfrm>
            <a:off x="2147777" y="2870296"/>
            <a:ext cx="5718966" cy="646331"/>
          </a:xfrm>
          <a:prstGeom prst="rect">
            <a:avLst/>
          </a:prstGeom>
          <a:noFill/>
        </p:spPr>
        <p:txBody>
          <a:bodyPr wrap="square">
            <a:spAutoFit/>
          </a:bodyPr>
          <a:lstStyle/>
          <a:p>
            <a:r>
              <a:rPr lang="en-JP">
                <a:latin typeface="CMU SANS SERIF" panose="02000603000000000000" pitchFamily="2" charset="0"/>
                <a:ea typeface="CMU SANS SERIF" panose="02000603000000000000" pitchFamily="2" charset="0"/>
                <a:cs typeface="CMU SANS SERIF" panose="02000603000000000000" pitchFamily="2" charset="0"/>
              </a:rPr>
              <a:t>Chollet, F., and J. J. Allaire, 2018: Deep learning with R. Manning Publications Co, 335 pp.</a:t>
            </a:r>
          </a:p>
        </p:txBody>
      </p:sp>
      <p:sp>
        <p:nvSpPr>
          <p:cNvPr id="7" name="TextBox 6">
            <a:extLst>
              <a:ext uri="{FF2B5EF4-FFF2-40B4-BE49-F238E27FC236}">
                <a16:creationId xmlns:a16="http://schemas.microsoft.com/office/drawing/2014/main" id="{4ADCCCEB-E7BD-6453-0D47-57EBE40814A7}"/>
              </a:ext>
            </a:extLst>
          </p:cNvPr>
          <p:cNvSpPr txBox="1"/>
          <p:nvPr/>
        </p:nvSpPr>
        <p:spPr>
          <a:xfrm>
            <a:off x="1690577" y="4094943"/>
            <a:ext cx="8277868" cy="2092881"/>
          </a:xfrm>
          <a:prstGeom prst="rect">
            <a:avLst/>
          </a:prstGeom>
          <a:noFill/>
        </p:spPr>
        <p:txBody>
          <a:bodyPr wrap="square" rtlCol="0">
            <a:spAutoFit/>
          </a:bodyPr>
          <a:lstStyle/>
          <a:p>
            <a:pPr marL="285750" indent="-285750">
              <a:spcAft>
                <a:spcPts val="1200"/>
              </a:spcAft>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Becaus</a:t>
            </a:r>
            <a:r>
              <a:rPr lang="en-US" sz="2400" dirty="0">
                <a:latin typeface="CMU SANS SERIF" panose="02000603000000000000" pitchFamily="2" charset="0"/>
                <a:ea typeface="CMU SANS SERIF" panose="02000603000000000000" pitchFamily="2" charset="0"/>
                <a:cs typeface="CMU SANS SERIF" panose="02000603000000000000" pitchFamily="2" charset="0"/>
              </a:rPr>
              <a:t>e</a:t>
            </a:r>
            <a:r>
              <a:rPr lang="en-JP" sz="2400">
                <a:latin typeface="CMU SANS SERIF" panose="02000603000000000000" pitchFamily="2" charset="0"/>
                <a:ea typeface="CMU SANS SERIF" panose="02000603000000000000" pitchFamily="2" charset="0"/>
                <a:cs typeface="CMU SANS SERIF" panose="02000603000000000000" pitchFamily="2" charset="0"/>
              </a:rPr>
              <a:t> these are local features, they can be found anywhere in a “picture”;</a:t>
            </a:r>
          </a:p>
          <a:p>
            <a:pPr marL="285750" indent="-285750">
              <a:spcAft>
                <a:spcPts val="1200"/>
              </a:spcAft>
              <a:buFont typeface="Wingdings" pitchFamily="2" charset="2"/>
              <a:buChar char="Ø"/>
            </a:pPr>
            <a:r>
              <a:rPr lang="en-JP" sz="2400">
                <a:latin typeface="CMU SANS SERIF" panose="02000603000000000000" pitchFamily="2" charset="0"/>
                <a:ea typeface="CMU SANS SERIF" panose="02000603000000000000" pitchFamily="2" charset="0"/>
                <a:cs typeface="CMU SANS SERIF" panose="02000603000000000000" pitchFamily="2" charset="0"/>
              </a:rPr>
              <a:t>Learning is hierarchicel, each convolution being dedicated to learn different charaterictics of the “picture” (i.e., edges, shapes,…)</a:t>
            </a:r>
          </a:p>
        </p:txBody>
      </p:sp>
    </p:spTree>
    <p:extLst>
      <p:ext uri="{BB962C8B-B14F-4D97-AF65-F5344CB8AC3E}">
        <p14:creationId xmlns:p14="http://schemas.microsoft.com/office/powerpoint/2010/main" val="30421203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85A9CD0-1AFC-7915-A5EF-8D01D4DD0734}"/>
              </a:ext>
            </a:extLst>
          </p:cNvPr>
          <p:cNvSpPr txBox="1"/>
          <p:nvPr/>
        </p:nvSpPr>
        <p:spPr>
          <a:xfrm>
            <a:off x="6896746" y="2459504"/>
            <a:ext cx="4541003" cy="1938992"/>
          </a:xfrm>
          <a:prstGeom prst="rect">
            <a:avLst/>
          </a:prstGeom>
          <a:noFill/>
        </p:spPr>
        <p:txBody>
          <a:bodyPr wrap="square" rtlCol="0">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The </a:t>
            </a:r>
            <a:r>
              <a:rPr lang="en-JP" sz="2400">
                <a:latin typeface="CMU Serif Roman" panose="02000603000000000000" pitchFamily="2" charset="0"/>
                <a:ea typeface="CMU Serif Roman" panose="02000603000000000000" pitchFamily="2" charset="0"/>
                <a:cs typeface="CMU Serif Roman" panose="02000603000000000000" pitchFamily="2" charset="0"/>
              </a:rPr>
              <a:t>kernel</a:t>
            </a:r>
            <a:r>
              <a:rPr lang="en-JP" sz="2400">
                <a:latin typeface="CMU SANS SERIF" panose="02000603000000000000" pitchFamily="2" charset="0"/>
                <a:ea typeface="CMU SANS SERIF" panose="02000603000000000000" pitchFamily="2" charset="0"/>
                <a:cs typeface="CMU SANS SERIF" panose="02000603000000000000" pitchFamily="2" charset="0"/>
              </a:rPr>
              <a:t> is used to extract feature map from the </a:t>
            </a:r>
            <a:r>
              <a:rPr lang="en-JP" sz="2400">
                <a:latin typeface="CMU Serif Roman" panose="02000603000000000000" pitchFamily="2" charset="0"/>
                <a:ea typeface="CMU Serif Roman" panose="02000603000000000000" pitchFamily="2" charset="0"/>
                <a:cs typeface="CMU Serif Roman" panose="02000603000000000000" pitchFamily="2" charset="0"/>
              </a:rPr>
              <a:t>input</a:t>
            </a:r>
            <a:r>
              <a:rPr lang="en-JP" sz="2400">
                <a:latin typeface="CMU SANS SERIF" panose="02000603000000000000" pitchFamily="2" charset="0"/>
                <a:ea typeface="CMU SANS SERIF" panose="02000603000000000000" pitchFamily="2" charset="0"/>
                <a:cs typeface="CMU SANS SERIF" panose="02000603000000000000" pitchFamily="2" charset="0"/>
              </a:rPr>
              <a:t>, via a dot product, then the</a:t>
            </a:r>
            <a:r>
              <a:rPr lang="en-JP" sz="2400">
                <a:latin typeface="CMU Serif Roman" panose="02000603000000000000" pitchFamily="2" charset="0"/>
                <a:ea typeface="CMU Serif Roman" panose="02000603000000000000" pitchFamily="2" charset="0"/>
                <a:cs typeface="CMU Serif Roman" panose="02000603000000000000" pitchFamily="2" charset="0"/>
              </a:rPr>
              <a:t> pooling </a:t>
            </a:r>
            <a:r>
              <a:rPr lang="en-JP" sz="2400">
                <a:latin typeface="CMU SANS SERIF" panose="02000603000000000000" pitchFamily="2" charset="0"/>
                <a:ea typeface="CMU SANS SERIF" panose="02000603000000000000" pitchFamily="2" charset="0"/>
                <a:cs typeface="CMU SANS SERIF" panose="02000603000000000000" pitchFamily="2" charset="0"/>
              </a:rPr>
              <a:t>reduces the amount of information</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05098FD-F944-1B4D-E103-04B389D8503A}"/>
                  </a:ext>
                </a:extLst>
              </p:cNvPr>
              <p:cNvSpPr txBox="1"/>
              <p:nvPr/>
            </p:nvSpPr>
            <p:spPr>
              <a:xfrm>
                <a:off x="1443353" y="5738090"/>
                <a:ext cx="87498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b="0" i="0" smtClean="0">
                              <a:latin typeface="Cambria Math" panose="02040503050406030204" pitchFamily="18" charset="0"/>
                            </a:rPr>
                            <m:t>max</m:t>
                          </m:r>
                        </m:fName>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oMath>
                  </m:oMathPara>
                </a14:m>
                <a:endParaRPr lang="en-JP" sz="2000"/>
              </a:p>
            </p:txBody>
          </p:sp>
        </mc:Choice>
        <mc:Fallback xmlns="">
          <p:sp>
            <p:nvSpPr>
              <p:cNvPr id="20" name="TextBox 19">
                <a:extLst>
                  <a:ext uri="{FF2B5EF4-FFF2-40B4-BE49-F238E27FC236}">
                    <a16:creationId xmlns:a16="http://schemas.microsoft.com/office/drawing/2014/main" id="{D05098FD-F944-1B4D-E103-04B389D8503A}"/>
                  </a:ext>
                </a:extLst>
              </p:cNvPr>
              <p:cNvSpPr txBox="1">
                <a:spLocks noRot="1" noChangeAspect="1" noMove="1" noResize="1" noEditPoints="1" noAdjustHandles="1" noChangeArrowheads="1" noChangeShapeType="1" noTextEdit="1"/>
              </p:cNvSpPr>
              <p:nvPr/>
            </p:nvSpPr>
            <p:spPr>
              <a:xfrm>
                <a:off x="1443353" y="5738090"/>
                <a:ext cx="874983" cy="307777"/>
              </a:xfrm>
              <a:prstGeom prst="rect">
                <a:avLst/>
              </a:prstGeom>
              <a:blipFill>
                <a:blip r:embed="rId3"/>
                <a:stretch>
                  <a:fillRect l="-4286" r="-10000" b="-26923"/>
                </a:stretch>
              </a:blipFill>
            </p:spPr>
            <p:txBody>
              <a:bodyPr/>
              <a:lstStyle/>
              <a:p>
                <a:r>
                  <a:rPr lang="en-JP">
                    <a:noFill/>
                  </a:rPr>
                  <a:t> </a:t>
                </a:r>
              </a:p>
            </p:txBody>
          </p:sp>
        </mc:Fallback>
      </mc:AlternateContent>
      <p:sp>
        <p:nvSpPr>
          <p:cNvPr id="21" name="TextBox 20">
            <a:extLst>
              <a:ext uri="{FF2B5EF4-FFF2-40B4-BE49-F238E27FC236}">
                <a16:creationId xmlns:a16="http://schemas.microsoft.com/office/drawing/2014/main" id="{804845D8-3A15-5792-EF5D-9B376834449A}"/>
              </a:ext>
            </a:extLst>
          </p:cNvPr>
          <p:cNvSpPr txBox="1"/>
          <p:nvPr/>
        </p:nvSpPr>
        <p:spPr>
          <a:xfrm>
            <a:off x="328293" y="5092444"/>
            <a:ext cx="4331635"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p</a:t>
            </a:r>
            <a:r>
              <a:rPr lang="en-JP" sz="2400">
                <a:latin typeface="CMU Serif Roman" panose="02000603000000000000" pitchFamily="2" charset="0"/>
                <a:ea typeface="CMU Serif Roman" panose="02000603000000000000" pitchFamily="2" charset="0"/>
                <a:cs typeface="CMU Serif Roman" panose="02000603000000000000" pitchFamily="2" charset="0"/>
              </a:rPr>
              <a:t>ooling (window and function)</a:t>
            </a:r>
          </a:p>
        </p:txBody>
      </p:sp>
      <p:sp>
        <p:nvSpPr>
          <p:cNvPr id="23" name="TextBox 22">
            <a:extLst>
              <a:ext uri="{FF2B5EF4-FFF2-40B4-BE49-F238E27FC236}">
                <a16:creationId xmlns:a16="http://schemas.microsoft.com/office/drawing/2014/main" id="{3F15532C-688E-E9CC-745D-49AB8E7ABEAB}"/>
              </a:ext>
            </a:extLst>
          </p:cNvPr>
          <p:cNvSpPr txBox="1"/>
          <p:nvPr/>
        </p:nvSpPr>
        <p:spPr>
          <a:xfrm>
            <a:off x="328293" y="286458"/>
            <a:ext cx="2683748"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i</a:t>
            </a:r>
            <a:r>
              <a:rPr lang="en-JP" sz="2400" dirty="0">
                <a:latin typeface="CMU Serif Roman" panose="02000603000000000000" pitchFamily="2" charset="0"/>
                <a:ea typeface="CMU Serif Roman" panose="02000603000000000000" pitchFamily="2" charset="0"/>
                <a:cs typeface="CMU Serif Roman" panose="02000603000000000000" pitchFamily="2" charset="0"/>
              </a:rPr>
              <a:t>nput (2-D tensor)</a:t>
            </a:r>
          </a:p>
        </p:txBody>
      </p:sp>
      <p:sp>
        <p:nvSpPr>
          <p:cNvPr id="24" name="TextBox 23">
            <a:extLst>
              <a:ext uri="{FF2B5EF4-FFF2-40B4-BE49-F238E27FC236}">
                <a16:creationId xmlns:a16="http://schemas.microsoft.com/office/drawing/2014/main" id="{5F2781F6-65AE-CA7B-A5AB-41825B20882B}"/>
              </a:ext>
            </a:extLst>
          </p:cNvPr>
          <p:cNvSpPr txBox="1"/>
          <p:nvPr/>
        </p:nvSpPr>
        <p:spPr>
          <a:xfrm>
            <a:off x="328293" y="3255463"/>
            <a:ext cx="3879588"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k</a:t>
            </a:r>
            <a:r>
              <a:rPr lang="en-JP" sz="2400">
                <a:latin typeface="CMU Serif Roman" panose="02000603000000000000" pitchFamily="2" charset="0"/>
                <a:ea typeface="CMU Serif Roman" panose="02000603000000000000" pitchFamily="2" charset="0"/>
                <a:cs typeface="CMU Serif Roman" panose="02000603000000000000" pitchFamily="2" charset="0"/>
              </a:rPr>
              <a:t>ernel (convolutional filter)</a:t>
            </a:r>
          </a:p>
        </p:txBody>
      </p:sp>
      <p:graphicFrame>
        <p:nvGraphicFramePr>
          <p:cNvPr id="11" name="Table 10">
            <a:extLst>
              <a:ext uri="{FF2B5EF4-FFF2-40B4-BE49-F238E27FC236}">
                <a16:creationId xmlns:a16="http://schemas.microsoft.com/office/drawing/2014/main" id="{CADC2435-AA9B-76F2-096A-E0B0B70819A9}"/>
              </a:ext>
            </a:extLst>
          </p:cNvPr>
          <p:cNvGraphicFramePr>
            <a:graphicFrameLocks noGrp="1"/>
          </p:cNvGraphicFramePr>
          <p:nvPr>
            <p:extLst>
              <p:ext uri="{D42A27DB-BD31-4B8C-83A1-F6EECF244321}">
                <p14:modId xmlns:p14="http://schemas.microsoft.com/office/powerpoint/2010/main" val="2047790332"/>
              </p:ext>
            </p:extLst>
          </p:nvPr>
        </p:nvGraphicFramePr>
        <p:xfrm>
          <a:off x="590167" y="748123"/>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76600358"/>
                  </a:ext>
                </a:extLst>
              </a:tr>
            </a:tbl>
          </a:graphicData>
        </a:graphic>
      </p:graphicFrame>
      <p:graphicFrame>
        <p:nvGraphicFramePr>
          <p:cNvPr id="3" name="Table 2">
            <a:extLst>
              <a:ext uri="{FF2B5EF4-FFF2-40B4-BE49-F238E27FC236}">
                <a16:creationId xmlns:a16="http://schemas.microsoft.com/office/drawing/2014/main" id="{A9E888FE-867E-2DBD-E549-63829803A128}"/>
              </a:ext>
            </a:extLst>
          </p:cNvPr>
          <p:cNvGraphicFramePr>
            <a:graphicFrameLocks noGrp="1"/>
          </p:cNvGraphicFramePr>
          <p:nvPr>
            <p:extLst>
              <p:ext uri="{D42A27DB-BD31-4B8C-83A1-F6EECF244321}">
                <p14:modId xmlns:p14="http://schemas.microsoft.com/office/powerpoint/2010/main" val="3227813456"/>
              </p:ext>
            </p:extLst>
          </p:nvPr>
        </p:nvGraphicFramePr>
        <p:xfrm>
          <a:off x="1670167" y="3717128"/>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88747023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689183915"/>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563230645"/>
                  </a:ext>
                </a:extLst>
              </a:tr>
            </a:tbl>
          </a:graphicData>
        </a:graphic>
      </p:graphicFrame>
      <p:graphicFrame>
        <p:nvGraphicFramePr>
          <p:cNvPr id="4" name="Table 3">
            <a:extLst>
              <a:ext uri="{FF2B5EF4-FFF2-40B4-BE49-F238E27FC236}">
                <a16:creationId xmlns:a16="http://schemas.microsoft.com/office/drawing/2014/main" id="{7D374D5B-65FD-B911-E6C2-B269A3392AD2}"/>
              </a:ext>
            </a:extLst>
          </p:cNvPr>
          <p:cNvGraphicFramePr>
            <a:graphicFrameLocks noGrp="1"/>
          </p:cNvGraphicFramePr>
          <p:nvPr>
            <p:extLst>
              <p:ext uri="{D42A27DB-BD31-4B8C-83A1-F6EECF244321}">
                <p14:modId xmlns:p14="http://schemas.microsoft.com/office/powerpoint/2010/main" val="1059722035"/>
              </p:ext>
            </p:extLst>
          </p:nvPr>
        </p:nvGraphicFramePr>
        <p:xfrm>
          <a:off x="590167" y="5568304"/>
          <a:ext cx="720000" cy="720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1028789517"/>
                    </a:ext>
                  </a:extLst>
                </a:gridCol>
              </a:tblGrid>
              <a:tr h="720000">
                <a:tc>
                  <a:txBody>
                    <a:bodyPr/>
                    <a:lstStyle/>
                    <a:p>
                      <a:pPr algn="ctr" fontAlgn="ctr"/>
                      <a:endParaRPr lang="en-JP" sz="1800" b="0" i="0" u="none" strike="noStrike">
                        <a:solidFill>
                          <a:schemeClr val="accent2">
                            <a:lumMod val="60000"/>
                            <a:lumOff val="40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641841764"/>
                  </a:ext>
                </a:extLst>
              </a:tr>
            </a:tbl>
          </a:graphicData>
        </a:graphic>
      </p:graphicFrame>
    </p:spTree>
    <p:extLst>
      <p:ext uri="{BB962C8B-B14F-4D97-AF65-F5344CB8AC3E}">
        <p14:creationId xmlns:p14="http://schemas.microsoft.com/office/powerpoint/2010/main" val="54796169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BC08FBF3-36E1-FA89-3545-75FC3C8EE3A8}"/>
              </a:ext>
            </a:extLst>
          </p:cNvPr>
          <p:cNvGraphicFramePr>
            <a:graphicFrameLocks noGrp="1"/>
          </p:cNvGraphicFramePr>
          <p:nvPr>
            <p:extLst>
              <p:ext uri="{D42A27DB-BD31-4B8C-83A1-F6EECF244321}">
                <p14:modId xmlns:p14="http://schemas.microsoft.com/office/powerpoint/2010/main" val="3454694302"/>
              </p:ext>
            </p:extLst>
          </p:nvPr>
        </p:nvGraphicFramePr>
        <p:xfrm>
          <a:off x="590167" y="748123"/>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76600358"/>
                  </a:ext>
                </a:extLst>
              </a:tr>
            </a:tbl>
          </a:graphicData>
        </a:graphic>
      </p:graphicFrame>
      <p:graphicFrame>
        <p:nvGraphicFramePr>
          <p:cNvPr id="23" name="Table 22">
            <a:extLst>
              <a:ext uri="{FF2B5EF4-FFF2-40B4-BE49-F238E27FC236}">
                <a16:creationId xmlns:a16="http://schemas.microsoft.com/office/drawing/2014/main" id="{E3EB02B7-55B1-F787-8DC0-AC46ABDB528B}"/>
              </a:ext>
            </a:extLst>
          </p:cNvPr>
          <p:cNvGraphicFramePr>
            <a:graphicFrameLocks noGrp="1"/>
          </p:cNvGraphicFramePr>
          <p:nvPr>
            <p:extLst>
              <p:ext uri="{D42A27DB-BD31-4B8C-83A1-F6EECF244321}">
                <p14:modId xmlns:p14="http://schemas.microsoft.com/office/powerpoint/2010/main" val="2589025949"/>
              </p:ext>
            </p:extLst>
          </p:nvPr>
        </p:nvGraphicFramePr>
        <p:xfrm>
          <a:off x="1670167" y="3702613"/>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7023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9183915"/>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230645"/>
                  </a:ext>
                </a:extLst>
              </a:tr>
            </a:tbl>
          </a:graphicData>
        </a:graphic>
      </p:graphicFrame>
      <p:graphicFrame>
        <p:nvGraphicFramePr>
          <p:cNvPr id="29" name="Table 28">
            <a:extLst>
              <a:ext uri="{FF2B5EF4-FFF2-40B4-BE49-F238E27FC236}">
                <a16:creationId xmlns:a16="http://schemas.microsoft.com/office/drawing/2014/main" id="{C5EC4094-A9BF-CF1F-BB9B-253037483377}"/>
              </a:ext>
            </a:extLst>
          </p:cNvPr>
          <p:cNvGraphicFramePr>
            <a:graphicFrameLocks noGrp="1"/>
          </p:cNvGraphicFramePr>
          <p:nvPr>
            <p:extLst>
              <p:ext uri="{D42A27DB-BD31-4B8C-83A1-F6EECF244321}">
                <p14:modId xmlns:p14="http://schemas.microsoft.com/office/powerpoint/2010/main" val="2013360147"/>
              </p:ext>
            </p:extLst>
          </p:nvPr>
        </p:nvGraphicFramePr>
        <p:xfrm>
          <a:off x="4619884" y="2349001"/>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76600358"/>
                  </a:ext>
                </a:extLst>
              </a:tr>
            </a:tbl>
          </a:graphicData>
        </a:graphic>
      </p:graphicFrame>
      <p:graphicFrame>
        <p:nvGraphicFramePr>
          <p:cNvPr id="30" name="Table 29">
            <a:extLst>
              <a:ext uri="{FF2B5EF4-FFF2-40B4-BE49-F238E27FC236}">
                <a16:creationId xmlns:a16="http://schemas.microsoft.com/office/drawing/2014/main" id="{6F48F85B-EE83-98C3-0E22-4875D3CBA2EC}"/>
              </a:ext>
            </a:extLst>
          </p:cNvPr>
          <p:cNvGraphicFramePr>
            <a:graphicFrameLocks noGrp="1"/>
          </p:cNvGraphicFramePr>
          <p:nvPr>
            <p:extLst>
              <p:ext uri="{D42A27DB-BD31-4B8C-83A1-F6EECF244321}">
                <p14:modId xmlns:p14="http://schemas.microsoft.com/office/powerpoint/2010/main" val="3861189556"/>
              </p:ext>
            </p:extLst>
          </p:nvPr>
        </p:nvGraphicFramePr>
        <p:xfrm>
          <a:off x="4619884" y="2349001"/>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887470238"/>
                  </a:ext>
                </a:extLst>
              </a:tr>
              <a:tr h="341414">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689183915"/>
                  </a:ext>
                </a:extLst>
              </a:tr>
              <a:tr h="341414">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563230645"/>
                  </a:ext>
                </a:extLst>
              </a:tr>
            </a:tbl>
          </a:graphicData>
        </a:graphic>
      </p:graphicFrame>
      <p:sp>
        <p:nvSpPr>
          <p:cNvPr id="13" name="TextBox 12">
            <a:extLst>
              <a:ext uri="{FF2B5EF4-FFF2-40B4-BE49-F238E27FC236}">
                <a16:creationId xmlns:a16="http://schemas.microsoft.com/office/drawing/2014/main" id="{2AE5A41D-072E-2B01-2119-9CC293E7E5CB}"/>
              </a:ext>
            </a:extLst>
          </p:cNvPr>
          <p:cNvSpPr txBox="1"/>
          <p:nvPr/>
        </p:nvSpPr>
        <p:spPr>
          <a:xfrm>
            <a:off x="6917770" y="2427335"/>
            <a:ext cx="2353529" cy="923330"/>
          </a:xfrm>
          <a:prstGeom prst="rect">
            <a:avLst/>
          </a:prstGeom>
          <a:noFill/>
        </p:spPr>
        <p:txBody>
          <a:bodyPr wrap="none" rtlCol="0">
            <a:spAutoFit/>
          </a:bodyPr>
          <a:lstStyle/>
          <a:p>
            <a:pPr algn="ctr"/>
            <a:r>
              <a:rPr lang="en-JP"/>
              <a:t>(97*1)+(90*1)+(21*1)</a:t>
            </a:r>
            <a:br>
              <a:rPr lang="en-JP"/>
            </a:br>
            <a:r>
              <a:rPr lang="en-JP"/>
              <a:t>+(39*1)+(5*1)+(21*1)</a:t>
            </a:r>
            <a:br>
              <a:rPr lang="en-JP"/>
            </a:br>
            <a:r>
              <a:rPr lang="en-JP"/>
              <a:t>+(52*1)+(94*1)+(72*1)</a:t>
            </a:r>
          </a:p>
        </p:txBody>
      </p:sp>
      <p:cxnSp>
        <p:nvCxnSpPr>
          <p:cNvPr id="39" name="Straight Arrow Connector 38">
            <a:extLst>
              <a:ext uri="{FF2B5EF4-FFF2-40B4-BE49-F238E27FC236}">
                <a16:creationId xmlns:a16="http://schemas.microsoft.com/office/drawing/2014/main" id="{99E6BD96-4E72-BFAA-B906-5978C7D8E1EE}"/>
              </a:ext>
            </a:extLst>
          </p:cNvPr>
          <p:cNvCxnSpPr>
            <a:cxnSpLocks/>
            <a:stCxn id="30" idx="3"/>
            <a:endCxn id="13" idx="1"/>
          </p:cNvCxnSpPr>
          <p:nvPr/>
        </p:nvCxnSpPr>
        <p:spPr>
          <a:xfrm>
            <a:off x="5699884" y="2889000"/>
            <a:ext cx="1217886"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EC0A7D4-8598-AD47-BAFA-588B261D02D7}"/>
              </a:ext>
            </a:extLst>
          </p:cNvPr>
          <p:cNvSpPr txBox="1"/>
          <p:nvPr/>
        </p:nvSpPr>
        <p:spPr>
          <a:xfrm>
            <a:off x="9271299" y="2704334"/>
            <a:ext cx="704039" cy="369332"/>
          </a:xfrm>
          <a:prstGeom prst="rect">
            <a:avLst/>
          </a:prstGeom>
          <a:noFill/>
        </p:spPr>
        <p:txBody>
          <a:bodyPr wrap="none" rtlCol="0">
            <a:spAutoFit/>
          </a:bodyPr>
          <a:lstStyle/>
          <a:p>
            <a:r>
              <a:rPr lang="en-JP"/>
              <a:t>= 491</a:t>
            </a:r>
          </a:p>
        </p:txBody>
      </p:sp>
      <p:cxnSp>
        <p:nvCxnSpPr>
          <p:cNvPr id="97" name="Elbow Connector 96">
            <a:extLst>
              <a:ext uri="{FF2B5EF4-FFF2-40B4-BE49-F238E27FC236}">
                <a16:creationId xmlns:a16="http://schemas.microsoft.com/office/drawing/2014/main" id="{6A84EEFE-5A22-5BD6-21BC-8FB5E78AB0FC}"/>
              </a:ext>
            </a:extLst>
          </p:cNvPr>
          <p:cNvCxnSpPr>
            <a:cxnSpLocks/>
            <a:stCxn id="22" idx="3"/>
            <a:endCxn id="30" idx="1"/>
          </p:cNvCxnSpPr>
          <p:nvPr/>
        </p:nvCxnSpPr>
        <p:spPr>
          <a:xfrm>
            <a:off x="2750167" y="1828122"/>
            <a:ext cx="1869717" cy="1060878"/>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98" name="Elbow Connector 97">
            <a:extLst>
              <a:ext uri="{FF2B5EF4-FFF2-40B4-BE49-F238E27FC236}">
                <a16:creationId xmlns:a16="http://schemas.microsoft.com/office/drawing/2014/main" id="{A7CBD3BC-D4B3-8C8E-0A0A-EDD926A090A8}"/>
              </a:ext>
            </a:extLst>
          </p:cNvPr>
          <p:cNvCxnSpPr>
            <a:cxnSpLocks/>
            <a:stCxn id="23" idx="3"/>
            <a:endCxn id="30" idx="1"/>
          </p:cNvCxnSpPr>
          <p:nvPr/>
        </p:nvCxnSpPr>
        <p:spPr>
          <a:xfrm flipV="1">
            <a:off x="2750167" y="2889000"/>
            <a:ext cx="1869717" cy="1353612"/>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97094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a:extLst>
              <a:ext uri="{FF2B5EF4-FFF2-40B4-BE49-F238E27FC236}">
                <a16:creationId xmlns:a16="http://schemas.microsoft.com/office/drawing/2014/main" id="{4C5A2642-012C-0BAB-0DFC-FA92EB93B2C4}"/>
              </a:ext>
            </a:extLst>
          </p:cNvPr>
          <p:cNvGraphicFramePr>
            <a:graphicFrameLocks noGrp="1"/>
          </p:cNvGraphicFramePr>
          <p:nvPr>
            <p:extLst>
              <p:ext uri="{D42A27DB-BD31-4B8C-83A1-F6EECF244321}">
                <p14:modId xmlns:p14="http://schemas.microsoft.com/office/powerpoint/2010/main" val="1847877501"/>
              </p:ext>
            </p:extLst>
          </p:nvPr>
        </p:nvGraphicFramePr>
        <p:xfrm>
          <a:off x="590167" y="748123"/>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76600358"/>
                  </a:ext>
                </a:extLst>
              </a:tr>
            </a:tbl>
          </a:graphicData>
        </a:graphic>
      </p:graphicFrame>
      <p:graphicFrame>
        <p:nvGraphicFramePr>
          <p:cNvPr id="24" name="Table 23">
            <a:extLst>
              <a:ext uri="{FF2B5EF4-FFF2-40B4-BE49-F238E27FC236}">
                <a16:creationId xmlns:a16="http://schemas.microsoft.com/office/drawing/2014/main" id="{EFFF9EA7-35F2-FF18-852E-47291B708BC6}"/>
              </a:ext>
            </a:extLst>
          </p:cNvPr>
          <p:cNvGraphicFramePr>
            <a:graphicFrameLocks noGrp="1"/>
          </p:cNvGraphicFramePr>
          <p:nvPr>
            <p:extLst>
              <p:ext uri="{D42A27DB-BD31-4B8C-83A1-F6EECF244321}">
                <p14:modId xmlns:p14="http://schemas.microsoft.com/office/powerpoint/2010/main" val="1811212551"/>
              </p:ext>
            </p:extLst>
          </p:nvPr>
        </p:nvGraphicFramePr>
        <p:xfrm>
          <a:off x="1670167" y="3702613"/>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7023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9183915"/>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230645"/>
                  </a:ext>
                </a:extLst>
              </a:tr>
            </a:tbl>
          </a:graphicData>
        </a:graphic>
      </p:graphicFrame>
      <p:graphicFrame>
        <p:nvGraphicFramePr>
          <p:cNvPr id="25" name="Table 24">
            <a:extLst>
              <a:ext uri="{FF2B5EF4-FFF2-40B4-BE49-F238E27FC236}">
                <a16:creationId xmlns:a16="http://schemas.microsoft.com/office/drawing/2014/main" id="{3BAA5706-379F-01D3-FAD6-FB40E4774A83}"/>
              </a:ext>
            </a:extLst>
          </p:cNvPr>
          <p:cNvGraphicFramePr>
            <a:graphicFrameLocks noGrp="1"/>
          </p:cNvGraphicFramePr>
          <p:nvPr>
            <p:extLst>
              <p:ext uri="{D42A27DB-BD31-4B8C-83A1-F6EECF244321}">
                <p14:modId xmlns:p14="http://schemas.microsoft.com/office/powerpoint/2010/main" val="3578006848"/>
              </p:ext>
            </p:extLst>
          </p:nvPr>
        </p:nvGraphicFramePr>
        <p:xfrm>
          <a:off x="4619884" y="2349001"/>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76600358"/>
                  </a:ext>
                </a:extLst>
              </a:tr>
            </a:tbl>
          </a:graphicData>
        </a:graphic>
      </p:graphicFrame>
      <p:graphicFrame>
        <p:nvGraphicFramePr>
          <p:cNvPr id="26" name="Table 25">
            <a:extLst>
              <a:ext uri="{FF2B5EF4-FFF2-40B4-BE49-F238E27FC236}">
                <a16:creationId xmlns:a16="http://schemas.microsoft.com/office/drawing/2014/main" id="{628B9C7D-68E5-0266-5442-669A6260C8F7}"/>
              </a:ext>
            </a:extLst>
          </p:cNvPr>
          <p:cNvGraphicFramePr>
            <a:graphicFrameLocks noGrp="1"/>
          </p:cNvGraphicFramePr>
          <p:nvPr>
            <p:extLst>
              <p:ext uri="{D42A27DB-BD31-4B8C-83A1-F6EECF244321}">
                <p14:modId xmlns:p14="http://schemas.microsoft.com/office/powerpoint/2010/main" val="1054791061"/>
              </p:ext>
            </p:extLst>
          </p:nvPr>
        </p:nvGraphicFramePr>
        <p:xfrm>
          <a:off x="4957942" y="2353607"/>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887470238"/>
                  </a:ext>
                </a:extLst>
              </a:tr>
              <a:tr h="341414">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689183915"/>
                  </a:ext>
                </a:extLst>
              </a:tr>
              <a:tr h="341414">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563230645"/>
                  </a:ext>
                </a:extLst>
              </a:tr>
            </a:tbl>
          </a:graphicData>
        </a:graphic>
      </p:graphicFrame>
      <p:sp>
        <p:nvSpPr>
          <p:cNvPr id="27" name="TextBox 26">
            <a:extLst>
              <a:ext uri="{FF2B5EF4-FFF2-40B4-BE49-F238E27FC236}">
                <a16:creationId xmlns:a16="http://schemas.microsoft.com/office/drawing/2014/main" id="{C188C2DF-B901-BB65-0984-70EC8CFDA66C}"/>
              </a:ext>
            </a:extLst>
          </p:cNvPr>
          <p:cNvSpPr txBox="1"/>
          <p:nvPr/>
        </p:nvSpPr>
        <p:spPr>
          <a:xfrm>
            <a:off x="6917770" y="2427335"/>
            <a:ext cx="2353529" cy="923330"/>
          </a:xfrm>
          <a:prstGeom prst="rect">
            <a:avLst/>
          </a:prstGeom>
          <a:noFill/>
        </p:spPr>
        <p:txBody>
          <a:bodyPr wrap="none" rtlCol="0">
            <a:spAutoFit/>
          </a:bodyPr>
          <a:lstStyle/>
          <a:p>
            <a:pPr algn="ctr"/>
            <a:r>
              <a:rPr lang="en-JP"/>
              <a:t>(90*1)+(21*1)+(4*1)</a:t>
            </a:r>
            <a:br>
              <a:rPr lang="en-JP"/>
            </a:br>
            <a:r>
              <a:rPr lang="en-JP"/>
              <a:t>+(5*1)+(21*1)+(49*1)</a:t>
            </a:r>
            <a:br>
              <a:rPr lang="en-JP"/>
            </a:br>
            <a:r>
              <a:rPr lang="en-JP"/>
              <a:t>+(94*1)+(72*1)+(21*1)</a:t>
            </a:r>
          </a:p>
        </p:txBody>
      </p:sp>
      <p:cxnSp>
        <p:nvCxnSpPr>
          <p:cNvPr id="28" name="Straight Arrow Connector 27">
            <a:extLst>
              <a:ext uri="{FF2B5EF4-FFF2-40B4-BE49-F238E27FC236}">
                <a16:creationId xmlns:a16="http://schemas.microsoft.com/office/drawing/2014/main" id="{21692245-F155-95CD-8D0B-D40FCC6D2A1B}"/>
              </a:ext>
            </a:extLst>
          </p:cNvPr>
          <p:cNvCxnSpPr>
            <a:cxnSpLocks/>
            <a:stCxn id="26" idx="3"/>
            <a:endCxn id="27" idx="1"/>
          </p:cNvCxnSpPr>
          <p:nvPr/>
        </p:nvCxnSpPr>
        <p:spPr>
          <a:xfrm flipV="1">
            <a:off x="6037942" y="2889000"/>
            <a:ext cx="879828" cy="4606"/>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7989F271-A26E-C456-3B8D-67FD2473AF3E}"/>
              </a:ext>
            </a:extLst>
          </p:cNvPr>
          <p:cNvSpPr txBox="1"/>
          <p:nvPr/>
        </p:nvSpPr>
        <p:spPr>
          <a:xfrm>
            <a:off x="9271299" y="2704334"/>
            <a:ext cx="704039" cy="369332"/>
          </a:xfrm>
          <a:prstGeom prst="rect">
            <a:avLst/>
          </a:prstGeom>
          <a:noFill/>
        </p:spPr>
        <p:txBody>
          <a:bodyPr wrap="none" rtlCol="0">
            <a:spAutoFit/>
          </a:bodyPr>
          <a:lstStyle/>
          <a:p>
            <a:r>
              <a:rPr lang="en-JP"/>
              <a:t>= 377</a:t>
            </a:r>
          </a:p>
        </p:txBody>
      </p:sp>
      <p:cxnSp>
        <p:nvCxnSpPr>
          <p:cNvPr id="21" name="Elbow Connector 20">
            <a:extLst>
              <a:ext uri="{FF2B5EF4-FFF2-40B4-BE49-F238E27FC236}">
                <a16:creationId xmlns:a16="http://schemas.microsoft.com/office/drawing/2014/main" id="{498027E7-6581-EF32-1C4A-CFC6612F0BDD}"/>
              </a:ext>
            </a:extLst>
          </p:cNvPr>
          <p:cNvCxnSpPr>
            <a:cxnSpLocks/>
            <a:stCxn id="23" idx="3"/>
            <a:endCxn id="26" idx="1"/>
          </p:cNvCxnSpPr>
          <p:nvPr/>
        </p:nvCxnSpPr>
        <p:spPr>
          <a:xfrm>
            <a:off x="2750167" y="1828122"/>
            <a:ext cx="2207775" cy="1065484"/>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2" name="Elbow Connector 21">
            <a:extLst>
              <a:ext uri="{FF2B5EF4-FFF2-40B4-BE49-F238E27FC236}">
                <a16:creationId xmlns:a16="http://schemas.microsoft.com/office/drawing/2014/main" id="{736B7305-9607-18DB-9DA6-7E0AD4FC633F}"/>
              </a:ext>
            </a:extLst>
          </p:cNvPr>
          <p:cNvCxnSpPr>
            <a:cxnSpLocks/>
            <a:stCxn id="24" idx="3"/>
            <a:endCxn id="26" idx="1"/>
          </p:cNvCxnSpPr>
          <p:nvPr/>
        </p:nvCxnSpPr>
        <p:spPr>
          <a:xfrm flipV="1">
            <a:off x="2750167" y="2893606"/>
            <a:ext cx="2207775" cy="1349006"/>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F0263CAA-0193-B306-C404-4B16F970D945}"/>
              </a:ext>
            </a:extLst>
          </p:cNvPr>
          <p:cNvSpPr txBox="1"/>
          <p:nvPr/>
        </p:nvSpPr>
        <p:spPr>
          <a:xfrm>
            <a:off x="3657602" y="5112818"/>
            <a:ext cx="7178568" cy="461665"/>
          </a:xfrm>
          <a:prstGeom prst="rect">
            <a:avLst/>
          </a:prstGeom>
          <a:noFill/>
        </p:spPr>
        <p:txBody>
          <a:bodyPr wrap="non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This convolution is a </a:t>
            </a:r>
            <a:r>
              <a:rPr lang="en-US" sz="2400" i="1" dirty="0">
                <a:latin typeface="CMU SANS SERIF" panose="02000603000000000000" pitchFamily="2" charset="0"/>
                <a:ea typeface="CMU SANS SERIF" panose="02000603000000000000" pitchFamily="2" charset="0"/>
                <a:cs typeface="CMU SANS SERIF" panose="02000603000000000000" pitchFamily="2" charset="0"/>
              </a:rPr>
              <a:t>strided convolution</a:t>
            </a:r>
            <a:r>
              <a:rPr lang="en-US" sz="2400" dirty="0">
                <a:latin typeface="CMU SANS SERIF" panose="02000603000000000000" pitchFamily="2" charset="0"/>
                <a:ea typeface="CMU SANS SERIF" panose="02000603000000000000" pitchFamily="2" charset="0"/>
                <a:cs typeface="CMU SANS SERIF" panose="02000603000000000000" pitchFamily="2" charset="0"/>
              </a:rPr>
              <a:t> with </a:t>
            </a:r>
            <a:r>
              <a:rPr lang="en-US" sz="2400" dirty="0">
                <a:latin typeface="CMU Serif Roman" panose="02000603000000000000" pitchFamily="2" charset="0"/>
                <a:ea typeface="CMU Serif Roman" panose="02000603000000000000" pitchFamily="2" charset="0"/>
                <a:cs typeface="CMU Serif Roman" panose="02000603000000000000" pitchFamily="2" charset="0"/>
              </a:rPr>
              <a:t>s</a:t>
            </a:r>
            <a:r>
              <a:rPr lang="en-JP" sz="2400" dirty="0">
                <a:latin typeface="CMU Serif Roman" panose="02000603000000000000" pitchFamily="2" charset="0"/>
                <a:ea typeface="CMU Serif Roman" panose="02000603000000000000" pitchFamily="2" charset="0"/>
                <a:cs typeface="CMU Serif Roman" panose="02000603000000000000" pitchFamily="2" charset="0"/>
              </a:rPr>
              <a:t>tride 1</a:t>
            </a:r>
          </a:p>
        </p:txBody>
      </p:sp>
    </p:spTree>
    <p:extLst>
      <p:ext uri="{BB962C8B-B14F-4D97-AF65-F5344CB8AC3E}">
        <p14:creationId xmlns:p14="http://schemas.microsoft.com/office/powerpoint/2010/main" val="30878207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DCD36672-3B59-B8F6-3CCF-9AD7CC3E401E}"/>
              </a:ext>
            </a:extLst>
          </p:cNvPr>
          <p:cNvGraphicFramePr>
            <a:graphicFrameLocks noGrp="1"/>
          </p:cNvGraphicFramePr>
          <p:nvPr>
            <p:extLst>
              <p:ext uri="{D42A27DB-BD31-4B8C-83A1-F6EECF244321}">
                <p14:modId xmlns:p14="http://schemas.microsoft.com/office/powerpoint/2010/main" val="1139735097"/>
              </p:ext>
            </p:extLst>
          </p:nvPr>
        </p:nvGraphicFramePr>
        <p:xfrm>
          <a:off x="590167" y="748123"/>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76600358"/>
                  </a:ext>
                </a:extLst>
              </a:tr>
            </a:tbl>
          </a:graphicData>
        </a:graphic>
      </p:graphicFrame>
      <p:graphicFrame>
        <p:nvGraphicFramePr>
          <p:cNvPr id="13" name="Table 12">
            <a:extLst>
              <a:ext uri="{FF2B5EF4-FFF2-40B4-BE49-F238E27FC236}">
                <a16:creationId xmlns:a16="http://schemas.microsoft.com/office/drawing/2014/main" id="{17D39C5F-EF75-87BD-8B28-968791D68291}"/>
              </a:ext>
            </a:extLst>
          </p:cNvPr>
          <p:cNvGraphicFramePr>
            <a:graphicFrameLocks noGrp="1"/>
          </p:cNvGraphicFramePr>
          <p:nvPr>
            <p:extLst>
              <p:ext uri="{D42A27DB-BD31-4B8C-83A1-F6EECF244321}">
                <p14:modId xmlns:p14="http://schemas.microsoft.com/office/powerpoint/2010/main" val="3438229050"/>
              </p:ext>
            </p:extLst>
          </p:nvPr>
        </p:nvGraphicFramePr>
        <p:xfrm>
          <a:off x="1670167" y="3702613"/>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7023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9183915"/>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230645"/>
                  </a:ext>
                </a:extLst>
              </a:tr>
            </a:tbl>
          </a:graphicData>
        </a:graphic>
      </p:graphicFrame>
      <p:graphicFrame>
        <p:nvGraphicFramePr>
          <p:cNvPr id="14" name="Table 13">
            <a:extLst>
              <a:ext uri="{FF2B5EF4-FFF2-40B4-BE49-F238E27FC236}">
                <a16:creationId xmlns:a16="http://schemas.microsoft.com/office/drawing/2014/main" id="{5438FCDA-6A6D-F93E-EEF7-1DF92ED95A5A}"/>
              </a:ext>
            </a:extLst>
          </p:cNvPr>
          <p:cNvGraphicFramePr>
            <a:graphicFrameLocks noGrp="1"/>
          </p:cNvGraphicFramePr>
          <p:nvPr>
            <p:extLst>
              <p:ext uri="{D42A27DB-BD31-4B8C-83A1-F6EECF244321}">
                <p14:modId xmlns:p14="http://schemas.microsoft.com/office/powerpoint/2010/main" val="571025695"/>
              </p:ext>
            </p:extLst>
          </p:nvPr>
        </p:nvGraphicFramePr>
        <p:xfrm>
          <a:off x="4619884" y="2349001"/>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50000"/>
                        </a:schemeClr>
                      </a:solidFill>
                      <a:prstDash val="solid"/>
                      <a:round/>
                      <a:headEnd type="none" w="med" len="med"/>
                      <a:tailEnd type="none" w="med" len="med"/>
                    </a:lnL>
                    <a:lnR w="12700" cap="flat" cmpd="sng" algn="ctr">
                      <a:solidFill>
                        <a:schemeClr val="tx2">
                          <a:lumMod val="50000"/>
                        </a:schemeClr>
                      </a:solidFill>
                      <a:prstDash val="solid"/>
                      <a:round/>
                      <a:headEnd type="none" w="med" len="med"/>
                      <a:tailEnd type="none" w="med" len="med"/>
                    </a:lnR>
                    <a:lnT w="12700" cap="flat" cmpd="sng" algn="ctr">
                      <a:solidFill>
                        <a:schemeClr val="tx2">
                          <a:lumMod val="50000"/>
                        </a:schemeClr>
                      </a:solidFill>
                      <a:prstDash val="solid"/>
                      <a:round/>
                      <a:headEnd type="none" w="med" len="med"/>
                      <a:tailEnd type="none" w="med" len="med"/>
                    </a:lnT>
                    <a:lnB w="12700" cap="flat" cmpd="sng" algn="ctr">
                      <a:solidFill>
                        <a:schemeClr val="tx2">
                          <a:lumMod val="50000"/>
                        </a:schemeClr>
                      </a:solidFill>
                      <a:prstDash val="solid"/>
                      <a:round/>
                      <a:headEnd type="none" w="med" len="med"/>
                      <a:tailEnd type="none" w="med" len="med"/>
                    </a:lnB>
                    <a:noFill/>
                  </a:tcPr>
                </a:tc>
                <a:extLst>
                  <a:ext uri="{0D108BD9-81ED-4DB2-BD59-A6C34878D82A}">
                    <a16:rowId xmlns:a16="http://schemas.microsoft.com/office/drawing/2014/main" val="276600358"/>
                  </a:ext>
                </a:extLst>
              </a:tr>
            </a:tbl>
          </a:graphicData>
        </a:graphic>
      </p:graphicFrame>
      <p:graphicFrame>
        <p:nvGraphicFramePr>
          <p:cNvPr id="15" name="Table 14">
            <a:extLst>
              <a:ext uri="{FF2B5EF4-FFF2-40B4-BE49-F238E27FC236}">
                <a16:creationId xmlns:a16="http://schemas.microsoft.com/office/drawing/2014/main" id="{9726C74A-B5D3-E9A4-F077-274AF096BEE0}"/>
              </a:ext>
            </a:extLst>
          </p:cNvPr>
          <p:cNvGraphicFramePr>
            <a:graphicFrameLocks noGrp="1"/>
          </p:cNvGraphicFramePr>
          <p:nvPr>
            <p:extLst>
              <p:ext uri="{D42A27DB-BD31-4B8C-83A1-F6EECF244321}">
                <p14:modId xmlns:p14="http://schemas.microsoft.com/office/powerpoint/2010/main" val="1138987261"/>
              </p:ext>
            </p:extLst>
          </p:nvPr>
        </p:nvGraphicFramePr>
        <p:xfrm>
          <a:off x="5699884" y="3428999"/>
          <a:ext cx="1080000" cy="10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52030">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887470238"/>
                  </a:ext>
                </a:extLst>
              </a:tr>
              <a:tr h="363985">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2689183915"/>
                  </a:ext>
                </a:extLst>
              </a:tr>
              <a:tr h="363985">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tc>
                  <a:txBody>
                    <a:bodyPr/>
                    <a:lstStyle/>
                    <a:p>
                      <a:pPr algn="ctr" fontAlgn="ct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563230645"/>
                  </a:ext>
                </a:extLst>
              </a:tr>
            </a:tbl>
          </a:graphicData>
        </a:graphic>
      </p:graphicFrame>
      <p:cxnSp>
        <p:nvCxnSpPr>
          <p:cNvPr id="22" name="Elbow Connector 21">
            <a:extLst>
              <a:ext uri="{FF2B5EF4-FFF2-40B4-BE49-F238E27FC236}">
                <a16:creationId xmlns:a16="http://schemas.microsoft.com/office/drawing/2014/main" id="{8F7D9ED1-2063-72FC-AF50-81E9CE2D396C}"/>
              </a:ext>
            </a:extLst>
          </p:cNvPr>
          <p:cNvCxnSpPr>
            <a:cxnSpLocks/>
            <a:stCxn id="12" idx="3"/>
            <a:endCxn id="15" idx="1"/>
          </p:cNvCxnSpPr>
          <p:nvPr/>
        </p:nvCxnSpPr>
        <p:spPr>
          <a:xfrm>
            <a:off x="2750167" y="1828122"/>
            <a:ext cx="2949717" cy="2140877"/>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3" name="Elbow Connector 22">
            <a:extLst>
              <a:ext uri="{FF2B5EF4-FFF2-40B4-BE49-F238E27FC236}">
                <a16:creationId xmlns:a16="http://schemas.microsoft.com/office/drawing/2014/main" id="{8EF26E0E-CD50-022B-614D-6A9300E8F50A}"/>
              </a:ext>
            </a:extLst>
          </p:cNvPr>
          <p:cNvCxnSpPr>
            <a:cxnSpLocks/>
            <a:stCxn id="13" idx="3"/>
            <a:endCxn id="15" idx="1"/>
          </p:cNvCxnSpPr>
          <p:nvPr/>
        </p:nvCxnSpPr>
        <p:spPr>
          <a:xfrm flipV="1">
            <a:off x="2750167" y="3968999"/>
            <a:ext cx="2949717" cy="273613"/>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7504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B72E37D4-B6E8-C49C-0D52-6EE01BCDA127}"/>
              </a:ext>
            </a:extLst>
          </p:cNvPr>
          <p:cNvGraphicFramePr>
            <a:graphicFrameLocks noGrp="1"/>
          </p:cNvGraphicFramePr>
          <p:nvPr>
            <p:extLst>
              <p:ext uri="{D42A27DB-BD31-4B8C-83A1-F6EECF244321}">
                <p14:modId xmlns:p14="http://schemas.microsoft.com/office/powerpoint/2010/main" val="1971430369"/>
              </p:ext>
            </p:extLst>
          </p:nvPr>
        </p:nvGraphicFramePr>
        <p:xfrm>
          <a:off x="590167" y="748123"/>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76600358"/>
                  </a:ext>
                </a:extLst>
              </a:tr>
            </a:tbl>
          </a:graphicData>
        </a:graphic>
      </p:graphicFrame>
      <p:graphicFrame>
        <p:nvGraphicFramePr>
          <p:cNvPr id="11" name="Table 10">
            <a:extLst>
              <a:ext uri="{FF2B5EF4-FFF2-40B4-BE49-F238E27FC236}">
                <a16:creationId xmlns:a16="http://schemas.microsoft.com/office/drawing/2014/main" id="{32E856B1-D66C-CF7E-EFD8-1BB4DBC0E819}"/>
              </a:ext>
            </a:extLst>
          </p:cNvPr>
          <p:cNvGraphicFramePr>
            <a:graphicFrameLocks noGrp="1"/>
          </p:cNvGraphicFramePr>
          <p:nvPr>
            <p:extLst>
              <p:ext uri="{D42A27DB-BD31-4B8C-83A1-F6EECF244321}">
                <p14:modId xmlns:p14="http://schemas.microsoft.com/office/powerpoint/2010/main" val="264442051"/>
              </p:ext>
            </p:extLst>
          </p:nvPr>
        </p:nvGraphicFramePr>
        <p:xfrm>
          <a:off x="1670167" y="3702613"/>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7023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9183915"/>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230645"/>
                  </a:ext>
                </a:extLst>
              </a:tr>
            </a:tbl>
          </a:graphicData>
        </a:graphic>
      </p:graphicFrame>
      <p:graphicFrame>
        <p:nvGraphicFramePr>
          <p:cNvPr id="2" name="Table 1">
            <a:extLst>
              <a:ext uri="{FF2B5EF4-FFF2-40B4-BE49-F238E27FC236}">
                <a16:creationId xmlns:a16="http://schemas.microsoft.com/office/drawing/2014/main" id="{CDD13FAC-E694-6165-D2DF-59541786A101}"/>
              </a:ext>
            </a:extLst>
          </p:cNvPr>
          <p:cNvGraphicFramePr>
            <a:graphicFrameLocks noGrp="1"/>
          </p:cNvGraphicFramePr>
          <p:nvPr>
            <p:extLst>
              <p:ext uri="{D42A27DB-BD31-4B8C-83A1-F6EECF244321}">
                <p14:modId xmlns:p14="http://schemas.microsoft.com/office/powerpoint/2010/main" val="2618924221"/>
              </p:ext>
            </p:extLst>
          </p:nvPr>
        </p:nvGraphicFramePr>
        <p:xfrm>
          <a:off x="5127171" y="2360790"/>
          <a:ext cx="1800000" cy="1800000"/>
        </p:xfrm>
        <a:graphic>
          <a:graphicData uri="http://schemas.openxmlformats.org/drawingml/2006/table">
            <a:tbl>
              <a:tblPr>
                <a:tableStyleId>{2D5ABB26-0587-4C30-8999-92F81FD0307C}</a:tableStyleId>
              </a:tblPr>
              <a:tblGrid>
                <a:gridCol w="450000">
                  <a:extLst>
                    <a:ext uri="{9D8B030D-6E8A-4147-A177-3AD203B41FA5}">
                      <a16:colId xmlns:a16="http://schemas.microsoft.com/office/drawing/2014/main" val="2344889319"/>
                    </a:ext>
                  </a:extLst>
                </a:gridCol>
                <a:gridCol w="450000">
                  <a:extLst>
                    <a:ext uri="{9D8B030D-6E8A-4147-A177-3AD203B41FA5}">
                      <a16:colId xmlns:a16="http://schemas.microsoft.com/office/drawing/2014/main" val="1987011617"/>
                    </a:ext>
                  </a:extLst>
                </a:gridCol>
                <a:gridCol w="450000">
                  <a:extLst>
                    <a:ext uri="{9D8B030D-6E8A-4147-A177-3AD203B41FA5}">
                      <a16:colId xmlns:a16="http://schemas.microsoft.com/office/drawing/2014/main" val="285635457"/>
                    </a:ext>
                  </a:extLst>
                </a:gridCol>
                <a:gridCol w="450000">
                  <a:extLst>
                    <a:ext uri="{9D8B030D-6E8A-4147-A177-3AD203B41FA5}">
                      <a16:colId xmlns:a16="http://schemas.microsoft.com/office/drawing/2014/main" val="4177495543"/>
                    </a:ext>
                  </a:extLst>
                </a:gridCol>
              </a:tblGrid>
              <a:tr h="450000">
                <a:tc>
                  <a:txBody>
                    <a:bodyPr/>
                    <a:lstStyle/>
                    <a:p>
                      <a:pPr algn="ctr" fontAlgn="b"/>
                      <a:r>
                        <a:rPr lang="en-JP" sz="1800" u="none" strike="noStrike">
                          <a:effectLst/>
                        </a:rPr>
                        <a:t>491</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377</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300</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428</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1492240"/>
                  </a:ext>
                </a:extLst>
              </a:tr>
              <a:tr h="450000">
                <a:tc>
                  <a:txBody>
                    <a:bodyPr/>
                    <a:lstStyle/>
                    <a:p>
                      <a:pPr algn="ctr" fontAlgn="b"/>
                      <a:r>
                        <a:rPr lang="en-JP" sz="1800" u="none" strike="noStrike">
                          <a:effectLst/>
                        </a:rPr>
                        <a:t>371</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365</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303</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404</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5580993"/>
                  </a:ext>
                </a:extLst>
              </a:tr>
              <a:tr h="450000">
                <a:tc>
                  <a:txBody>
                    <a:bodyPr/>
                    <a:lstStyle/>
                    <a:p>
                      <a:pPr algn="ctr" fontAlgn="b"/>
                      <a:r>
                        <a:rPr lang="en-JP" sz="1800" u="none" strike="noStrike">
                          <a:effectLst/>
                        </a:rPr>
                        <a:t>548</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483</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279</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298</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758337"/>
                  </a:ext>
                </a:extLst>
              </a:tr>
              <a:tr h="450000">
                <a:tc>
                  <a:txBody>
                    <a:bodyPr/>
                    <a:lstStyle/>
                    <a:p>
                      <a:pPr algn="ctr" fontAlgn="b"/>
                      <a:r>
                        <a:rPr lang="en-JP" sz="1800" u="none" strike="noStrike">
                          <a:effectLst/>
                        </a:rPr>
                        <a:t>475</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489</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315</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800" u="none" strike="noStrike">
                          <a:effectLst/>
                        </a:rPr>
                        <a:t>319</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003310"/>
                  </a:ext>
                </a:extLst>
              </a:tr>
            </a:tbl>
          </a:graphicData>
        </a:graphic>
      </p:graphicFrame>
      <p:sp>
        <p:nvSpPr>
          <p:cNvPr id="13" name="TextBox 12">
            <a:extLst>
              <a:ext uri="{FF2B5EF4-FFF2-40B4-BE49-F238E27FC236}">
                <a16:creationId xmlns:a16="http://schemas.microsoft.com/office/drawing/2014/main" id="{A4612069-9BE8-34BF-77C6-787D7F860CFE}"/>
              </a:ext>
            </a:extLst>
          </p:cNvPr>
          <p:cNvSpPr txBox="1"/>
          <p:nvPr/>
        </p:nvSpPr>
        <p:spPr>
          <a:xfrm>
            <a:off x="4844951" y="1899125"/>
            <a:ext cx="1800493"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feature map</a:t>
            </a:r>
            <a:endParaRPr lang="en-JP" sz="240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4" name="TextBox 13">
            <a:extLst>
              <a:ext uri="{FF2B5EF4-FFF2-40B4-BE49-F238E27FC236}">
                <a16:creationId xmlns:a16="http://schemas.microsoft.com/office/drawing/2014/main" id="{FD71731D-ABE0-9A91-5C26-53CB8831B0D1}"/>
              </a:ext>
            </a:extLst>
          </p:cNvPr>
          <p:cNvSpPr txBox="1"/>
          <p:nvPr/>
        </p:nvSpPr>
        <p:spPr>
          <a:xfrm>
            <a:off x="328293" y="286458"/>
            <a:ext cx="902811"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i</a:t>
            </a:r>
            <a:r>
              <a:rPr lang="en-JP" sz="2400" dirty="0">
                <a:latin typeface="CMU Serif Roman" panose="02000603000000000000" pitchFamily="2" charset="0"/>
                <a:ea typeface="CMU Serif Roman" panose="02000603000000000000" pitchFamily="2" charset="0"/>
                <a:cs typeface="CMU Serif Roman" panose="02000603000000000000" pitchFamily="2" charset="0"/>
              </a:rPr>
              <a:t>nput</a:t>
            </a:r>
          </a:p>
        </p:txBody>
      </p:sp>
      <p:sp>
        <p:nvSpPr>
          <p:cNvPr id="15" name="TextBox 14">
            <a:extLst>
              <a:ext uri="{FF2B5EF4-FFF2-40B4-BE49-F238E27FC236}">
                <a16:creationId xmlns:a16="http://schemas.microsoft.com/office/drawing/2014/main" id="{D7BBA37D-C320-A0EB-49EF-CDDF89F5E3A1}"/>
              </a:ext>
            </a:extLst>
          </p:cNvPr>
          <p:cNvSpPr txBox="1"/>
          <p:nvPr/>
        </p:nvSpPr>
        <p:spPr>
          <a:xfrm>
            <a:off x="328293" y="3255463"/>
            <a:ext cx="995785"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k</a:t>
            </a:r>
            <a:r>
              <a:rPr lang="en-JP" sz="2400">
                <a:latin typeface="CMU Serif Roman" panose="02000603000000000000" pitchFamily="2" charset="0"/>
                <a:ea typeface="CMU Serif Roman" panose="02000603000000000000" pitchFamily="2" charset="0"/>
                <a:cs typeface="CMU Serif Roman" panose="02000603000000000000" pitchFamily="2" charset="0"/>
              </a:rPr>
              <a:t>ernel</a:t>
            </a:r>
          </a:p>
        </p:txBody>
      </p:sp>
      <p:cxnSp>
        <p:nvCxnSpPr>
          <p:cNvPr id="19" name="Elbow Connector 18">
            <a:extLst>
              <a:ext uri="{FF2B5EF4-FFF2-40B4-BE49-F238E27FC236}">
                <a16:creationId xmlns:a16="http://schemas.microsoft.com/office/drawing/2014/main" id="{141CA926-EF10-08E0-8440-D0D248F6BDD5}"/>
              </a:ext>
            </a:extLst>
          </p:cNvPr>
          <p:cNvCxnSpPr>
            <a:cxnSpLocks/>
            <a:stCxn id="10" idx="3"/>
            <a:endCxn id="2" idx="1"/>
          </p:cNvCxnSpPr>
          <p:nvPr/>
        </p:nvCxnSpPr>
        <p:spPr>
          <a:xfrm>
            <a:off x="2750167" y="1828122"/>
            <a:ext cx="2377004" cy="1432668"/>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0" name="Elbow Connector 19">
            <a:extLst>
              <a:ext uri="{FF2B5EF4-FFF2-40B4-BE49-F238E27FC236}">
                <a16:creationId xmlns:a16="http://schemas.microsoft.com/office/drawing/2014/main" id="{7AF7AB14-8BFA-FE6E-0970-5A0658F9F5DC}"/>
              </a:ext>
            </a:extLst>
          </p:cNvPr>
          <p:cNvCxnSpPr>
            <a:cxnSpLocks/>
            <a:stCxn id="11" idx="3"/>
            <a:endCxn id="2" idx="1"/>
          </p:cNvCxnSpPr>
          <p:nvPr/>
        </p:nvCxnSpPr>
        <p:spPr>
          <a:xfrm flipV="1">
            <a:off x="2750167" y="3260790"/>
            <a:ext cx="2377004" cy="981822"/>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91589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12">
            <a:extLst>
              <a:ext uri="{FF2B5EF4-FFF2-40B4-BE49-F238E27FC236}">
                <a16:creationId xmlns:a16="http://schemas.microsoft.com/office/drawing/2014/main" id="{D696344E-6FC3-B4BA-C6EA-5AA40355E0FB}"/>
              </a:ext>
            </a:extLst>
          </p:cNvPr>
          <p:cNvGraphicFramePr>
            <a:graphicFrameLocks noGrp="1"/>
          </p:cNvGraphicFramePr>
          <p:nvPr>
            <p:extLst>
              <p:ext uri="{D42A27DB-BD31-4B8C-83A1-F6EECF244321}">
                <p14:modId xmlns:p14="http://schemas.microsoft.com/office/powerpoint/2010/main" val="171878729"/>
              </p:ext>
            </p:extLst>
          </p:nvPr>
        </p:nvGraphicFramePr>
        <p:xfrm>
          <a:off x="590167" y="748123"/>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76600358"/>
                  </a:ext>
                </a:extLst>
              </a:tr>
            </a:tbl>
          </a:graphicData>
        </a:graphic>
      </p:graphicFrame>
      <p:graphicFrame>
        <p:nvGraphicFramePr>
          <p:cNvPr id="14" name="Table 13">
            <a:extLst>
              <a:ext uri="{FF2B5EF4-FFF2-40B4-BE49-F238E27FC236}">
                <a16:creationId xmlns:a16="http://schemas.microsoft.com/office/drawing/2014/main" id="{053FE0A3-024E-401F-5A19-41FE68EF63EA}"/>
              </a:ext>
            </a:extLst>
          </p:cNvPr>
          <p:cNvGraphicFramePr>
            <a:graphicFrameLocks noGrp="1"/>
          </p:cNvGraphicFramePr>
          <p:nvPr>
            <p:extLst>
              <p:ext uri="{D42A27DB-BD31-4B8C-83A1-F6EECF244321}">
                <p14:modId xmlns:p14="http://schemas.microsoft.com/office/powerpoint/2010/main" val="866707757"/>
              </p:ext>
            </p:extLst>
          </p:nvPr>
        </p:nvGraphicFramePr>
        <p:xfrm>
          <a:off x="1670167" y="3702613"/>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7023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9183915"/>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230645"/>
                  </a:ext>
                </a:extLst>
              </a:tr>
            </a:tbl>
          </a:graphicData>
        </a:graphic>
      </p:graphicFrame>
      <p:graphicFrame>
        <p:nvGraphicFramePr>
          <p:cNvPr id="15" name="Table 14">
            <a:extLst>
              <a:ext uri="{FF2B5EF4-FFF2-40B4-BE49-F238E27FC236}">
                <a16:creationId xmlns:a16="http://schemas.microsoft.com/office/drawing/2014/main" id="{EF6F3D3E-278E-77AD-9DD5-4DDD70425E2E}"/>
              </a:ext>
            </a:extLst>
          </p:cNvPr>
          <p:cNvGraphicFramePr>
            <a:graphicFrameLocks noGrp="1"/>
          </p:cNvGraphicFramePr>
          <p:nvPr>
            <p:extLst>
              <p:ext uri="{D42A27DB-BD31-4B8C-83A1-F6EECF244321}">
                <p14:modId xmlns:p14="http://schemas.microsoft.com/office/powerpoint/2010/main" val="2141731548"/>
              </p:ext>
            </p:extLst>
          </p:nvPr>
        </p:nvGraphicFramePr>
        <p:xfrm>
          <a:off x="5127171" y="2360790"/>
          <a:ext cx="1800000" cy="1800000"/>
        </p:xfrm>
        <a:graphic>
          <a:graphicData uri="http://schemas.openxmlformats.org/drawingml/2006/table">
            <a:tbl>
              <a:tblPr>
                <a:tableStyleId>{2D5ABB26-0587-4C30-8999-92F81FD0307C}</a:tableStyleId>
              </a:tblPr>
              <a:tblGrid>
                <a:gridCol w="450000">
                  <a:extLst>
                    <a:ext uri="{9D8B030D-6E8A-4147-A177-3AD203B41FA5}">
                      <a16:colId xmlns:a16="http://schemas.microsoft.com/office/drawing/2014/main" val="2344889319"/>
                    </a:ext>
                  </a:extLst>
                </a:gridCol>
                <a:gridCol w="450000">
                  <a:extLst>
                    <a:ext uri="{9D8B030D-6E8A-4147-A177-3AD203B41FA5}">
                      <a16:colId xmlns:a16="http://schemas.microsoft.com/office/drawing/2014/main" val="1987011617"/>
                    </a:ext>
                  </a:extLst>
                </a:gridCol>
                <a:gridCol w="450000">
                  <a:extLst>
                    <a:ext uri="{9D8B030D-6E8A-4147-A177-3AD203B41FA5}">
                      <a16:colId xmlns:a16="http://schemas.microsoft.com/office/drawing/2014/main" val="285635457"/>
                    </a:ext>
                  </a:extLst>
                </a:gridCol>
                <a:gridCol w="450000">
                  <a:extLst>
                    <a:ext uri="{9D8B030D-6E8A-4147-A177-3AD203B41FA5}">
                      <a16:colId xmlns:a16="http://schemas.microsoft.com/office/drawing/2014/main" val="4177495543"/>
                    </a:ext>
                  </a:extLst>
                </a:gridCol>
              </a:tblGrid>
              <a:tr h="450000">
                <a:tc>
                  <a:txBody>
                    <a:bodyPr/>
                    <a:lstStyle/>
                    <a:p>
                      <a:pPr algn="ctr" fontAlgn="b"/>
                      <a:r>
                        <a:rPr lang="en-JP" sz="1800" u="none" strike="noStrike">
                          <a:effectLst/>
                        </a:rPr>
                        <a:t>491</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effectLst/>
                        </a:rPr>
                        <a:t>377</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300</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428</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extLst>
                  <a:ext uri="{0D108BD9-81ED-4DB2-BD59-A6C34878D82A}">
                    <a16:rowId xmlns:a16="http://schemas.microsoft.com/office/drawing/2014/main" val="2631492240"/>
                  </a:ext>
                </a:extLst>
              </a:tr>
              <a:tr h="450000">
                <a:tc>
                  <a:txBody>
                    <a:bodyPr/>
                    <a:lstStyle/>
                    <a:p>
                      <a:pPr algn="ctr" fontAlgn="b"/>
                      <a:r>
                        <a:rPr lang="en-JP" sz="1800" u="none" strike="noStrike">
                          <a:effectLst/>
                        </a:rPr>
                        <a:t>371</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effectLst/>
                        </a:rPr>
                        <a:t>365</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303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404</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extLst>
                  <a:ext uri="{0D108BD9-81ED-4DB2-BD59-A6C34878D82A}">
                    <a16:rowId xmlns:a16="http://schemas.microsoft.com/office/drawing/2014/main" val="1655580993"/>
                  </a:ext>
                </a:extLst>
              </a:tr>
              <a:tr h="450000">
                <a:tc>
                  <a:txBody>
                    <a:bodyPr/>
                    <a:lstStyle/>
                    <a:p>
                      <a:pPr algn="ctr" fontAlgn="b"/>
                      <a:r>
                        <a:rPr lang="en-JP" sz="1800" u="none" strike="noStrike">
                          <a:solidFill>
                            <a:schemeClr val="tx2">
                              <a:lumMod val="25000"/>
                            </a:schemeClr>
                          </a:solidFill>
                          <a:effectLst/>
                        </a:rPr>
                        <a:t>548</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483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279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298</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extLst>
                  <a:ext uri="{0D108BD9-81ED-4DB2-BD59-A6C34878D82A}">
                    <a16:rowId xmlns:a16="http://schemas.microsoft.com/office/drawing/2014/main" val="2322758337"/>
                  </a:ext>
                </a:extLst>
              </a:tr>
              <a:tr h="450000">
                <a:tc>
                  <a:txBody>
                    <a:bodyPr/>
                    <a:lstStyle/>
                    <a:p>
                      <a:pPr algn="ctr" fontAlgn="b"/>
                      <a:r>
                        <a:rPr lang="en-JP" sz="1800" u="none" strike="noStrike">
                          <a:solidFill>
                            <a:schemeClr val="tx2">
                              <a:lumMod val="25000"/>
                            </a:schemeClr>
                          </a:solidFill>
                          <a:effectLst/>
                        </a:rPr>
                        <a:t>475</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489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315</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319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extLst>
                  <a:ext uri="{0D108BD9-81ED-4DB2-BD59-A6C34878D82A}">
                    <a16:rowId xmlns:a16="http://schemas.microsoft.com/office/drawing/2014/main" val="4184003310"/>
                  </a:ext>
                </a:extLst>
              </a:tr>
            </a:tbl>
          </a:graphicData>
        </a:graphic>
      </p:graphicFrame>
      <p:sp>
        <p:nvSpPr>
          <p:cNvPr id="18" name="TextBox 17">
            <a:extLst>
              <a:ext uri="{FF2B5EF4-FFF2-40B4-BE49-F238E27FC236}">
                <a16:creationId xmlns:a16="http://schemas.microsoft.com/office/drawing/2014/main" id="{F26697D6-C134-A1F4-2834-3178A073FB3A}"/>
              </a:ext>
            </a:extLst>
          </p:cNvPr>
          <p:cNvSpPr txBox="1"/>
          <p:nvPr/>
        </p:nvSpPr>
        <p:spPr>
          <a:xfrm>
            <a:off x="4844951" y="1899125"/>
            <a:ext cx="1800493"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feature map</a:t>
            </a:r>
            <a:endParaRPr lang="en-JP" sz="240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19" name="TextBox 18">
            <a:extLst>
              <a:ext uri="{FF2B5EF4-FFF2-40B4-BE49-F238E27FC236}">
                <a16:creationId xmlns:a16="http://schemas.microsoft.com/office/drawing/2014/main" id="{DF5821FB-76ED-BCA8-FC89-F035A5B8532F}"/>
              </a:ext>
            </a:extLst>
          </p:cNvPr>
          <p:cNvSpPr txBox="1"/>
          <p:nvPr/>
        </p:nvSpPr>
        <p:spPr>
          <a:xfrm>
            <a:off x="328293" y="286458"/>
            <a:ext cx="902811"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i</a:t>
            </a:r>
            <a:r>
              <a:rPr lang="en-JP" sz="2400" dirty="0">
                <a:latin typeface="CMU Serif Roman" panose="02000603000000000000" pitchFamily="2" charset="0"/>
                <a:ea typeface="CMU Serif Roman" panose="02000603000000000000" pitchFamily="2" charset="0"/>
                <a:cs typeface="CMU Serif Roman" panose="02000603000000000000" pitchFamily="2" charset="0"/>
              </a:rPr>
              <a:t>nput</a:t>
            </a:r>
          </a:p>
        </p:txBody>
      </p:sp>
      <p:sp>
        <p:nvSpPr>
          <p:cNvPr id="20" name="TextBox 19">
            <a:extLst>
              <a:ext uri="{FF2B5EF4-FFF2-40B4-BE49-F238E27FC236}">
                <a16:creationId xmlns:a16="http://schemas.microsoft.com/office/drawing/2014/main" id="{184B85B5-A543-1FEC-3D9F-830BEBEA3FC6}"/>
              </a:ext>
            </a:extLst>
          </p:cNvPr>
          <p:cNvSpPr txBox="1"/>
          <p:nvPr/>
        </p:nvSpPr>
        <p:spPr>
          <a:xfrm>
            <a:off x="328293" y="3255463"/>
            <a:ext cx="995785"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k</a:t>
            </a:r>
            <a:r>
              <a:rPr lang="en-JP" sz="2400">
                <a:latin typeface="CMU Serif Roman" panose="02000603000000000000" pitchFamily="2" charset="0"/>
                <a:ea typeface="CMU Serif Roman" panose="02000603000000000000" pitchFamily="2" charset="0"/>
                <a:cs typeface="CMU Serif Roman" panose="02000603000000000000" pitchFamily="2" charset="0"/>
              </a:rPr>
              <a:t>ernel</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39A4FBA-90DE-48D6-89BB-AFA7ABA3F8E1}"/>
                  </a:ext>
                </a:extLst>
              </p:cNvPr>
              <p:cNvSpPr txBox="1"/>
              <p:nvPr/>
            </p:nvSpPr>
            <p:spPr>
              <a:xfrm>
                <a:off x="1443353" y="5738090"/>
                <a:ext cx="87498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b="0" i="0" smtClean="0">
                              <a:latin typeface="Cambria Math" panose="02040503050406030204" pitchFamily="18" charset="0"/>
                            </a:rPr>
                            <m:t>max</m:t>
                          </m:r>
                        </m:fName>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oMath>
                  </m:oMathPara>
                </a14:m>
                <a:endParaRPr lang="en-JP" sz="2000"/>
              </a:p>
            </p:txBody>
          </p:sp>
        </mc:Choice>
        <mc:Fallback xmlns="">
          <p:sp>
            <p:nvSpPr>
              <p:cNvPr id="21" name="TextBox 20">
                <a:extLst>
                  <a:ext uri="{FF2B5EF4-FFF2-40B4-BE49-F238E27FC236}">
                    <a16:creationId xmlns:a16="http://schemas.microsoft.com/office/drawing/2014/main" id="{839A4FBA-90DE-48D6-89BB-AFA7ABA3F8E1}"/>
                  </a:ext>
                </a:extLst>
              </p:cNvPr>
              <p:cNvSpPr txBox="1">
                <a:spLocks noRot="1" noChangeAspect="1" noMove="1" noResize="1" noEditPoints="1" noAdjustHandles="1" noChangeArrowheads="1" noChangeShapeType="1" noTextEdit="1"/>
              </p:cNvSpPr>
              <p:nvPr/>
            </p:nvSpPr>
            <p:spPr>
              <a:xfrm>
                <a:off x="1443353" y="5738090"/>
                <a:ext cx="874983" cy="307777"/>
              </a:xfrm>
              <a:prstGeom prst="rect">
                <a:avLst/>
              </a:prstGeom>
              <a:blipFill>
                <a:blip r:embed="rId2"/>
                <a:stretch>
                  <a:fillRect l="-4286" r="-10000" b="-26923"/>
                </a:stretch>
              </a:blipFill>
            </p:spPr>
            <p:txBody>
              <a:bodyPr/>
              <a:lstStyle/>
              <a:p>
                <a:r>
                  <a:rPr lang="en-JP">
                    <a:noFill/>
                  </a:rPr>
                  <a:t> </a:t>
                </a:r>
              </a:p>
            </p:txBody>
          </p:sp>
        </mc:Fallback>
      </mc:AlternateContent>
      <p:sp>
        <p:nvSpPr>
          <p:cNvPr id="22" name="TextBox 21">
            <a:extLst>
              <a:ext uri="{FF2B5EF4-FFF2-40B4-BE49-F238E27FC236}">
                <a16:creationId xmlns:a16="http://schemas.microsoft.com/office/drawing/2014/main" id="{CA778B19-A730-B68D-BFEA-A2961F08C238}"/>
              </a:ext>
            </a:extLst>
          </p:cNvPr>
          <p:cNvSpPr txBox="1"/>
          <p:nvPr/>
        </p:nvSpPr>
        <p:spPr>
          <a:xfrm>
            <a:off x="328293" y="5092444"/>
            <a:ext cx="4331635"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p</a:t>
            </a:r>
            <a:r>
              <a:rPr lang="en-JP" sz="2400">
                <a:latin typeface="CMU Serif Roman" panose="02000603000000000000" pitchFamily="2" charset="0"/>
                <a:ea typeface="CMU Serif Roman" panose="02000603000000000000" pitchFamily="2" charset="0"/>
                <a:cs typeface="CMU Serif Roman" panose="02000603000000000000" pitchFamily="2" charset="0"/>
              </a:rPr>
              <a:t>ooling (window and function)</a:t>
            </a:r>
          </a:p>
        </p:txBody>
      </p:sp>
      <p:graphicFrame>
        <p:nvGraphicFramePr>
          <p:cNvPr id="23" name="Table 22">
            <a:extLst>
              <a:ext uri="{FF2B5EF4-FFF2-40B4-BE49-F238E27FC236}">
                <a16:creationId xmlns:a16="http://schemas.microsoft.com/office/drawing/2014/main" id="{2675C8B7-8C5F-C5E5-F7A3-2358B95C7D36}"/>
              </a:ext>
            </a:extLst>
          </p:cNvPr>
          <p:cNvGraphicFramePr>
            <a:graphicFrameLocks noGrp="1"/>
          </p:cNvGraphicFramePr>
          <p:nvPr>
            <p:extLst>
              <p:ext uri="{D42A27DB-BD31-4B8C-83A1-F6EECF244321}">
                <p14:modId xmlns:p14="http://schemas.microsoft.com/office/powerpoint/2010/main" val="2448646863"/>
              </p:ext>
            </p:extLst>
          </p:nvPr>
        </p:nvGraphicFramePr>
        <p:xfrm>
          <a:off x="590167" y="5568304"/>
          <a:ext cx="720000" cy="720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1028789517"/>
                    </a:ext>
                  </a:extLst>
                </a:gridCol>
              </a:tblGrid>
              <a:tr h="720000">
                <a:tc>
                  <a:txBody>
                    <a:bodyPr/>
                    <a:lstStyle/>
                    <a:p>
                      <a:pPr algn="ctr" fontAlgn="ctr"/>
                      <a:endParaRPr lang="en-JP" sz="1800" b="0" i="0" u="none" strike="noStrike">
                        <a:solidFill>
                          <a:schemeClr val="accent2">
                            <a:lumMod val="60000"/>
                            <a:lumOff val="40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2">
                          <a:lumMod val="60000"/>
                          <a:lumOff val="40000"/>
                        </a:schemeClr>
                      </a:solidFill>
                      <a:prstDash val="solid"/>
                      <a:round/>
                      <a:headEnd type="none" w="med" len="med"/>
                      <a:tailEnd type="none" w="med" len="med"/>
                    </a:lnL>
                    <a:lnR w="38100" cap="flat" cmpd="sng" algn="ctr">
                      <a:solidFill>
                        <a:schemeClr val="accent2">
                          <a:lumMod val="60000"/>
                          <a:lumOff val="40000"/>
                        </a:schemeClr>
                      </a:solidFill>
                      <a:prstDash val="solid"/>
                      <a:round/>
                      <a:headEnd type="none" w="med" len="med"/>
                      <a:tailEnd type="none" w="med" len="med"/>
                    </a:lnR>
                    <a:lnT w="38100" cap="flat" cmpd="sng" algn="ctr">
                      <a:solidFill>
                        <a:schemeClr val="accent2">
                          <a:lumMod val="60000"/>
                          <a:lumOff val="40000"/>
                        </a:schemeClr>
                      </a:solidFill>
                      <a:prstDash val="solid"/>
                      <a:round/>
                      <a:headEnd type="none" w="med" len="med"/>
                      <a:tailEnd type="none" w="med" len="med"/>
                    </a:lnT>
                    <a:lnB w="38100" cap="flat" cmpd="sng" algn="ctr">
                      <a:solidFill>
                        <a:schemeClr val="accent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641841764"/>
                  </a:ext>
                </a:extLst>
              </a:tr>
            </a:tbl>
          </a:graphicData>
        </a:graphic>
      </p:graphicFrame>
      <p:cxnSp>
        <p:nvCxnSpPr>
          <p:cNvPr id="30" name="Elbow Connector 29">
            <a:extLst>
              <a:ext uri="{FF2B5EF4-FFF2-40B4-BE49-F238E27FC236}">
                <a16:creationId xmlns:a16="http://schemas.microsoft.com/office/drawing/2014/main" id="{D2118362-E534-A164-26EF-E87C8884B230}"/>
              </a:ext>
            </a:extLst>
          </p:cNvPr>
          <p:cNvCxnSpPr>
            <a:cxnSpLocks/>
            <a:stCxn id="13" idx="3"/>
            <a:endCxn id="15" idx="1"/>
          </p:cNvCxnSpPr>
          <p:nvPr/>
        </p:nvCxnSpPr>
        <p:spPr>
          <a:xfrm>
            <a:off x="2750167" y="1828122"/>
            <a:ext cx="2377004" cy="1432668"/>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95EE86DA-4508-28EF-81A7-EFE1DC5B2AD0}"/>
              </a:ext>
            </a:extLst>
          </p:cNvPr>
          <p:cNvCxnSpPr>
            <a:cxnSpLocks/>
            <a:stCxn id="14" idx="3"/>
            <a:endCxn id="15" idx="1"/>
          </p:cNvCxnSpPr>
          <p:nvPr/>
        </p:nvCxnSpPr>
        <p:spPr>
          <a:xfrm flipV="1">
            <a:off x="2750167" y="3260790"/>
            <a:ext cx="2377004" cy="981822"/>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34" name="Table 33">
            <a:extLst>
              <a:ext uri="{FF2B5EF4-FFF2-40B4-BE49-F238E27FC236}">
                <a16:creationId xmlns:a16="http://schemas.microsoft.com/office/drawing/2014/main" id="{36D39355-FAC0-8E96-E4FB-8B8B7EAA95AB}"/>
              </a:ext>
            </a:extLst>
          </p:cNvPr>
          <p:cNvGraphicFramePr>
            <a:graphicFrameLocks noGrp="1"/>
          </p:cNvGraphicFramePr>
          <p:nvPr>
            <p:extLst>
              <p:ext uri="{D42A27DB-BD31-4B8C-83A1-F6EECF244321}">
                <p14:modId xmlns:p14="http://schemas.microsoft.com/office/powerpoint/2010/main" val="3701387139"/>
              </p:ext>
            </p:extLst>
          </p:nvPr>
        </p:nvGraphicFramePr>
        <p:xfrm>
          <a:off x="5130449" y="2360790"/>
          <a:ext cx="900000" cy="900000"/>
        </p:xfrm>
        <a:graphic>
          <a:graphicData uri="http://schemas.openxmlformats.org/drawingml/2006/table">
            <a:tbl>
              <a:tblPr>
                <a:tableStyleId>{5C22544A-7EE6-4342-B048-85BDC9FD1C3A}</a:tableStyleId>
              </a:tblPr>
              <a:tblGrid>
                <a:gridCol w="900000">
                  <a:extLst>
                    <a:ext uri="{9D8B030D-6E8A-4147-A177-3AD203B41FA5}">
                      <a16:colId xmlns:a16="http://schemas.microsoft.com/office/drawing/2014/main" val="1028789517"/>
                    </a:ext>
                  </a:extLst>
                </a:gridCol>
              </a:tblGrid>
              <a:tr h="900000">
                <a:tc>
                  <a:txBody>
                    <a:bodyPr/>
                    <a:lstStyle/>
                    <a:p>
                      <a:pPr algn="ctr" fontAlgn="ctr"/>
                      <a:endParaRPr lang="en-JP" sz="1800" b="0" i="0" u="none" strike="noStrike">
                        <a:solidFill>
                          <a:schemeClr val="accent2">
                            <a:lumMod val="60000"/>
                            <a:lumOff val="40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2">
                          <a:lumMod val="60000"/>
                          <a:lumOff val="40000"/>
                        </a:schemeClr>
                      </a:solidFill>
                      <a:prstDash val="solid"/>
                      <a:round/>
                      <a:headEnd type="none" w="med" len="med"/>
                      <a:tailEnd type="none" w="med" len="med"/>
                    </a:lnL>
                    <a:lnR w="38100" cap="flat" cmpd="sng" algn="ctr">
                      <a:solidFill>
                        <a:schemeClr val="accent2">
                          <a:lumMod val="60000"/>
                          <a:lumOff val="40000"/>
                        </a:schemeClr>
                      </a:solidFill>
                      <a:prstDash val="solid"/>
                      <a:round/>
                      <a:headEnd type="none" w="med" len="med"/>
                      <a:tailEnd type="none" w="med" len="med"/>
                    </a:lnR>
                    <a:lnT w="38100" cap="flat" cmpd="sng" algn="ctr">
                      <a:solidFill>
                        <a:schemeClr val="accent2">
                          <a:lumMod val="60000"/>
                          <a:lumOff val="40000"/>
                        </a:schemeClr>
                      </a:solidFill>
                      <a:prstDash val="solid"/>
                      <a:round/>
                      <a:headEnd type="none" w="med" len="med"/>
                      <a:tailEnd type="none" w="med" len="med"/>
                    </a:lnT>
                    <a:lnB w="38100" cap="flat" cmpd="sng" algn="ctr">
                      <a:solidFill>
                        <a:schemeClr val="accent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641841764"/>
                  </a:ext>
                </a:extLst>
              </a:tr>
            </a:tbl>
          </a:graphicData>
        </a:graphic>
      </p:graphicFrame>
      <p:sp>
        <p:nvSpPr>
          <p:cNvPr id="35" name="TextBox 34">
            <a:extLst>
              <a:ext uri="{FF2B5EF4-FFF2-40B4-BE49-F238E27FC236}">
                <a16:creationId xmlns:a16="http://schemas.microsoft.com/office/drawing/2014/main" id="{D42FBBF6-5157-BD41-DBB7-7825C306AF54}"/>
              </a:ext>
            </a:extLst>
          </p:cNvPr>
          <p:cNvSpPr txBox="1"/>
          <p:nvPr/>
        </p:nvSpPr>
        <p:spPr>
          <a:xfrm>
            <a:off x="7504175" y="2626124"/>
            <a:ext cx="535724" cy="369332"/>
          </a:xfrm>
          <a:prstGeom prst="rect">
            <a:avLst/>
          </a:prstGeom>
          <a:noFill/>
        </p:spPr>
        <p:txBody>
          <a:bodyPr wrap="none">
            <a:spAutoFit/>
          </a:bodyPr>
          <a:lstStyle/>
          <a:p>
            <a:r>
              <a:rPr lang="en-JP"/>
              <a:t>491</a:t>
            </a:r>
          </a:p>
        </p:txBody>
      </p:sp>
      <p:cxnSp>
        <p:nvCxnSpPr>
          <p:cNvPr id="36" name="Straight Arrow Connector 35">
            <a:extLst>
              <a:ext uri="{FF2B5EF4-FFF2-40B4-BE49-F238E27FC236}">
                <a16:creationId xmlns:a16="http://schemas.microsoft.com/office/drawing/2014/main" id="{2A9DE3BF-9344-4E06-9EE9-4AFCEF62ECFC}"/>
              </a:ext>
            </a:extLst>
          </p:cNvPr>
          <p:cNvCxnSpPr>
            <a:cxnSpLocks/>
            <a:stCxn id="34" idx="3"/>
            <a:endCxn id="35" idx="1"/>
          </p:cNvCxnSpPr>
          <p:nvPr/>
        </p:nvCxnSpPr>
        <p:spPr>
          <a:xfrm>
            <a:off x="6030449" y="2810790"/>
            <a:ext cx="1473726"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8253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Table 13">
            <a:extLst>
              <a:ext uri="{FF2B5EF4-FFF2-40B4-BE49-F238E27FC236}">
                <a16:creationId xmlns:a16="http://schemas.microsoft.com/office/drawing/2014/main" id="{F88D70A6-328C-AFBA-BD5A-CC7EEF73FB9A}"/>
              </a:ext>
            </a:extLst>
          </p:cNvPr>
          <p:cNvGraphicFramePr>
            <a:graphicFrameLocks noGrp="1"/>
          </p:cNvGraphicFramePr>
          <p:nvPr>
            <p:extLst>
              <p:ext uri="{D42A27DB-BD31-4B8C-83A1-F6EECF244321}">
                <p14:modId xmlns:p14="http://schemas.microsoft.com/office/powerpoint/2010/main" val="1528202604"/>
              </p:ext>
            </p:extLst>
          </p:nvPr>
        </p:nvGraphicFramePr>
        <p:xfrm>
          <a:off x="590167" y="748123"/>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76600358"/>
                  </a:ext>
                </a:extLst>
              </a:tr>
            </a:tbl>
          </a:graphicData>
        </a:graphic>
      </p:graphicFrame>
      <p:graphicFrame>
        <p:nvGraphicFramePr>
          <p:cNvPr id="15" name="Table 14">
            <a:extLst>
              <a:ext uri="{FF2B5EF4-FFF2-40B4-BE49-F238E27FC236}">
                <a16:creationId xmlns:a16="http://schemas.microsoft.com/office/drawing/2014/main" id="{7518F9C6-4EF9-6B27-2CF3-823B27A66C10}"/>
              </a:ext>
            </a:extLst>
          </p:cNvPr>
          <p:cNvGraphicFramePr>
            <a:graphicFrameLocks noGrp="1"/>
          </p:cNvGraphicFramePr>
          <p:nvPr>
            <p:extLst>
              <p:ext uri="{D42A27DB-BD31-4B8C-83A1-F6EECF244321}">
                <p14:modId xmlns:p14="http://schemas.microsoft.com/office/powerpoint/2010/main" val="2423721426"/>
              </p:ext>
            </p:extLst>
          </p:nvPr>
        </p:nvGraphicFramePr>
        <p:xfrm>
          <a:off x="1670167" y="3702613"/>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7023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9183915"/>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230645"/>
                  </a:ext>
                </a:extLst>
              </a:tr>
            </a:tbl>
          </a:graphicData>
        </a:graphic>
      </p:graphicFrame>
      <p:graphicFrame>
        <p:nvGraphicFramePr>
          <p:cNvPr id="18" name="Table 17">
            <a:extLst>
              <a:ext uri="{FF2B5EF4-FFF2-40B4-BE49-F238E27FC236}">
                <a16:creationId xmlns:a16="http://schemas.microsoft.com/office/drawing/2014/main" id="{76B00319-A4CB-A74E-3A5A-F7224A8A41E4}"/>
              </a:ext>
            </a:extLst>
          </p:cNvPr>
          <p:cNvGraphicFramePr>
            <a:graphicFrameLocks noGrp="1"/>
          </p:cNvGraphicFramePr>
          <p:nvPr>
            <p:extLst>
              <p:ext uri="{D42A27DB-BD31-4B8C-83A1-F6EECF244321}">
                <p14:modId xmlns:p14="http://schemas.microsoft.com/office/powerpoint/2010/main" val="1582979048"/>
              </p:ext>
            </p:extLst>
          </p:nvPr>
        </p:nvGraphicFramePr>
        <p:xfrm>
          <a:off x="5127171" y="2360790"/>
          <a:ext cx="1800000" cy="1800000"/>
        </p:xfrm>
        <a:graphic>
          <a:graphicData uri="http://schemas.openxmlformats.org/drawingml/2006/table">
            <a:tbl>
              <a:tblPr>
                <a:tableStyleId>{2D5ABB26-0587-4C30-8999-92F81FD0307C}</a:tableStyleId>
              </a:tblPr>
              <a:tblGrid>
                <a:gridCol w="450000">
                  <a:extLst>
                    <a:ext uri="{9D8B030D-6E8A-4147-A177-3AD203B41FA5}">
                      <a16:colId xmlns:a16="http://schemas.microsoft.com/office/drawing/2014/main" val="2344889319"/>
                    </a:ext>
                  </a:extLst>
                </a:gridCol>
                <a:gridCol w="450000">
                  <a:extLst>
                    <a:ext uri="{9D8B030D-6E8A-4147-A177-3AD203B41FA5}">
                      <a16:colId xmlns:a16="http://schemas.microsoft.com/office/drawing/2014/main" val="1987011617"/>
                    </a:ext>
                  </a:extLst>
                </a:gridCol>
                <a:gridCol w="450000">
                  <a:extLst>
                    <a:ext uri="{9D8B030D-6E8A-4147-A177-3AD203B41FA5}">
                      <a16:colId xmlns:a16="http://schemas.microsoft.com/office/drawing/2014/main" val="285635457"/>
                    </a:ext>
                  </a:extLst>
                </a:gridCol>
                <a:gridCol w="450000">
                  <a:extLst>
                    <a:ext uri="{9D8B030D-6E8A-4147-A177-3AD203B41FA5}">
                      <a16:colId xmlns:a16="http://schemas.microsoft.com/office/drawing/2014/main" val="4177495543"/>
                    </a:ext>
                  </a:extLst>
                </a:gridCol>
              </a:tblGrid>
              <a:tr h="450000">
                <a:tc>
                  <a:txBody>
                    <a:bodyPr/>
                    <a:lstStyle/>
                    <a:p>
                      <a:pPr algn="ctr" fontAlgn="b"/>
                      <a:r>
                        <a:rPr lang="en-JP" sz="1800" u="none" strike="noStrike">
                          <a:solidFill>
                            <a:schemeClr val="tx2">
                              <a:lumMod val="25000"/>
                            </a:schemeClr>
                          </a:solidFill>
                          <a:effectLst/>
                        </a:rPr>
                        <a:t>491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377</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effectLst/>
                        </a:rPr>
                        <a:t>300</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effectLst/>
                        </a:rPr>
                        <a:t>428</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extLst>
                  <a:ext uri="{0D108BD9-81ED-4DB2-BD59-A6C34878D82A}">
                    <a16:rowId xmlns:a16="http://schemas.microsoft.com/office/drawing/2014/main" val="2631492240"/>
                  </a:ext>
                </a:extLst>
              </a:tr>
              <a:tr h="450000">
                <a:tc>
                  <a:txBody>
                    <a:bodyPr/>
                    <a:lstStyle/>
                    <a:p>
                      <a:pPr algn="ctr" fontAlgn="b"/>
                      <a:r>
                        <a:rPr lang="en-JP" sz="1800" u="none" strike="noStrike">
                          <a:solidFill>
                            <a:schemeClr val="tx2">
                              <a:lumMod val="25000"/>
                            </a:schemeClr>
                          </a:solidFill>
                          <a:effectLst/>
                        </a:rPr>
                        <a:t>371</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365</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effectLst/>
                        </a:rPr>
                        <a:t>303</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effectLst/>
                        </a:rPr>
                        <a:t>404</a:t>
                      </a:r>
                      <a:endParaRPr lang="en-JP" sz="18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extLst>
                  <a:ext uri="{0D108BD9-81ED-4DB2-BD59-A6C34878D82A}">
                    <a16:rowId xmlns:a16="http://schemas.microsoft.com/office/drawing/2014/main" val="1655580993"/>
                  </a:ext>
                </a:extLst>
              </a:tr>
              <a:tr h="450000">
                <a:tc>
                  <a:txBody>
                    <a:bodyPr/>
                    <a:lstStyle/>
                    <a:p>
                      <a:pPr algn="ctr" fontAlgn="b"/>
                      <a:r>
                        <a:rPr lang="en-JP" sz="1800" u="none" strike="noStrike">
                          <a:solidFill>
                            <a:schemeClr val="tx2">
                              <a:lumMod val="25000"/>
                            </a:schemeClr>
                          </a:solidFill>
                          <a:effectLst/>
                        </a:rPr>
                        <a:t>548</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483</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279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298</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extLst>
                  <a:ext uri="{0D108BD9-81ED-4DB2-BD59-A6C34878D82A}">
                    <a16:rowId xmlns:a16="http://schemas.microsoft.com/office/drawing/2014/main" val="2322758337"/>
                  </a:ext>
                </a:extLst>
              </a:tr>
              <a:tr h="450000">
                <a:tc>
                  <a:txBody>
                    <a:bodyPr/>
                    <a:lstStyle/>
                    <a:p>
                      <a:pPr algn="ctr" fontAlgn="b"/>
                      <a:r>
                        <a:rPr lang="en-JP" sz="1800" u="none" strike="noStrike">
                          <a:solidFill>
                            <a:schemeClr val="tx2">
                              <a:lumMod val="25000"/>
                            </a:schemeClr>
                          </a:solidFill>
                          <a:effectLst/>
                        </a:rPr>
                        <a:t>475</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489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315</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tc>
                  <a:txBody>
                    <a:bodyPr/>
                    <a:lstStyle/>
                    <a:p>
                      <a:pPr algn="ctr" fontAlgn="b"/>
                      <a:r>
                        <a:rPr lang="en-JP" sz="1800" u="none" strike="noStrike">
                          <a:solidFill>
                            <a:schemeClr val="tx2">
                              <a:lumMod val="25000"/>
                            </a:schemeClr>
                          </a:solidFill>
                          <a:effectLst/>
                        </a:rPr>
                        <a:t>319</a:t>
                      </a:r>
                      <a:endParaRPr lang="en-JP" sz="1800" b="0" i="0" u="none" strike="noStrike">
                        <a:solidFill>
                          <a:schemeClr val="tx2">
                            <a:lumMod val="25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2">
                          <a:lumMod val="25000"/>
                        </a:schemeClr>
                      </a:solidFill>
                      <a:prstDash val="solid"/>
                      <a:round/>
                      <a:headEnd type="none" w="med" len="med"/>
                      <a:tailEnd type="none" w="med" len="med"/>
                    </a:lnL>
                    <a:lnR w="12700" cap="flat" cmpd="sng" algn="ctr">
                      <a:solidFill>
                        <a:schemeClr val="tx2">
                          <a:lumMod val="25000"/>
                        </a:schemeClr>
                      </a:solidFill>
                      <a:prstDash val="solid"/>
                      <a:round/>
                      <a:headEnd type="none" w="med" len="med"/>
                      <a:tailEnd type="none" w="med" len="med"/>
                    </a:lnR>
                    <a:lnT w="12700" cap="flat" cmpd="sng" algn="ctr">
                      <a:solidFill>
                        <a:schemeClr val="tx2">
                          <a:lumMod val="25000"/>
                        </a:schemeClr>
                      </a:solidFill>
                      <a:prstDash val="solid"/>
                      <a:round/>
                      <a:headEnd type="none" w="med" len="med"/>
                      <a:tailEnd type="none" w="med" len="med"/>
                    </a:lnT>
                    <a:lnB w="12700" cap="flat" cmpd="sng" algn="ctr">
                      <a:solidFill>
                        <a:schemeClr val="tx2">
                          <a:lumMod val="25000"/>
                        </a:schemeClr>
                      </a:solidFill>
                      <a:prstDash val="solid"/>
                      <a:round/>
                      <a:headEnd type="none" w="med" len="med"/>
                      <a:tailEnd type="none" w="med" len="med"/>
                    </a:lnB>
                  </a:tcPr>
                </a:tc>
                <a:extLst>
                  <a:ext uri="{0D108BD9-81ED-4DB2-BD59-A6C34878D82A}">
                    <a16:rowId xmlns:a16="http://schemas.microsoft.com/office/drawing/2014/main" val="4184003310"/>
                  </a:ext>
                </a:extLst>
              </a:tr>
            </a:tbl>
          </a:graphicData>
        </a:graphic>
      </p:graphicFrame>
      <p:sp>
        <p:nvSpPr>
          <p:cNvPr id="19" name="TextBox 18">
            <a:extLst>
              <a:ext uri="{FF2B5EF4-FFF2-40B4-BE49-F238E27FC236}">
                <a16:creationId xmlns:a16="http://schemas.microsoft.com/office/drawing/2014/main" id="{436E4C40-5EA2-AFE0-1C54-7B8EB25DD446}"/>
              </a:ext>
            </a:extLst>
          </p:cNvPr>
          <p:cNvSpPr txBox="1"/>
          <p:nvPr/>
        </p:nvSpPr>
        <p:spPr>
          <a:xfrm>
            <a:off x="4844951" y="1899125"/>
            <a:ext cx="1800493"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feature map</a:t>
            </a:r>
            <a:endParaRPr lang="en-JP" sz="2400">
              <a:latin typeface="CMU Serif Roman" panose="02000603000000000000" pitchFamily="2" charset="0"/>
              <a:ea typeface="CMU Serif Roman" panose="02000603000000000000" pitchFamily="2" charset="0"/>
              <a:cs typeface="CMU Serif Roman" panose="02000603000000000000" pitchFamily="2" charset="0"/>
            </a:endParaRPr>
          </a:p>
        </p:txBody>
      </p:sp>
      <p:sp>
        <p:nvSpPr>
          <p:cNvPr id="20" name="TextBox 19">
            <a:extLst>
              <a:ext uri="{FF2B5EF4-FFF2-40B4-BE49-F238E27FC236}">
                <a16:creationId xmlns:a16="http://schemas.microsoft.com/office/drawing/2014/main" id="{15E7AF40-AC69-6A8F-9F6B-685B4604F005}"/>
              </a:ext>
            </a:extLst>
          </p:cNvPr>
          <p:cNvSpPr txBox="1"/>
          <p:nvPr/>
        </p:nvSpPr>
        <p:spPr>
          <a:xfrm>
            <a:off x="328293" y="286458"/>
            <a:ext cx="902811"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i</a:t>
            </a:r>
            <a:r>
              <a:rPr lang="en-JP" sz="2400" dirty="0">
                <a:latin typeface="CMU Serif Roman" panose="02000603000000000000" pitchFamily="2" charset="0"/>
                <a:ea typeface="CMU Serif Roman" panose="02000603000000000000" pitchFamily="2" charset="0"/>
                <a:cs typeface="CMU Serif Roman" panose="02000603000000000000" pitchFamily="2" charset="0"/>
              </a:rPr>
              <a:t>nput</a:t>
            </a:r>
          </a:p>
        </p:txBody>
      </p:sp>
      <p:sp>
        <p:nvSpPr>
          <p:cNvPr id="21" name="TextBox 20">
            <a:extLst>
              <a:ext uri="{FF2B5EF4-FFF2-40B4-BE49-F238E27FC236}">
                <a16:creationId xmlns:a16="http://schemas.microsoft.com/office/drawing/2014/main" id="{7B464CE0-6DD4-FC7A-055C-14ABAFD85FDB}"/>
              </a:ext>
            </a:extLst>
          </p:cNvPr>
          <p:cNvSpPr txBox="1"/>
          <p:nvPr/>
        </p:nvSpPr>
        <p:spPr>
          <a:xfrm>
            <a:off x="328293" y="3255463"/>
            <a:ext cx="995785"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k</a:t>
            </a:r>
            <a:r>
              <a:rPr lang="en-JP" sz="2400">
                <a:latin typeface="CMU Serif Roman" panose="02000603000000000000" pitchFamily="2" charset="0"/>
                <a:ea typeface="CMU Serif Roman" panose="02000603000000000000" pitchFamily="2" charset="0"/>
                <a:cs typeface="CMU Serif Roman" panose="02000603000000000000" pitchFamily="2" charset="0"/>
              </a:rPr>
              <a:t>ernel</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AEE4F9F7-FA92-EC3C-2CDD-2535A3041D29}"/>
                  </a:ext>
                </a:extLst>
              </p:cNvPr>
              <p:cNvSpPr txBox="1"/>
              <p:nvPr/>
            </p:nvSpPr>
            <p:spPr>
              <a:xfrm>
                <a:off x="1443353" y="5738090"/>
                <a:ext cx="87498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000" i="1" smtClean="0">
                              <a:latin typeface="Cambria Math" panose="02040503050406030204" pitchFamily="18" charset="0"/>
                            </a:rPr>
                          </m:ctrlPr>
                        </m:funcPr>
                        <m:fName>
                          <m:r>
                            <m:rPr>
                              <m:sty m:val="p"/>
                            </m:rPr>
                            <a:rPr lang="en-US" sz="2000" b="0" i="0" smtClean="0">
                              <a:latin typeface="Cambria Math" panose="02040503050406030204" pitchFamily="18" charset="0"/>
                            </a:rPr>
                            <m:t>max</m:t>
                          </m:r>
                        </m:fName>
                        <m:e>
                          <m:r>
                            <a:rPr lang="en-US" sz="2000" b="0" i="1" smtClean="0">
                              <a:latin typeface="Cambria Math" panose="02040503050406030204" pitchFamily="18" charset="0"/>
                            </a:rPr>
                            <m:t>(</m:t>
                          </m:r>
                          <m:r>
                            <a:rPr lang="en-US" sz="2000" b="0" i="1" smtClean="0">
                              <a:latin typeface="Cambria Math" panose="02040503050406030204" pitchFamily="18" charset="0"/>
                            </a:rPr>
                            <m:t>𝑥</m:t>
                          </m:r>
                          <m:r>
                            <a:rPr lang="en-US" sz="2000" b="0" i="1" smtClean="0">
                              <a:latin typeface="Cambria Math" panose="02040503050406030204" pitchFamily="18" charset="0"/>
                            </a:rPr>
                            <m:t>)</m:t>
                          </m:r>
                        </m:e>
                      </m:func>
                    </m:oMath>
                  </m:oMathPara>
                </a14:m>
                <a:endParaRPr lang="en-JP" sz="2000"/>
              </a:p>
            </p:txBody>
          </p:sp>
        </mc:Choice>
        <mc:Fallback xmlns="">
          <p:sp>
            <p:nvSpPr>
              <p:cNvPr id="22" name="TextBox 21">
                <a:extLst>
                  <a:ext uri="{FF2B5EF4-FFF2-40B4-BE49-F238E27FC236}">
                    <a16:creationId xmlns:a16="http://schemas.microsoft.com/office/drawing/2014/main" id="{AEE4F9F7-FA92-EC3C-2CDD-2535A3041D29}"/>
                  </a:ext>
                </a:extLst>
              </p:cNvPr>
              <p:cNvSpPr txBox="1">
                <a:spLocks noRot="1" noChangeAspect="1" noMove="1" noResize="1" noEditPoints="1" noAdjustHandles="1" noChangeArrowheads="1" noChangeShapeType="1" noTextEdit="1"/>
              </p:cNvSpPr>
              <p:nvPr/>
            </p:nvSpPr>
            <p:spPr>
              <a:xfrm>
                <a:off x="1443353" y="5738090"/>
                <a:ext cx="874983" cy="307777"/>
              </a:xfrm>
              <a:prstGeom prst="rect">
                <a:avLst/>
              </a:prstGeom>
              <a:blipFill>
                <a:blip r:embed="rId3"/>
                <a:stretch>
                  <a:fillRect l="-4286" r="-10000" b="-26923"/>
                </a:stretch>
              </a:blipFill>
            </p:spPr>
            <p:txBody>
              <a:bodyPr/>
              <a:lstStyle/>
              <a:p>
                <a:r>
                  <a:rPr lang="en-JP">
                    <a:noFill/>
                  </a:rPr>
                  <a:t> </a:t>
                </a:r>
              </a:p>
            </p:txBody>
          </p:sp>
        </mc:Fallback>
      </mc:AlternateContent>
      <p:sp>
        <p:nvSpPr>
          <p:cNvPr id="23" name="TextBox 22">
            <a:extLst>
              <a:ext uri="{FF2B5EF4-FFF2-40B4-BE49-F238E27FC236}">
                <a16:creationId xmlns:a16="http://schemas.microsoft.com/office/drawing/2014/main" id="{97E4A705-E216-BF67-1DBB-DBFDBEDA30CD}"/>
              </a:ext>
            </a:extLst>
          </p:cNvPr>
          <p:cNvSpPr txBox="1"/>
          <p:nvPr/>
        </p:nvSpPr>
        <p:spPr>
          <a:xfrm>
            <a:off x="328293" y="5092444"/>
            <a:ext cx="4331635" cy="461665"/>
          </a:xfrm>
          <a:prstGeom prst="rect">
            <a:avLst/>
          </a:prstGeom>
          <a:noFill/>
        </p:spPr>
        <p:txBody>
          <a:bodyPr wrap="none" rtlCol="0">
            <a:spAutoFit/>
          </a:bodyPr>
          <a:lstStyle/>
          <a:p>
            <a:r>
              <a:rPr lang="en-US" sz="2400" dirty="0">
                <a:latin typeface="CMU Serif Roman" panose="02000603000000000000" pitchFamily="2" charset="0"/>
                <a:ea typeface="CMU Serif Roman" panose="02000603000000000000" pitchFamily="2" charset="0"/>
                <a:cs typeface="CMU Serif Roman" panose="02000603000000000000" pitchFamily="2" charset="0"/>
              </a:rPr>
              <a:t>p</a:t>
            </a:r>
            <a:r>
              <a:rPr lang="en-JP" sz="2400">
                <a:latin typeface="CMU Serif Roman" panose="02000603000000000000" pitchFamily="2" charset="0"/>
                <a:ea typeface="CMU Serif Roman" panose="02000603000000000000" pitchFamily="2" charset="0"/>
                <a:cs typeface="CMU Serif Roman" panose="02000603000000000000" pitchFamily="2" charset="0"/>
              </a:rPr>
              <a:t>ooling (window and function)</a:t>
            </a:r>
          </a:p>
        </p:txBody>
      </p:sp>
      <p:graphicFrame>
        <p:nvGraphicFramePr>
          <p:cNvPr id="24" name="Table 23">
            <a:extLst>
              <a:ext uri="{FF2B5EF4-FFF2-40B4-BE49-F238E27FC236}">
                <a16:creationId xmlns:a16="http://schemas.microsoft.com/office/drawing/2014/main" id="{5CC19636-39B6-11D7-F613-FE757B29E120}"/>
              </a:ext>
            </a:extLst>
          </p:cNvPr>
          <p:cNvGraphicFramePr>
            <a:graphicFrameLocks noGrp="1"/>
          </p:cNvGraphicFramePr>
          <p:nvPr>
            <p:extLst>
              <p:ext uri="{D42A27DB-BD31-4B8C-83A1-F6EECF244321}">
                <p14:modId xmlns:p14="http://schemas.microsoft.com/office/powerpoint/2010/main" val="3172624592"/>
              </p:ext>
            </p:extLst>
          </p:nvPr>
        </p:nvGraphicFramePr>
        <p:xfrm>
          <a:off x="590167" y="5568304"/>
          <a:ext cx="720000" cy="720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1028789517"/>
                    </a:ext>
                  </a:extLst>
                </a:gridCol>
              </a:tblGrid>
              <a:tr h="720000">
                <a:tc>
                  <a:txBody>
                    <a:bodyPr/>
                    <a:lstStyle/>
                    <a:p>
                      <a:pPr algn="ctr" fontAlgn="ctr"/>
                      <a:endParaRPr lang="en-JP" sz="1800" b="0" i="0" u="none" strike="noStrike">
                        <a:solidFill>
                          <a:schemeClr val="accent2">
                            <a:lumMod val="60000"/>
                            <a:lumOff val="40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2">
                          <a:lumMod val="60000"/>
                          <a:lumOff val="40000"/>
                        </a:schemeClr>
                      </a:solidFill>
                      <a:prstDash val="solid"/>
                      <a:round/>
                      <a:headEnd type="none" w="med" len="med"/>
                      <a:tailEnd type="none" w="med" len="med"/>
                    </a:lnL>
                    <a:lnR w="38100" cap="flat" cmpd="sng" algn="ctr">
                      <a:solidFill>
                        <a:schemeClr val="accent2">
                          <a:lumMod val="60000"/>
                          <a:lumOff val="40000"/>
                        </a:schemeClr>
                      </a:solidFill>
                      <a:prstDash val="solid"/>
                      <a:round/>
                      <a:headEnd type="none" w="med" len="med"/>
                      <a:tailEnd type="none" w="med" len="med"/>
                    </a:lnR>
                    <a:lnT w="38100" cap="flat" cmpd="sng" algn="ctr">
                      <a:solidFill>
                        <a:schemeClr val="accent2">
                          <a:lumMod val="60000"/>
                          <a:lumOff val="40000"/>
                        </a:schemeClr>
                      </a:solidFill>
                      <a:prstDash val="solid"/>
                      <a:round/>
                      <a:headEnd type="none" w="med" len="med"/>
                      <a:tailEnd type="none" w="med" len="med"/>
                    </a:lnT>
                    <a:lnB w="38100" cap="flat" cmpd="sng" algn="ctr">
                      <a:solidFill>
                        <a:schemeClr val="accent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641841764"/>
                  </a:ext>
                </a:extLst>
              </a:tr>
            </a:tbl>
          </a:graphicData>
        </a:graphic>
      </p:graphicFrame>
      <p:cxnSp>
        <p:nvCxnSpPr>
          <p:cNvPr id="30" name="Elbow Connector 29">
            <a:extLst>
              <a:ext uri="{FF2B5EF4-FFF2-40B4-BE49-F238E27FC236}">
                <a16:creationId xmlns:a16="http://schemas.microsoft.com/office/drawing/2014/main" id="{8547E6D6-BD42-3C41-3DC6-FAC9A465C32D}"/>
              </a:ext>
            </a:extLst>
          </p:cNvPr>
          <p:cNvCxnSpPr>
            <a:cxnSpLocks/>
            <a:stCxn id="14" idx="3"/>
            <a:endCxn id="18" idx="1"/>
          </p:cNvCxnSpPr>
          <p:nvPr/>
        </p:nvCxnSpPr>
        <p:spPr>
          <a:xfrm>
            <a:off x="2750167" y="1828122"/>
            <a:ext cx="2377004" cy="1432668"/>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14C81315-CC5E-7AF6-0255-B8CA5E7F372D}"/>
              </a:ext>
            </a:extLst>
          </p:cNvPr>
          <p:cNvCxnSpPr>
            <a:cxnSpLocks/>
            <a:stCxn id="15" idx="3"/>
            <a:endCxn id="18" idx="1"/>
          </p:cNvCxnSpPr>
          <p:nvPr/>
        </p:nvCxnSpPr>
        <p:spPr>
          <a:xfrm flipV="1">
            <a:off x="2750167" y="3260790"/>
            <a:ext cx="2377004" cy="981822"/>
          </a:xfrm>
          <a:prstGeom prst="bentConnector3">
            <a:avLst>
              <a:gd name="adj1" fmla="val 50000"/>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33" name="Table 32">
            <a:extLst>
              <a:ext uri="{FF2B5EF4-FFF2-40B4-BE49-F238E27FC236}">
                <a16:creationId xmlns:a16="http://schemas.microsoft.com/office/drawing/2014/main" id="{29E1858E-647A-3FC6-286C-45BB4FD509AB}"/>
              </a:ext>
            </a:extLst>
          </p:cNvPr>
          <p:cNvGraphicFramePr>
            <a:graphicFrameLocks noGrp="1"/>
          </p:cNvGraphicFramePr>
          <p:nvPr>
            <p:extLst>
              <p:ext uri="{D42A27DB-BD31-4B8C-83A1-F6EECF244321}">
                <p14:modId xmlns:p14="http://schemas.microsoft.com/office/powerpoint/2010/main" val="849208863"/>
              </p:ext>
            </p:extLst>
          </p:nvPr>
        </p:nvGraphicFramePr>
        <p:xfrm>
          <a:off x="6027171" y="2355463"/>
          <a:ext cx="900000" cy="900000"/>
        </p:xfrm>
        <a:graphic>
          <a:graphicData uri="http://schemas.openxmlformats.org/drawingml/2006/table">
            <a:tbl>
              <a:tblPr>
                <a:tableStyleId>{5C22544A-7EE6-4342-B048-85BDC9FD1C3A}</a:tableStyleId>
              </a:tblPr>
              <a:tblGrid>
                <a:gridCol w="900000">
                  <a:extLst>
                    <a:ext uri="{9D8B030D-6E8A-4147-A177-3AD203B41FA5}">
                      <a16:colId xmlns:a16="http://schemas.microsoft.com/office/drawing/2014/main" val="1028789517"/>
                    </a:ext>
                  </a:extLst>
                </a:gridCol>
              </a:tblGrid>
              <a:tr h="900000">
                <a:tc>
                  <a:txBody>
                    <a:bodyPr/>
                    <a:lstStyle/>
                    <a:p>
                      <a:pPr algn="ctr" fontAlgn="ctr"/>
                      <a:endParaRPr lang="en-JP" sz="1800" b="0" i="0" u="none" strike="noStrike">
                        <a:solidFill>
                          <a:schemeClr val="accent2">
                            <a:lumMod val="60000"/>
                            <a:lumOff val="40000"/>
                          </a:schemeClr>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2">
                          <a:lumMod val="60000"/>
                          <a:lumOff val="40000"/>
                        </a:schemeClr>
                      </a:solidFill>
                      <a:prstDash val="solid"/>
                      <a:round/>
                      <a:headEnd type="none" w="med" len="med"/>
                      <a:tailEnd type="none" w="med" len="med"/>
                    </a:lnL>
                    <a:lnR w="38100" cap="flat" cmpd="sng" algn="ctr">
                      <a:solidFill>
                        <a:schemeClr val="accent2">
                          <a:lumMod val="60000"/>
                          <a:lumOff val="40000"/>
                        </a:schemeClr>
                      </a:solidFill>
                      <a:prstDash val="solid"/>
                      <a:round/>
                      <a:headEnd type="none" w="med" len="med"/>
                      <a:tailEnd type="none" w="med" len="med"/>
                    </a:lnR>
                    <a:lnT w="38100" cap="flat" cmpd="sng" algn="ctr">
                      <a:solidFill>
                        <a:schemeClr val="accent2">
                          <a:lumMod val="60000"/>
                          <a:lumOff val="40000"/>
                        </a:schemeClr>
                      </a:solidFill>
                      <a:prstDash val="solid"/>
                      <a:round/>
                      <a:headEnd type="none" w="med" len="med"/>
                      <a:tailEnd type="none" w="med" len="med"/>
                    </a:lnT>
                    <a:lnB w="38100" cap="flat" cmpd="sng" algn="ctr">
                      <a:solidFill>
                        <a:schemeClr val="accent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641841764"/>
                  </a:ext>
                </a:extLst>
              </a:tr>
            </a:tbl>
          </a:graphicData>
        </a:graphic>
      </p:graphicFrame>
      <p:sp>
        <p:nvSpPr>
          <p:cNvPr id="34" name="TextBox 33">
            <a:extLst>
              <a:ext uri="{FF2B5EF4-FFF2-40B4-BE49-F238E27FC236}">
                <a16:creationId xmlns:a16="http://schemas.microsoft.com/office/drawing/2014/main" id="{64AB27AB-7518-1249-BFBB-DBF17D6F9D4D}"/>
              </a:ext>
            </a:extLst>
          </p:cNvPr>
          <p:cNvSpPr txBox="1"/>
          <p:nvPr/>
        </p:nvSpPr>
        <p:spPr>
          <a:xfrm>
            <a:off x="7504175" y="2626124"/>
            <a:ext cx="535724" cy="369332"/>
          </a:xfrm>
          <a:prstGeom prst="rect">
            <a:avLst/>
          </a:prstGeom>
          <a:noFill/>
        </p:spPr>
        <p:txBody>
          <a:bodyPr wrap="none">
            <a:spAutoFit/>
          </a:bodyPr>
          <a:lstStyle/>
          <a:p>
            <a:r>
              <a:rPr lang="en-JP"/>
              <a:t>428</a:t>
            </a:r>
          </a:p>
        </p:txBody>
      </p:sp>
      <p:cxnSp>
        <p:nvCxnSpPr>
          <p:cNvPr id="35" name="Straight Arrow Connector 34">
            <a:extLst>
              <a:ext uri="{FF2B5EF4-FFF2-40B4-BE49-F238E27FC236}">
                <a16:creationId xmlns:a16="http://schemas.microsoft.com/office/drawing/2014/main" id="{D0762F20-E315-009E-1CDD-0860D0910BDC}"/>
              </a:ext>
            </a:extLst>
          </p:cNvPr>
          <p:cNvCxnSpPr>
            <a:cxnSpLocks/>
            <a:stCxn id="33" idx="3"/>
            <a:endCxn id="34" idx="1"/>
          </p:cNvCxnSpPr>
          <p:nvPr/>
        </p:nvCxnSpPr>
        <p:spPr>
          <a:xfrm>
            <a:off x="6927171" y="2805463"/>
            <a:ext cx="577004" cy="5327"/>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665952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a:extLst>
              <a:ext uri="{FF2B5EF4-FFF2-40B4-BE49-F238E27FC236}">
                <a16:creationId xmlns:a16="http://schemas.microsoft.com/office/drawing/2014/main" id="{C01B8C71-4B9F-5FBC-7A1A-5C9F991F11E9}"/>
              </a:ext>
            </a:extLst>
          </p:cNvPr>
          <p:cNvGraphicFramePr>
            <a:graphicFrameLocks noGrp="1"/>
          </p:cNvGraphicFramePr>
          <p:nvPr>
            <p:extLst>
              <p:ext uri="{D42A27DB-BD31-4B8C-83A1-F6EECF244321}">
                <p14:modId xmlns:p14="http://schemas.microsoft.com/office/powerpoint/2010/main" val="1005256047"/>
              </p:ext>
            </p:extLst>
          </p:nvPr>
        </p:nvGraphicFramePr>
        <p:xfrm>
          <a:off x="590167" y="2349001"/>
          <a:ext cx="2160000" cy="2159998"/>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330685345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4291048431"/>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17954441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1432957914"/>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640983283"/>
                  </a:ext>
                </a:extLst>
              </a:tr>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extLst>
                  <a:ext uri="{0D108BD9-81ED-4DB2-BD59-A6C34878D82A}">
                    <a16:rowId xmlns:a16="http://schemas.microsoft.com/office/drawing/2014/main" val="276600358"/>
                  </a:ext>
                </a:extLst>
              </a:tr>
            </a:tbl>
          </a:graphicData>
        </a:graphic>
      </p:graphicFrame>
      <p:graphicFrame>
        <p:nvGraphicFramePr>
          <p:cNvPr id="17" name="Table 16">
            <a:extLst>
              <a:ext uri="{FF2B5EF4-FFF2-40B4-BE49-F238E27FC236}">
                <a16:creationId xmlns:a16="http://schemas.microsoft.com/office/drawing/2014/main" id="{D6A57AB5-5976-FA2A-00AF-FC111B309D92}"/>
              </a:ext>
            </a:extLst>
          </p:cNvPr>
          <p:cNvGraphicFramePr>
            <a:graphicFrameLocks noGrp="1"/>
          </p:cNvGraphicFramePr>
          <p:nvPr>
            <p:extLst>
              <p:ext uri="{D42A27DB-BD31-4B8C-83A1-F6EECF244321}">
                <p14:modId xmlns:p14="http://schemas.microsoft.com/office/powerpoint/2010/main" val="4151656259"/>
              </p:ext>
            </p:extLst>
          </p:nvPr>
        </p:nvGraphicFramePr>
        <p:xfrm>
          <a:off x="3833625" y="2889001"/>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7023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9183915"/>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230645"/>
                  </a:ext>
                </a:extLst>
              </a:tr>
            </a:tbl>
          </a:graphicData>
        </a:graphic>
      </p:graphicFrame>
      <p:graphicFrame>
        <p:nvGraphicFramePr>
          <p:cNvPr id="18" name="Table 17">
            <a:extLst>
              <a:ext uri="{FF2B5EF4-FFF2-40B4-BE49-F238E27FC236}">
                <a16:creationId xmlns:a16="http://schemas.microsoft.com/office/drawing/2014/main" id="{F43AD0C6-6971-A0F8-05CD-C64F5731137C}"/>
              </a:ext>
            </a:extLst>
          </p:cNvPr>
          <p:cNvGraphicFramePr>
            <a:graphicFrameLocks noGrp="1"/>
          </p:cNvGraphicFramePr>
          <p:nvPr>
            <p:extLst>
              <p:ext uri="{D42A27DB-BD31-4B8C-83A1-F6EECF244321}">
                <p14:modId xmlns:p14="http://schemas.microsoft.com/office/powerpoint/2010/main" val="2716774643"/>
              </p:ext>
            </p:extLst>
          </p:nvPr>
        </p:nvGraphicFramePr>
        <p:xfrm>
          <a:off x="6096000" y="2709000"/>
          <a:ext cx="1440000" cy="1440000"/>
        </p:xfrm>
        <a:graphic>
          <a:graphicData uri="http://schemas.openxmlformats.org/drawingml/2006/table">
            <a:tbl>
              <a:tblPr>
                <a:tableStyleId>{2D5ABB26-0587-4C30-8999-92F81FD0307C}</a:tableStyleId>
              </a:tblPr>
              <a:tblGrid>
                <a:gridCol w="360000">
                  <a:extLst>
                    <a:ext uri="{9D8B030D-6E8A-4147-A177-3AD203B41FA5}">
                      <a16:colId xmlns:a16="http://schemas.microsoft.com/office/drawing/2014/main" val="2344889319"/>
                    </a:ext>
                  </a:extLst>
                </a:gridCol>
                <a:gridCol w="360000">
                  <a:extLst>
                    <a:ext uri="{9D8B030D-6E8A-4147-A177-3AD203B41FA5}">
                      <a16:colId xmlns:a16="http://schemas.microsoft.com/office/drawing/2014/main" val="1987011617"/>
                    </a:ext>
                  </a:extLst>
                </a:gridCol>
                <a:gridCol w="360000">
                  <a:extLst>
                    <a:ext uri="{9D8B030D-6E8A-4147-A177-3AD203B41FA5}">
                      <a16:colId xmlns:a16="http://schemas.microsoft.com/office/drawing/2014/main" val="285635457"/>
                    </a:ext>
                  </a:extLst>
                </a:gridCol>
                <a:gridCol w="360000">
                  <a:extLst>
                    <a:ext uri="{9D8B030D-6E8A-4147-A177-3AD203B41FA5}">
                      <a16:colId xmlns:a16="http://schemas.microsoft.com/office/drawing/2014/main" val="4177495543"/>
                    </a:ext>
                  </a:extLst>
                </a:gridCol>
              </a:tblGrid>
              <a:tr h="360000">
                <a:tc>
                  <a:txBody>
                    <a:bodyPr/>
                    <a:lstStyle/>
                    <a:p>
                      <a:pPr algn="ctr" fontAlgn="b"/>
                      <a:r>
                        <a:rPr lang="en-JP" sz="1600" u="none" strike="noStrike">
                          <a:effectLst/>
                        </a:rPr>
                        <a:t>491</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377</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300</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428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1492240"/>
                  </a:ext>
                </a:extLst>
              </a:tr>
              <a:tr h="360000">
                <a:tc>
                  <a:txBody>
                    <a:bodyPr/>
                    <a:lstStyle/>
                    <a:p>
                      <a:pPr algn="ctr" fontAlgn="b"/>
                      <a:r>
                        <a:rPr lang="en-JP" sz="1600" u="none" strike="noStrike">
                          <a:effectLst/>
                        </a:rPr>
                        <a:t>371</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365</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303</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404</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5580993"/>
                  </a:ext>
                </a:extLst>
              </a:tr>
              <a:tr h="360000">
                <a:tc>
                  <a:txBody>
                    <a:bodyPr/>
                    <a:lstStyle/>
                    <a:p>
                      <a:pPr algn="ctr" fontAlgn="b"/>
                      <a:r>
                        <a:rPr lang="en-JP" sz="1600" u="none" strike="noStrike">
                          <a:effectLst/>
                        </a:rPr>
                        <a:t>548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483</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279</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298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22758337"/>
                  </a:ext>
                </a:extLst>
              </a:tr>
              <a:tr h="360000">
                <a:tc>
                  <a:txBody>
                    <a:bodyPr/>
                    <a:lstStyle/>
                    <a:p>
                      <a:pPr algn="ctr" fontAlgn="b"/>
                      <a:r>
                        <a:rPr lang="en-JP" sz="1600" u="none" strike="noStrike">
                          <a:effectLst/>
                        </a:rPr>
                        <a:t>475</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489</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315</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319</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84003310"/>
                  </a:ext>
                </a:extLst>
              </a:tr>
            </a:tbl>
          </a:graphicData>
        </a:graphic>
      </p:graphicFrame>
      <mc:AlternateContent xmlns:mc="http://schemas.openxmlformats.org/markup-compatibility/2006" xmlns:a14="http://schemas.microsoft.com/office/drawing/2010/main">
        <mc:Choice Requires="a14">
          <p:graphicFrame>
            <p:nvGraphicFramePr>
              <p:cNvPr id="26" name="Table 25">
                <a:extLst>
                  <a:ext uri="{FF2B5EF4-FFF2-40B4-BE49-F238E27FC236}">
                    <a16:creationId xmlns:a16="http://schemas.microsoft.com/office/drawing/2014/main" id="{04A95390-050F-16F7-2A74-A151DC1C820B}"/>
                  </a:ext>
                </a:extLst>
              </p:cNvPr>
              <p:cNvGraphicFramePr>
                <a:graphicFrameLocks noGrp="1"/>
              </p:cNvGraphicFramePr>
              <p:nvPr>
                <p:extLst>
                  <p:ext uri="{D42A27DB-BD31-4B8C-83A1-F6EECF244321}">
                    <p14:modId xmlns:p14="http://schemas.microsoft.com/office/powerpoint/2010/main" val="46414586"/>
                  </p:ext>
                </p:extLst>
              </p:nvPr>
            </p:nvGraphicFramePr>
            <p:xfrm>
              <a:off x="8656078" y="3069000"/>
              <a:ext cx="720000" cy="720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1028789517"/>
                        </a:ext>
                      </a:extLst>
                    </a:gridCol>
                  </a:tblGrid>
                  <a:tr h="72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sz="1400" i="1" smtClean="0">
                                        <a:solidFill>
                                          <a:schemeClr val="tx1"/>
                                        </a:solidFill>
                                        <a:latin typeface="Cambria Math" panose="02040503050406030204" pitchFamily="18" charset="0"/>
                                      </a:rPr>
                                    </m:ctrlPr>
                                  </m:funcPr>
                                  <m:fName>
                                    <m:r>
                                      <m:rPr>
                                        <m:sty m:val="p"/>
                                      </m:rPr>
                                      <a:rPr lang="en-US" sz="1400" b="0" i="0" smtClean="0">
                                        <a:solidFill>
                                          <a:schemeClr val="tx1"/>
                                        </a:solidFill>
                                        <a:latin typeface="Cambria Math" panose="02040503050406030204" pitchFamily="18" charset="0"/>
                                      </a:rPr>
                                      <m:t>max</m:t>
                                    </m:r>
                                  </m:fName>
                                  <m:e>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𝑥</m:t>
                                    </m:r>
                                    <m:r>
                                      <a:rPr lang="en-US" sz="1400" b="0" i="1" smtClean="0">
                                        <a:solidFill>
                                          <a:schemeClr val="tx1"/>
                                        </a:solidFill>
                                        <a:latin typeface="Cambria Math" panose="02040503050406030204" pitchFamily="18" charset="0"/>
                                      </a:rPr>
                                      <m:t>)</m:t>
                                    </m:r>
                                  </m:e>
                                </m:func>
                              </m:oMath>
                            </m:oMathPara>
                          </a14:m>
                          <a:endParaRPr lang="en-JP" sz="1400">
                            <a:solidFill>
                              <a:schemeClr val="tx1"/>
                            </a:solidFill>
                          </a:endParaRPr>
                        </a:p>
                      </a:txBody>
                      <a:tcPr marL="9525" marR="9525" marT="9525" marB="0" anchor="ctr">
                        <a:lnL w="38100" cap="flat" cmpd="sng" algn="ctr">
                          <a:solidFill>
                            <a:schemeClr val="accent2">
                              <a:lumMod val="60000"/>
                              <a:lumOff val="40000"/>
                            </a:schemeClr>
                          </a:solidFill>
                          <a:prstDash val="solid"/>
                          <a:round/>
                          <a:headEnd type="none" w="med" len="med"/>
                          <a:tailEnd type="none" w="med" len="med"/>
                        </a:lnL>
                        <a:lnR w="38100" cap="flat" cmpd="sng" algn="ctr">
                          <a:solidFill>
                            <a:schemeClr val="accent2">
                              <a:lumMod val="60000"/>
                              <a:lumOff val="40000"/>
                            </a:schemeClr>
                          </a:solidFill>
                          <a:prstDash val="solid"/>
                          <a:round/>
                          <a:headEnd type="none" w="med" len="med"/>
                          <a:tailEnd type="none" w="med" len="med"/>
                        </a:lnR>
                        <a:lnT w="38100" cap="flat" cmpd="sng" algn="ctr">
                          <a:solidFill>
                            <a:schemeClr val="accent2">
                              <a:lumMod val="60000"/>
                              <a:lumOff val="40000"/>
                            </a:schemeClr>
                          </a:solidFill>
                          <a:prstDash val="solid"/>
                          <a:round/>
                          <a:headEnd type="none" w="med" len="med"/>
                          <a:tailEnd type="none" w="med" len="med"/>
                        </a:lnT>
                        <a:lnB w="38100" cap="flat" cmpd="sng" algn="ctr">
                          <a:solidFill>
                            <a:schemeClr val="accent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641841764"/>
                      </a:ext>
                    </a:extLst>
                  </a:tr>
                </a:tbl>
              </a:graphicData>
            </a:graphic>
          </p:graphicFrame>
        </mc:Choice>
        <mc:Fallback xmlns="">
          <p:graphicFrame>
            <p:nvGraphicFramePr>
              <p:cNvPr id="26" name="Table 25">
                <a:extLst>
                  <a:ext uri="{FF2B5EF4-FFF2-40B4-BE49-F238E27FC236}">
                    <a16:creationId xmlns:a16="http://schemas.microsoft.com/office/drawing/2014/main" id="{04A95390-050F-16F7-2A74-A151DC1C820B}"/>
                  </a:ext>
                </a:extLst>
              </p:cNvPr>
              <p:cNvGraphicFramePr>
                <a:graphicFrameLocks noGrp="1"/>
              </p:cNvGraphicFramePr>
              <p:nvPr>
                <p:extLst>
                  <p:ext uri="{D42A27DB-BD31-4B8C-83A1-F6EECF244321}">
                    <p14:modId xmlns:p14="http://schemas.microsoft.com/office/powerpoint/2010/main" val="46414586"/>
                  </p:ext>
                </p:extLst>
              </p:nvPr>
            </p:nvGraphicFramePr>
            <p:xfrm>
              <a:off x="8656078" y="3069000"/>
              <a:ext cx="720000" cy="720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1028789517"/>
                        </a:ext>
                      </a:extLst>
                    </a:gridCol>
                  </a:tblGrid>
                  <a:tr h="720000">
                    <a:tc>
                      <a:txBody>
                        <a:bodyPr/>
                        <a:lstStyle/>
                        <a:p>
                          <a:endParaRPr lang="en-JP"/>
                        </a:p>
                      </a:txBody>
                      <a:tcPr marL="9525" marR="9525" marT="9525" marB="0" anchor="ctr">
                        <a:lnL w="38100" cap="flat" cmpd="sng" algn="ctr">
                          <a:solidFill>
                            <a:schemeClr val="accent2">
                              <a:lumMod val="60000"/>
                              <a:lumOff val="40000"/>
                            </a:schemeClr>
                          </a:solidFill>
                          <a:prstDash val="solid"/>
                          <a:round/>
                          <a:headEnd type="none" w="med" len="med"/>
                          <a:tailEnd type="none" w="med" len="med"/>
                        </a:lnL>
                        <a:lnR w="38100" cap="flat" cmpd="sng" algn="ctr">
                          <a:solidFill>
                            <a:schemeClr val="accent2">
                              <a:lumMod val="60000"/>
                              <a:lumOff val="40000"/>
                            </a:schemeClr>
                          </a:solidFill>
                          <a:prstDash val="solid"/>
                          <a:round/>
                          <a:headEnd type="none" w="med" len="med"/>
                          <a:tailEnd type="none" w="med" len="med"/>
                        </a:lnR>
                        <a:lnT w="38100" cap="flat" cmpd="sng" algn="ctr">
                          <a:solidFill>
                            <a:schemeClr val="accent2">
                              <a:lumMod val="60000"/>
                              <a:lumOff val="40000"/>
                            </a:schemeClr>
                          </a:solidFill>
                          <a:prstDash val="solid"/>
                          <a:round/>
                          <a:headEnd type="none" w="med" len="med"/>
                          <a:tailEnd type="none" w="med" len="med"/>
                        </a:lnT>
                        <a:lnB w="38100" cap="flat" cmpd="sng" algn="ctr">
                          <a:solidFill>
                            <a:schemeClr val="accent2">
                              <a:lumMod val="60000"/>
                              <a:lumOff val="40000"/>
                            </a:schemeClr>
                          </a:solidFill>
                          <a:prstDash val="solid"/>
                          <a:round/>
                          <a:headEnd type="none" w="med" len="med"/>
                          <a:tailEnd type="none" w="med" len="med"/>
                        </a:lnB>
                        <a:blipFill>
                          <a:blip r:embed="rId3"/>
                          <a:stretch>
                            <a:fillRect l="-3448" t="-1724" r="-5172" b="-5172"/>
                          </a:stretch>
                        </a:blipFill>
                      </a:tcPr>
                    </a:tc>
                    <a:extLst>
                      <a:ext uri="{0D108BD9-81ED-4DB2-BD59-A6C34878D82A}">
                        <a16:rowId xmlns:a16="http://schemas.microsoft.com/office/drawing/2014/main" val="3641841764"/>
                      </a:ext>
                    </a:extLst>
                  </a:tr>
                </a:tbl>
              </a:graphicData>
            </a:graphic>
          </p:graphicFrame>
        </mc:Fallback>
      </mc:AlternateContent>
      <p:graphicFrame>
        <p:nvGraphicFramePr>
          <p:cNvPr id="4" name="Table 3">
            <a:extLst>
              <a:ext uri="{FF2B5EF4-FFF2-40B4-BE49-F238E27FC236}">
                <a16:creationId xmlns:a16="http://schemas.microsoft.com/office/drawing/2014/main" id="{0BF637FE-BBB3-4DD8-8716-8D8429FE71DA}"/>
              </a:ext>
            </a:extLst>
          </p:cNvPr>
          <p:cNvGraphicFramePr>
            <a:graphicFrameLocks noGrp="1"/>
          </p:cNvGraphicFramePr>
          <p:nvPr>
            <p:extLst>
              <p:ext uri="{D42A27DB-BD31-4B8C-83A1-F6EECF244321}">
                <p14:modId xmlns:p14="http://schemas.microsoft.com/office/powerpoint/2010/main" val="3991641769"/>
              </p:ext>
            </p:extLst>
          </p:nvPr>
        </p:nvGraphicFramePr>
        <p:xfrm>
          <a:off x="10504714" y="3069000"/>
          <a:ext cx="720000" cy="720000"/>
        </p:xfrm>
        <a:graphic>
          <a:graphicData uri="http://schemas.openxmlformats.org/drawingml/2006/table">
            <a:tbl>
              <a:tblPr>
                <a:tableStyleId>{2D5ABB26-0587-4C30-8999-92F81FD0307C}</a:tableStyleId>
              </a:tblPr>
              <a:tblGrid>
                <a:gridCol w="360000">
                  <a:extLst>
                    <a:ext uri="{9D8B030D-6E8A-4147-A177-3AD203B41FA5}">
                      <a16:colId xmlns:a16="http://schemas.microsoft.com/office/drawing/2014/main" val="1223544981"/>
                    </a:ext>
                  </a:extLst>
                </a:gridCol>
                <a:gridCol w="360000">
                  <a:extLst>
                    <a:ext uri="{9D8B030D-6E8A-4147-A177-3AD203B41FA5}">
                      <a16:colId xmlns:a16="http://schemas.microsoft.com/office/drawing/2014/main" val="4180117059"/>
                    </a:ext>
                  </a:extLst>
                </a:gridCol>
              </a:tblGrid>
              <a:tr h="360000">
                <a:tc>
                  <a:txBody>
                    <a:bodyPr/>
                    <a:lstStyle/>
                    <a:p>
                      <a:pPr algn="ctr" fontAlgn="b"/>
                      <a:r>
                        <a:rPr lang="en-JP" sz="1600" u="none" strike="noStrike">
                          <a:effectLst/>
                        </a:rPr>
                        <a:t>491</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428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9900748"/>
                  </a:ext>
                </a:extLst>
              </a:tr>
              <a:tr h="360000">
                <a:tc>
                  <a:txBody>
                    <a:bodyPr/>
                    <a:lstStyle/>
                    <a:p>
                      <a:pPr algn="ctr" fontAlgn="b"/>
                      <a:r>
                        <a:rPr lang="en-JP" sz="1600" u="none" strike="noStrike">
                          <a:effectLst/>
                        </a:rPr>
                        <a:t>548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rPr>
                        <a:t>319</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08824105"/>
                  </a:ext>
                </a:extLst>
              </a:tr>
            </a:tbl>
          </a:graphicData>
        </a:graphic>
      </p:graphicFrame>
      <p:cxnSp>
        <p:nvCxnSpPr>
          <p:cNvPr id="27" name="Straight Arrow Connector 26">
            <a:extLst>
              <a:ext uri="{FF2B5EF4-FFF2-40B4-BE49-F238E27FC236}">
                <a16:creationId xmlns:a16="http://schemas.microsoft.com/office/drawing/2014/main" id="{67FF280D-EA19-3C60-5B1B-E48AEB71A49B}"/>
              </a:ext>
            </a:extLst>
          </p:cNvPr>
          <p:cNvCxnSpPr>
            <a:cxnSpLocks/>
            <a:stCxn id="15" idx="3"/>
            <a:endCxn id="17" idx="1"/>
          </p:cNvCxnSpPr>
          <p:nvPr/>
        </p:nvCxnSpPr>
        <p:spPr>
          <a:xfrm>
            <a:off x="2750167" y="3429000"/>
            <a:ext cx="1083458"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95E3C4C-4DB5-1E82-9A79-4EE3366CB9D0}"/>
              </a:ext>
            </a:extLst>
          </p:cNvPr>
          <p:cNvCxnSpPr>
            <a:cxnSpLocks/>
            <a:stCxn id="18" idx="3"/>
            <a:endCxn id="26" idx="1"/>
          </p:cNvCxnSpPr>
          <p:nvPr/>
        </p:nvCxnSpPr>
        <p:spPr>
          <a:xfrm>
            <a:off x="7536000" y="3429000"/>
            <a:ext cx="1120078"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87DFD35-0D8F-0E18-EB30-F5E2352F26E2}"/>
              </a:ext>
            </a:extLst>
          </p:cNvPr>
          <p:cNvCxnSpPr>
            <a:cxnSpLocks/>
            <a:stCxn id="26" idx="3"/>
            <a:endCxn id="4" idx="1"/>
          </p:cNvCxnSpPr>
          <p:nvPr/>
        </p:nvCxnSpPr>
        <p:spPr>
          <a:xfrm>
            <a:off x="9376078" y="3429000"/>
            <a:ext cx="1128636"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C859490-1D2C-BBE7-A9F3-13AA568DAAE3}"/>
              </a:ext>
            </a:extLst>
          </p:cNvPr>
          <p:cNvCxnSpPr>
            <a:cxnSpLocks/>
            <a:stCxn id="17" idx="3"/>
            <a:endCxn id="18" idx="1"/>
          </p:cNvCxnSpPr>
          <p:nvPr/>
        </p:nvCxnSpPr>
        <p:spPr>
          <a:xfrm>
            <a:off x="4913625" y="3429000"/>
            <a:ext cx="1182375"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E2A34F4C-EFE0-1939-F8F1-CF1A633141B1}"/>
              </a:ext>
            </a:extLst>
          </p:cNvPr>
          <p:cNvSpPr txBox="1"/>
          <p:nvPr/>
        </p:nvSpPr>
        <p:spPr>
          <a:xfrm>
            <a:off x="4913625" y="1046172"/>
            <a:ext cx="2364750" cy="461665"/>
          </a:xfrm>
          <a:prstGeom prst="rect">
            <a:avLst/>
          </a:prstGeom>
          <a:noFill/>
        </p:spPr>
        <p:txBody>
          <a:bodyPr wrap="none">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”valid” extraction</a:t>
            </a:r>
            <a:endParaRPr lang="en-JP" sz="2400"/>
          </a:p>
        </p:txBody>
      </p:sp>
    </p:spTree>
    <p:extLst>
      <p:ext uri="{BB962C8B-B14F-4D97-AF65-F5344CB8AC3E}">
        <p14:creationId xmlns:p14="http://schemas.microsoft.com/office/powerpoint/2010/main" val="35669683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4B0BB0-2936-79ED-7786-5A4920696E66}"/>
              </a:ext>
            </a:extLst>
          </p:cNvPr>
          <p:cNvPicPr>
            <a:picLocks noChangeAspect="1"/>
          </p:cNvPicPr>
          <p:nvPr/>
        </p:nvPicPr>
        <p:blipFill>
          <a:blip r:embed="rId3"/>
          <a:stretch>
            <a:fillRect/>
          </a:stretch>
        </p:blipFill>
        <p:spPr>
          <a:xfrm>
            <a:off x="1162050" y="1314450"/>
            <a:ext cx="9867900" cy="4229100"/>
          </a:xfrm>
          <a:prstGeom prst="rect">
            <a:avLst/>
          </a:prstGeom>
        </p:spPr>
      </p:pic>
      <p:sp>
        <p:nvSpPr>
          <p:cNvPr id="6" name="TextBox 5">
            <a:extLst>
              <a:ext uri="{FF2B5EF4-FFF2-40B4-BE49-F238E27FC236}">
                <a16:creationId xmlns:a16="http://schemas.microsoft.com/office/drawing/2014/main" id="{0EF3B764-D2B6-94C0-329E-8DC37A718F5B}"/>
              </a:ext>
            </a:extLst>
          </p:cNvPr>
          <p:cNvSpPr txBox="1"/>
          <p:nvPr/>
        </p:nvSpPr>
        <p:spPr>
          <a:xfrm>
            <a:off x="3048000" y="5653602"/>
            <a:ext cx="6096000" cy="923330"/>
          </a:xfrm>
          <a:prstGeom prst="rect">
            <a:avLst/>
          </a:prstGeom>
          <a:noFill/>
        </p:spPr>
        <p:txBody>
          <a:bodyPr wrap="square">
            <a:spAutoFit/>
          </a:bodyPr>
          <a:lstStyle/>
          <a:p>
            <a:r>
              <a:rPr lang="en-US" dirty="0">
                <a:effectLst/>
                <a:latin typeface="CMU SANS SERIF" panose="02000603000000000000" pitchFamily="2" charset="0"/>
                <a:ea typeface="CMU SANS SERIF" panose="02000603000000000000" pitchFamily="2" charset="0"/>
                <a:cs typeface="CMU SANS SERIF" panose="02000603000000000000" pitchFamily="2" charset="0"/>
              </a:rPr>
              <a:t>Ham, Y.-G., J.-H. Kim, and J.-J. Luo, 2019: Deep learning for multi-year ENSO forecasts. </a:t>
            </a:r>
            <a:r>
              <a:rPr lang="en-US" i="1" dirty="0">
                <a:effectLst/>
                <a:latin typeface="CMU SANS SERIF" panose="02000603000000000000" pitchFamily="2" charset="0"/>
                <a:ea typeface="CMU SANS SERIF" panose="02000603000000000000" pitchFamily="2" charset="0"/>
                <a:cs typeface="CMU SANS SERIF" panose="02000603000000000000" pitchFamily="2" charset="0"/>
              </a:rPr>
              <a:t>Nature</a:t>
            </a:r>
            <a:r>
              <a:rPr lang="en-US" dirty="0">
                <a:effectLst/>
                <a:latin typeface="CMU SANS SERIF" panose="02000603000000000000" pitchFamily="2" charset="0"/>
                <a:ea typeface="CMU SANS SERIF" panose="02000603000000000000" pitchFamily="2" charset="0"/>
                <a:cs typeface="CMU SANS SERIF" panose="02000603000000000000" pitchFamily="2" charset="0"/>
              </a:rPr>
              <a:t>, 1–5, </a:t>
            </a:r>
            <a:r>
              <a:rPr lang="en-US" dirty="0">
                <a:effectLst/>
                <a:latin typeface="CMU SANS SERIF" panose="02000603000000000000" pitchFamily="2" charset="0"/>
                <a:ea typeface="CMU SANS SERIF" panose="02000603000000000000" pitchFamily="2" charset="0"/>
                <a:cs typeface="CMU SANS SERIF" panose="02000603000000000000" pitchFamily="2" charset="0"/>
                <a:hlinkClick r:id="rId4"/>
              </a:rPr>
              <a:t>https://doi.org/10.1038/s41586-019-1559-7</a:t>
            </a:r>
            <a:r>
              <a:rPr lang="en-US" dirty="0">
                <a:effectLst/>
                <a:latin typeface="CMU SANS SERIF" panose="02000603000000000000" pitchFamily="2" charset="0"/>
                <a:ea typeface="CMU SANS SERIF" panose="02000603000000000000" pitchFamily="2" charset="0"/>
                <a:cs typeface="CMU SANS SERIF" panose="02000603000000000000" pitchFamily="2" charset="0"/>
              </a:rPr>
              <a:t>.</a:t>
            </a:r>
          </a:p>
        </p:txBody>
      </p:sp>
    </p:spTree>
    <p:extLst>
      <p:ext uri="{BB962C8B-B14F-4D97-AF65-F5344CB8AC3E}">
        <p14:creationId xmlns:p14="http://schemas.microsoft.com/office/powerpoint/2010/main" val="30772714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2">
            <a:extLst>
              <a:ext uri="{FF2B5EF4-FFF2-40B4-BE49-F238E27FC236}">
                <a16:creationId xmlns:a16="http://schemas.microsoft.com/office/drawing/2014/main" id="{6BCEF1DE-5C55-C666-8518-B5C2BE203FE4}"/>
              </a:ext>
            </a:extLst>
          </p:cNvPr>
          <p:cNvGraphicFramePr>
            <a:graphicFrameLocks noGrp="1"/>
          </p:cNvGraphicFramePr>
          <p:nvPr>
            <p:extLst>
              <p:ext uri="{D42A27DB-BD31-4B8C-83A1-F6EECF244321}">
                <p14:modId xmlns:p14="http://schemas.microsoft.com/office/powerpoint/2010/main" val="948567609"/>
              </p:ext>
            </p:extLst>
          </p:nvPr>
        </p:nvGraphicFramePr>
        <p:xfrm>
          <a:off x="1048648" y="1485349"/>
          <a:ext cx="10094704" cy="3899450"/>
        </p:xfrm>
        <a:graphic>
          <a:graphicData uri="http://schemas.openxmlformats.org/drawingml/2006/table">
            <a:tbl>
              <a:tblPr firstRow="1" bandRow="1">
                <a:tableStyleId>{9DCAF9ED-07DC-4A11-8D7F-57B35C25682E}</a:tableStyleId>
              </a:tblPr>
              <a:tblGrid>
                <a:gridCol w="2372106">
                  <a:extLst>
                    <a:ext uri="{9D8B030D-6E8A-4147-A177-3AD203B41FA5}">
                      <a16:colId xmlns:a16="http://schemas.microsoft.com/office/drawing/2014/main" val="2515417004"/>
                    </a:ext>
                  </a:extLst>
                </a:gridCol>
                <a:gridCol w="7722598">
                  <a:extLst>
                    <a:ext uri="{9D8B030D-6E8A-4147-A177-3AD203B41FA5}">
                      <a16:colId xmlns:a16="http://schemas.microsoft.com/office/drawing/2014/main" val="2223880016"/>
                    </a:ext>
                  </a:extLst>
                </a:gridCol>
              </a:tblGrid>
              <a:tr h="548195">
                <a:tc>
                  <a:txBody>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Learning</a:t>
                      </a:r>
                    </a:p>
                  </a:txBody>
                  <a:tcPr/>
                </a:tc>
                <a:tc>
                  <a:txBody>
                    <a:bodyPr/>
                    <a:lstStyle/>
                    <a:p>
                      <a:r>
                        <a:rPr lang="en-JP" sz="2800">
                          <a:latin typeface="CMU Serif Roman" panose="02000603000000000000" pitchFamily="2" charset="0"/>
                          <a:ea typeface="CMU Serif Roman" panose="02000603000000000000" pitchFamily="2" charset="0"/>
                          <a:cs typeface="CMU Serif Roman" panose="02000603000000000000" pitchFamily="2" charset="0"/>
                        </a:rPr>
                        <a:t>Description</a:t>
                      </a:r>
                    </a:p>
                  </a:txBody>
                  <a:tcPr/>
                </a:tc>
                <a:extLst>
                  <a:ext uri="{0D108BD9-81ED-4DB2-BD59-A6C34878D82A}">
                    <a16:rowId xmlns:a16="http://schemas.microsoft.com/office/drawing/2014/main" val="347395031"/>
                  </a:ext>
                </a:extLst>
              </a:tr>
              <a:tr h="1117085">
                <a:tc>
                  <a:txBody>
                    <a:bodyPr/>
                    <a:lstStyle/>
                    <a:p>
                      <a:r>
                        <a:rPr lang="en-JP" sz="2400" b="1">
                          <a:latin typeface="CMU Sans Serif" panose="02000603000000000000" pitchFamily="2" charset="0"/>
                          <a:ea typeface="CMU Sans Serif" panose="02000603000000000000" pitchFamily="2" charset="0"/>
                          <a:cs typeface="CMU Sans Serif" panose="02000603000000000000" pitchFamily="2" charset="0"/>
                        </a:rPr>
                        <a:t>Unsupervised</a:t>
                      </a:r>
                    </a:p>
                  </a:txBody>
                  <a:tcPr/>
                </a:tc>
                <a:tc>
                  <a:txBody>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Many features, learn useful properties of the structure of the dataset</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2138477878"/>
                  </a:ext>
                </a:extLst>
              </a:tr>
              <a:tr h="1117085">
                <a:tc>
                  <a:txBody>
                    <a:bodyPr/>
                    <a:lstStyle/>
                    <a:p>
                      <a:r>
                        <a:rPr lang="en-JP" sz="2400" b="1">
                          <a:latin typeface="CMU Sans Serif" panose="02000603000000000000" pitchFamily="2" charset="0"/>
                          <a:ea typeface="CMU Sans Serif" panose="02000603000000000000" pitchFamily="2" charset="0"/>
                          <a:cs typeface="CMU Sans Serif" panose="02000603000000000000" pitchFamily="2" charset="0"/>
                        </a:rPr>
                        <a:t>Supervised</a:t>
                      </a:r>
                    </a:p>
                  </a:txBody>
                  <a:tcPr/>
                </a:tc>
                <a:tc>
                  <a:txBody>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Involved </a:t>
                      </a:r>
                      <a:r>
                        <a:rPr lang="en-US" sz="2400" u="sng" dirty="0">
                          <a:latin typeface="CMU SANS SERIF" panose="02000603000000000000" pitchFamily="2" charset="0"/>
                          <a:ea typeface="CMU SANS SERIF" panose="02000603000000000000" pitchFamily="2" charset="0"/>
                          <a:cs typeface="CMU SANS SERIF" panose="02000603000000000000" pitchFamily="2" charset="0"/>
                        </a:rPr>
                        <a:t>labels</a:t>
                      </a:r>
                      <a:r>
                        <a:rPr lang="en-US" sz="2400" dirty="0">
                          <a:latin typeface="CMU SANS SERIF" panose="02000603000000000000" pitchFamily="2" charset="0"/>
                          <a:ea typeface="CMU SANS SERIF" panose="02000603000000000000" pitchFamily="2" charset="0"/>
                          <a:cs typeface="CMU SANS SERIF" panose="02000603000000000000" pitchFamily="2" charset="0"/>
                        </a:rPr>
                        <a:t> or </a:t>
                      </a:r>
                      <a:r>
                        <a:rPr lang="en-US" sz="2400" u="sng" dirty="0">
                          <a:latin typeface="CMU SANS SERIF" panose="02000603000000000000" pitchFamily="2" charset="0"/>
                          <a:ea typeface="CMU SANS SERIF" panose="02000603000000000000" pitchFamily="2" charset="0"/>
                          <a:cs typeface="CMU SANS SERIF" panose="02000603000000000000" pitchFamily="2" charset="0"/>
                        </a:rPr>
                        <a:t>targets</a:t>
                      </a:r>
                      <a:r>
                        <a:rPr lang="en-US" sz="2400" dirty="0">
                          <a:latin typeface="CMU SANS SERIF" panose="02000603000000000000" pitchFamily="2" charset="0"/>
                          <a:ea typeface="CMU SANS SERIF" panose="02000603000000000000" pitchFamily="2" charset="0"/>
                          <a:cs typeface="CMU SANS SERIF" panose="02000603000000000000" pitchFamily="2" charset="0"/>
                        </a:rPr>
                        <a:t> to inherit features associated to each label/target</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2805316023"/>
                  </a:ext>
                </a:extLst>
              </a:tr>
              <a:tr h="1117085">
                <a:tc>
                  <a:txBody>
                    <a:bodyPr/>
                    <a:lstStyle/>
                    <a:p>
                      <a:r>
                        <a:rPr lang="en-JP" sz="2400" b="1">
                          <a:latin typeface="CMU Sans Serif" panose="02000603000000000000" pitchFamily="2" charset="0"/>
                          <a:ea typeface="CMU Sans Serif" panose="02000603000000000000" pitchFamily="2" charset="0"/>
                          <a:cs typeface="CMU Sans Serif" panose="02000603000000000000" pitchFamily="2" charset="0"/>
                        </a:rPr>
                        <a:t>R</a:t>
                      </a:r>
                      <a:r>
                        <a:rPr lang="en-US" sz="2400" b="1" dirty="0">
                          <a:latin typeface="CMU Sans Serif" panose="02000603000000000000" pitchFamily="2" charset="0"/>
                          <a:ea typeface="CMU Sans Serif" panose="02000603000000000000" pitchFamily="2" charset="0"/>
                          <a:cs typeface="CMU Sans Serif" panose="02000603000000000000" pitchFamily="2" charset="0"/>
                        </a:rPr>
                        <a:t>e</a:t>
                      </a:r>
                      <a:r>
                        <a:rPr lang="en-JP" sz="2400" b="1">
                          <a:latin typeface="CMU Sans Serif" panose="02000603000000000000" pitchFamily="2" charset="0"/>
                          <a:ea typeface="CMU Sans Serif" panose="02000603000000000000" pitchFamily="2" charset="0"/>
                          <a:cs typeface="CMU Sans Serif" panose="02000603000000000000" pitchFamily="2" charset="0"/>
                        </a:rPr>
                        <a:t>inforcement</a:t>
                      </a:r>
                    </a:p>
                  </a:txBody>
                  <a:tcPr/>
                </a:tc>
                <a:tc>
                  <a:txBody>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Feedback loop between learning system and its experiences</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a:txBody>
                  <a:tcPr/>
                </a:tc>
                <a:extLst>
                  <a:ext uri="{0D108BD9-81ED-4DB2-BD59-A6C34878D82A}">
                    <a16:rowId xmlns:a16="http://schemas.microsoft.com/office/drawing/2014/main" val="1106685582"/>
                  </a:ext>
                </a:extLst>
              </a:tr>
            </a:tbl>
          </a:graphicData>
        </a:graphic>
      </p:graphicFrame>
    </p:spTree>
    <p:extLst>
      <p:ext uri="{BB962C8B-B14F-4D97-AF65-F5344CB8AC3E}">
        <p14:creationId xmlns:p14="http://schemas.microsoft.com/office/powerpoint/2010/main" val="81667902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4B0BB0-2936-79ED-7786-5A4920696E66}"/>
              </a:ext>
            </a:extLst>
          </p:cNvPr>
          <p:cNvPicPr>
            <a:picLocks noChangeAspect="1"/>
          </p:cNvPicPr>
          <p:nvPr/>
        </p:nvPicPr>
        <p:blipFill rotWithShape="1">
          <a:blip r:embed="rId3"/>
          <a:srcRect r="85916"/>
          <a:stretch/>
        </p:blipFill>
        <p:spPr>
          <a:xfrm>
            <a:off x="1162050" y="1314450"/>
            <a:ext cx="1389764" cy="4229100"/>
          </a:xfrm>
          <a:prstGeom prst="rect">
            <a:avLst/>
          </a:prstGeom>
        </p:spPr>
      </p:pic>
      <p:sp>
        <p:nvSpPr>
          <p:cNvPr id="5" name="TextBox 4">
            <a:extLst>
              <a:ext uri="{FF2B5EF4-FFF2-40B4-BE49-F238E27FC236}">
                <a16:creationId xmlns:a16="http://schemas.microsoft.com/office/drawing/2014/main" id="{FF4F9563-E107-ED13-31C1-B3C7800ED84C}"/>
              </a:ext>
            </a:extLst>
          </p:cNvPr>
          <p:cNvSpPr txBox="1"/>
          <p:nvPr/>
        </p:nvSpPr>
        <p:spPr>
          <a:xfrm>
            <a:off x="823438" y="307354"/>
            <a:ext cx="2066987" cy="830997"/>
          </a:xfrm>
          <a:prstGeom prst="rect">
            <a:avLst/>
          </a:prstGeom>
          <a:noFill/>
        </p:spPr>
        <p:txBody>
          <a:bodyPr wrap="square" rtlCol="0">
            <a:spAutoFit/>
          </a:bodyPr>
          <a:lstStyle/>
          <a:p>
            <a:r>
              <a:rPr lang="en-US" sz="2400" dirty="0">
                <a:latin typeface="CMU SANS SERIF" panose="02000603000000000000" pitchFamily="2" charset="0"/>
                <a:ea typeface="CMU SANS SERIF" panose="02000603000000000000" pitchFamily="2" charset="0"/>
                <a:cs typeface="CMU SANS SERIF" panose="02000603000000000000" pitchFamily="2" charset="0"/>
              </a:rPr>
              <a:t>I</a:t>
            </a:r>
            <a:r>
              <a:rPr lang="en-JP" sz="2400">
                <a:latin typeface="CMU SANS SERIF" panose="02000603000000000000" pitchFamily="2" charset="0"/>
                <a:ea typeface="CMU SANS SERIF" panose="02000603000000000000" pitchFamily="2" charset="0"/>
                <a:cs typeface="CMU SANS SERIF" panose="02000603000000000000" pitchFamily="2" charset="0"/>
              </a:rPr>
              <a:t>nput data: 2961x72x24x6</a:t>
            </a:r>
          </a:p>
        </p:txBody>
      </p:sp>
      <p:grpSp>
        <p:nvGrpSpPr>
          <p:cNvPr id="264" name="Group 263">
            <a:extLst>
              <a:ext uri="{FF2B5EF4-FFF2-40B4-BE49-F238E27FC236}">
                <a16:creationId xmlns:a16="http://schemas.microsoft.com/office/drawing/2014/main" id="{1F6C4E20-E192-E1C6-6C22-0FF5ABE3818A}"/>
              </a:ext>
            </a:extLst>
          </p:cNvPr>
          <p:cNvGrpSpPr/>
          <p:nvPr/>
        </p:nvGrpSpPr>
        <p:grpSpPr>
          <a:xfrm>
            <a:off x="6778486" y="1328233"/>
            <a:ext cx="1972176" cy="1615287"/>
            <a:chOff x="5917037" y="3724651"/>
            <a:chExt cx="1972176" cy="1615287"/>
          </a:xfrm>
        </p:grpSpPr>
        <p:grpSp>
          <p:nvGrpSpPr>
            <p:cNvPr id="9" name="Group 8">
              <a:extLst>
                <a:ext uri="{FF2B5EF4-FFF2-40B4-BE49-F238E27FC236}">
                  <a16:creationId xmlns:a16="http://schemas.microsoft.com/office/drawing/2014/main" id="{31CF68BF-683C-193F-5E6A-ED1AB444220E}"/>
                </a:ext>
              </a:extLst>
            </p:cNvPr>
            <p:cNvGrpSpPr/>
            <p:nvPr/>
          </p:nvGrpSpPr>
          <p:grpSpPr>
            <a:xfrm>
              <a:off x="6091287" y="3724651"/>
              <a:ext cx="1797926" cy="1440000"/>
              <a:chOff x="1333729" y="4632288"/>
              <a:chExt cx="1797926" cy="1440000"/>
            </a:xfrm>
          </p:grpSpPr>
          <p:sp>
            <p:nvSpPr>
              <p:cNvPr id="73" name="Rectangle 72">
                <a:extLst>
                  <a:ext uri="{FF2B5EF4-FFF2-40B4-BE49-F238E27FC236}">
                    <a16:creationId xmlns:a16="http://schemas.microsoft.com/office/drawing/2014/main" id="{2F524C95-71F2-968C-F7B5-06962C2B3967}"/>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4" name="Rectangle 73">
                <a:extLst>
                  <a:ext uri="{FF2B5EF4-FFF2-40B4-BE49-F238E27FC236}">
                    <a16:creationId xmlns:a16="http://schemas.microsoft.com/office/drawing/2014/main" id="{18CEE838-41BA-6995-D27F-CB81F909E7E6}"/>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5" name="Rectangle 74">
                <a:extLst>
                  <a:ext uri="{FF2B5EF4-FFF2-40B4-BE49-F238E27FC236}">
                    <a16:creationId xmlns:a16="http://schemas.microsoft.com/office/drawing/2014/main" id="{36DECA62-3836-1FFB-C07B-93C8EB1B5B7F}"/>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6" name="Rectangle 75">
                <a:extLst>
                  <a:ext uri="{FF2B5EF4-FFF2-40B4-BE49-F238E27FC236}">
                    <a16:creationId xmlns:a16="http://schemas.microsoft.com/office/drawing/2014/main" id="{C5EC2C4A-2698-2E9E-055D-A4606182CAA2}"/>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7" name="Rectangle 76">
                <a:extLst>
                  <a:ext uri="{FF2B5EF4-FFF2-40B4-BE49-F238E27FC236}">
                    <a16:creationId xmlns:a16="http://schemas.microsoft.com/office/drawing/2014/main" id="{D3224B50-AB88-89AD-D960-E1D6D9737409}"/>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8" name="Rectangle 77">
                <a:extLst>
                  <a:ext uri="{FF2B5EF4-FFF2-40B4-BE49-F238E27FC236}">
                    <a16:creationId xmlns:a16="http://schemas.microsoft.com/office/drawing/2014/main" id="{B6E54A0D-CC43-FD93-435B-FA5CD92F5B78}"/>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79" name="Rectangle 78">
                <a:extLst>
                  <a:ext uri="{FF2B5EF4-FFF2-40B4-BE49-F238E27FC236}">
                    <a16:creationId xmlns:a16="http://schemas.microsoft.com/office/drawing/2014/main" id="{B9ED0213-156B-CCBC-842A-595204DE1D8C}"/>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0" name="Rectangle 79">
                <a:extLst>
                  <a:ext uri="{FF2B5EF4-FFF2-40B4-BE49-F238E27FC236}">
                    <a16:creationId xmlns:a16="http://schemas.microsoft.com/office/drawing/2014/main" id="{C9ED3117-E60D-0526-61CC-94EACB1CFDD6}"/>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1" name="Rectangle 80">
                <a:extLst>
                  <a:ext uri="{FF2B5EF4-FFF2-40B4-BE49-F238E27FC236}">
                    <a16:creationId xmlns:a16="http://schemas.microsoft.com/office/drawing/2014/main" id="{AC096673-5906-93EF-B57A-EFCF4F7669D3}"/>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2" name="Rectangle 81">
                <a:extLst>
                  <a:ext uri="{FF2B5EF4-FFF2-40B4-BE49-F238E27FC236}">
                    <a16:creationId xmlns:a16="http://schemas.microsoft.com/office/drawing/2014/main" id="{9D7A95DF-4B57-30F9-475A-DEA9B3636C6C}"/>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3" name="Rectangle 82">
                <a:extLst>
                  <a:ext uri="{FF2B5EF4-FFF2-40B4-BE49-F238E27FC236}">
                    <a16:creationId xmlns:a16="http://schemas.microsoft.com/office/drawing/2014/main" id="{ACB2C15E-616D-21C7-6579-20DC66855050}"/>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4" name="Rectangle 83">
                <a:extLst>
                  <a:ext uri="{FF2B5EF4-FFF2-40B4-BE49-F238E27FC236}">
                    <a16:creationId xmlns:a16="http://schemas.microsoft.com/office/drawing/2014/main" id="{30B8B7BD-B83A-1A76-57EE-12D86E36F258}"/>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5" name="Rectangle 84">
                <a:extLst>
                  <a:ext uri="{FF2B5EF4-FFF2-40B4-BE49-F238E27FC236}">
                    <a16:creationId xmlns:a16="http://schemas.microsoft.com/office/drawing/2014/main" id="{8BF54544-A87D-C674-F0DD-A94F791D8893}"/>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6" name="Rectangle 85">
                <a:extLst>
                  <a:ext uri="{FF2B5EF4-FFF2-40B4-BE49-F238E27FC236}">
                    <a16:creationId xmlns:a16="http://schemas.microsoft.com/office/drawing/2014/main" id="{1634F364-A2EA-ECC8-0FFF-009ECF35F76A}"/>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7" name="Rectangle 86">
                <a:extLst>
                  <a:ext uri="{FF2B5EF4-FFF2-40B4-BE49-F238E27FC236}">
                    <a16:creationId xmlns:a16="http://schemas.microsoft.com/office/drawing/2014/main" id="{C65357D2-A998-386F-95B6-EB50335EAB02}"/>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8" name="Rectangle 87">
                <a:extLst>
                  <a:ext uri="{FF2B5EF4-FFF2-40B4-BE49-F238E27FC236}">
                    <a16:creationId xmlns:a16="http://schemas.microsoft.com/office/drawing/2014/main" id="{EA93E0A9-D45C-3605-1475-512A75730434}"/>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89" name="Rectangle 88">
                <a:extLst>
                  <a:ext uri="{FF2B5EF4-FFF2-40B4-BE49-F238E27FC236}">
                    <a16:creationId xmlns:a16="http://schemas.microsoft.com/office/drawing/2014/main" id="{46D7A4EE-4160-3A14-80DA-7A175EF17B19}"/>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0" name="Rectangle 89">
                <a:extLst>
                  <a:ext uri="{FF2B5EF4-FFF2-40B4-BE49-F238E27FC236}">
                    <a16:creationId xmlns:a16="http://schemas.microsoft.com/office/drawing/2014/main" id="{927CF66C-E401-3DDB-B195-D5CDEF8E2EE7}"/>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1" name="Rectangle 90">
                <a:extLst>
                  <a:ext uri="{FF2B5EF4-FFF2-40B4-BE49-F238E27FC236}">
                    <a16:creationId xmlns:a16="http://schemas.microsoft.com/office/drawing/2014/main" id="{E6DFAD6A-F974-FE17-B635-67721709808C}"/>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92" name="Rectangle 91">
                <a:extLst>
                  <a:ext uri="{FF2B5EF4-FFF2-40B4-BE49-F238E27FC236}">
                    <a16:creationId xmlns:a16="http://schemas.microsoft.com/office/drawing/2014/main" id="{2FE975A8-4F02-86D8-5E6D-CB1C3E236BA7}"/>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80" name="Group 179">
              <a:extLst>
                <a:ext uri="{FF2B5EF4-FFF2-40B4-BE49-F238E27FC236}">
                  <a16:creationId xmlns:a16="http://schemas.microsoft.com/office/drawing/2014/main" id="{2EF6113A-1C02-CF88-8E56-D83DDF3198E5}"/>
                </a:ext>
              </a:extLst>
            </p:cNvPr>
            <p:cNvGrpSpPr/>
            <p:nvPr/>
          </p:nvGrpSpPr>
          <p:grpSpPr>
            <a:xfrm>
              <a:off x="6060209" y="3755938"/>
              <a:ext cx="1797926" cy="1440000"/>
              <a:chOff x="1333729" y="4632288"/>
              <a:chExt cx="1797926" cy="1440000"/>
            </a:xfrm>
          </p:grpSpPr>
          <p:sp>
            <p:nvSpPr>
              <p:cNvPr id="181" name="Rectangle 180">
                <a:extLst>
                  <a:ext uri="{FF2B5EF4-FFF2-40B4-BE49-F238E27FC236}">
                    <a16:creationId xmlns:a16="http://schemas.microsoft.com/office/drawing/2014/main" id="{58708BAC-253A-9A3D-F2B8-6090830BBCBD}"/>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2" name="Rectangle 181">
                <a:extLst>
                  <a:ext uri="{FF2B5EF4-FFF2-40B4-BE49-F238E27FC236}">
                    <a16:creationId xmlns:a16="http://schemas.microsoft.com/office/drawing/2014/main" id="{E68E8441-C824-CC19-59B6-C0A228952363}"/>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3" name="Rectangle 182">
                <a:extLst>
                  <a:ext uri="{FF2B5EF4-FFF2-40B4-BE49-F238E27FC236}">
                    <a16:creationId xmlns:a16="http://schemas.microsoft.com/office/drawing/2014/main" id="{31839FCC-6B14-BA6F-CD25-5108433D516F}"/>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4" name="Rectangle 183">
                <a:extLst>
                  <a:ext uri="{FF2B5EF4-FFF2-40B4-BE49-F238E27FC236}">
                    <a16:creationId xmlns:a16="http://schemas.microsoft.com/office/drawing/2014/main" id="{3380870B-26C3-3D81-3D4F-74E165FDF449}"/>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5" name="Rectangle 184">
                <a:extLst>
                  <a:ext uri="{FF2B5EF4-FFF2-40B4-BE49-F238E27FC236}">
                    <a16:creationId xmlns:a16="http://schemas.microsoft.com/office/drawing/2014/main" id="{232AFC62-769E-EC76-9B73-020F3AEF1607}"/>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6" name="Rectangle 185">
                <a:extLst>
                  <a:ext uri="{FF2B5EF4-FFF2-40B4-BE49-F238E27FC236}">
                    <a16:creationId xmlns:a16="http://schemas.microsoft.com/office/drawing/2014/main" id="{42BE7C9C-3EB6-9569-D031-F4BFC22ADD88}"/>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7" name="Rectangle 186">
                <a:extLst>
                  <a:ext uri="{FF2B5EF4-FFF2-40B4-BE49-F238E27FC236}">
                    <a16:creationId xmlns:a16="http://schemas.microsoft.com/office/drawing/2014/main" id="{681F173D-BFD0-7F89-8ECB-7D5B2A44F004}"/>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8" name="Rectangle 187">
                <a:extLst>
                  <a:ext uri="{FF2B5EF4-FFF2-40B4-BE49-F238E27FC236}">
                    <a16:creationId xmlns:a16="http://schemas.microsoft.com/office/drawing/2014/main" id="{E245A5C0-86E7-9DD5-1DCE-6AD1BD3CDB33}"/>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89" name="Rectangle 188">
                <a:extLst>
                  <a:ext uri="{FF2B5EF4-FFF2-40B4-BE49-F238E27FC236}">
                    <a16:creationId xmlns:a16="http://schemas.microsoft.com/office/drawing/2014/main" id="{EAEC4360-43E2-255B-47E0-407573199A96}"/>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0" name="Rectangle 189">
                <a:extLst>
                  <a:ext uri="{FF2B5EF4-FFF2-40B4-BE49-F238E27FC236}">
                    <a16:creationId xmlns:a16="http://schemas.microsoft.com/office/drawing/2014/main" id="{B0FB94AF-44FD-46D4-CD62-35EBD36D36A0}"/>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1" name="Rectangle 190">
                <a:extLst>
                  <a:ext uri="{FF2B5EF4-FFF2-40B4-BE49-F238E27FC236}">
                    <a16:creationId xmlns:a16="http://schemas.microsoft.com/office/drawing/2014/main" id="{0DD63D93-1B87-CD16-79AE-64AEF84F7B86}"/>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2" name="Rectangle 191">
                <a:extLst>
                  <a:ext uri="{FF2B5EF4-FFF2-40B4-BE49-F238E27FC236}">
                    <a16:creationId xmlns:a16="http://schemas.microsoft.com/office/drawing/2014/main" id="{FEE720CE-A9D6-EF64-98E5-9E29AAED5536}"/>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3" name="Rectangle 192">
                <a:extLst>
                  <a:ext uri="{FF2B5EF4-FFF2-40B4-BE49-F238E27FC236}">
                    <a16:creationId xmlns:a16="http://schemas.microsoft.com/office/drawing/2014/main" id="{40C4A883-08A6-F0C6-602C-DF2C613665E4}"/>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4" name="Rectangle 193">
                <a:extLst>
                  <a:ext uri="{FF2B5EF4-FFF2-40B4-BE49-F238E27FC236}">
                    <a16:creationId xmlns:a16="http://schemas.microsoft.com/office/drawing/2014/main" id="{81F8702B-DE50-DB11-0E40-575E25556041}"/>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5" name="Rectangle 194">
                <a:extLst>
                  <a:ext uri="{FF2B5EF4-FFF2-40B4-BE49-F238E27FC236}">
                    <a16:creationId xmlns:a16="http://schemas.microsoft.com/office/drawing/2014/main" id="{05614532-818B-43EB-0676-7E799701F24B}"/>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6" name="Rectangle 195">
                <a:extLst>
                  <a:ext uri="{FF2B5EF4-FFF2-40B4-BE49-F238E27FC236}">
                    <a16:creationId xmlns:a16="http://schemas.microsoft.com/office/drawing/2014/main" id="{5017394C-7814-195C-D5FC-EFE7EBC44197}"/>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7" name="Rectangle 196">
                <a:extLst>
                  <a:ext uri="{FF2B5EF4-FFF2-40B4-BE49-F238E27FC236}">
                    <a16:creationId xmlns:a16="http://schemas.microsoft.com/office/drawing/2014/main" id="{3B43F52B-70CF-7423-4382-582BD62415B1}"/>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8" name="Rectangle 197">
                <a:extLst>
                  <a:ext uri="{FF2B5EF4-FFF2-40B4-BE49-F238E27FC236}">
                    <a16:creationId xmlns:a16="http://schemas.microsoft.com/office/drawing/2014/main" id="{565E0901-FF7A-6510-0E9C-6D18B931F828}"/>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99" name="Rectangle 198">
                <a:extLst>
                  <a:ext uri="{FF2B5EF4-FFF2-40B4-BE49-F238E27FC236}">
                    <a16:creationId xmlns:a16="http://schemas.microsoft.com/office/drawing/2014/main" id="{9F7F4DAC-552B-2428-BB02-2559B848CD88}"/>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0" name="Rectangle 199">
                <a:extLst>
                  <a:ext uri="{FF2B5EF4-FFF2-40B4-BE49-F238E27FC236}">
                    <a16:creationId xmlns:a16="http://schemas.microsoft.com/office/drawing/2014/main" id="{A2D09A3B-9A58-4DB0-237E-0D375A1817DB}"/>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01" name="Group 200">
              <a:extLst>
                <a:ext uri="{FF2B5EF4-FFF2-40B4-BE49-F238E27FC236}">
                  <a16:creationId xmlns:a16="http://schemas.microsoft.com/office/drawing/2014/main" id="{9C6D2E9D-F56C-EA56-5480-C613A3A6A993}"/>
                </a:ext>
              </a:extLst>
            </p:cNvPr>
            <p:cNvGrpSpPr/>
            <p:nvPr/>
          </p:nvGrpSpPr>
          <p:grpSpPr>
            <a:xfrm>
              <a:off x="6024416" y="3791938"/>
              <a:ext cx="1797926" cy="1440000"/>
              <a:chOff x="1333729" y="4632288"/>
              <a:chExt cx="1797926" cy="1440000"/>
            </a:xfrm>
          </p:grpSpPr>
          <p:sp>
            <p:nvSpPr>
              <p:cNvPr id="202" name="Rectangle 201">
                <a:extLst>
                  <a:ext uri="{FF2B5EF4-FFF2-40B4-BE49-F238E27FC236}">
                    <a16:creationId xmlns:a16="http://schemas.microsoft.com/office/drawing/2014/main" id="{04E5977D-31A2-D4B1-86C0-D723BF7B4E9E}"/>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3" name="Rectangle 202">
                <a:extLst>
                  <a:ext uri="{FF2B5EF4-FFF2-40B4-BE49-F238E27FC236}">
                    <a16:creationId xmlns:a16="http://schemas.microsoft.com/office/drawing/2014/main" id="{58E8557F-D22B-6872-56B8-B14E5857E28C}"/>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4" name="Rectangle 203">
                <a:extLst>
                  <a:ext uri="{FF2B5EF4-FFF2-40B4-BE49-F238E27FC236}">
                    <a16:creationId xmlns:a16="http://schemas.microsoft.com/office/drawing/2014/main" id="{15AF61A7-F1B3-7EF3-FB45-EF2976006ED6}"/>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5" name="Rectangle 204">
                <a:extLst>
                  <a:ext uri="{FF2B5EF4-FFF2-40B4-BE49-F238E27FC236}">
                    <a16:creationId xmlns:a16="http://schemas.microsoft.com/office/drawing/2014/main" id="{B8EB8F01-B9E4-2710-3182-85E7114661A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6" name="Rectangle 205">
                <a:extLst>
                  <a:ext uri="{FF2B5EF4-FFF2-40B4-BE49-F238E27FC236}">
                    <a16:creationId xmlns:a16="http://schemas.microsoft.com/office/drawing/2014/main" id="{57F91216-774E-FC95-A998-30494496B4C2}"/>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7" name="Rectangle 206">
                <a:extLst>
                  <a:ext uri="{FF2B5EF4-FFF2-40B4-BE49-F238E27FC236}">
                    <a16:creationId xmlns:a16="http://schemas.microsoft.com/office/drawing/2014/main" id="{13BF594D-8E46-7367-7811-293E747FCF03}"/>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8" name="Rectangle 207">
                <a:extLst>
                  <a:ext uri="{FF2B5EF4-FFF2-40B4-BE49-F238E27FC236}">
                    <a16:creationId xmlns:a16="http://schemas.microsoft.com/office/drawing/2014/main" id="{3C3679CF-35FF-9C51-903C-376EF7C53FF2}"/>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09" name="Rectangle 208">
                <a:extLst>
                  <a:ext uri="{FF2B5EF4-FFF2-40B4-BE49-F238E27FC236}">
                    <a16:creationId xmlns:a16="http://schemas.microsoft.com/office/drawing/2014/main" id="{4728ED43-839D-63E0-3018-8B48BFC337BF}"/>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0" name="Rectangle 209">
                <a:extLst>
                  <a:ext uri="{FF2B5EF4-FFF2-40B4-BE49-F238E27FC236}">
                    <a16:creationId xmlns:a16="http://schemas.microsoft.com/office/drawing/2014/main" id="{D2346B6D-E82A-9670-1374-FA4552105D8E}"/>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1" name="Rectangle 210">
                <a:extLst>
                  <a:ext uri="{FF2B5EF4-FFF2-40B4-BE49-F238E27FC236}">
                    <a16:creationId xmlns:a16="http://schemas.microsoft.com/office/drawing/2014/main" id="{E009FD77-0082-CB61-99C0-9A01346BE264}"/>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2" name="Rectangle 211">
                <a:extLst>
                  <a:ext uri="{FF2B5EF4-FFF2-40B4-BE49-F238E27FC236}">
                    <a16:creationId xmlns:a16="http://schemas.microsoft.com/office/drawing/2014/main" id="{91B77BC8-B5B5-974A-AD75-DD322C5402AC}"/>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3" name="Rectangle 212">
                <a:extLst>
                  <a:ext uri="{FF2B5EF4-FFF2-40B4-BE49-F238E27FC236}">
                    <a16:creationId xmlns:a16="http://schemas.microsoft.com/office/drawing/2014/main" id="{0E85C55B-E821-AE48-34D1-6EE627DFA0F1}"/>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4" name="Rectangle 213">
                <a:extLst>
                  <a:ext uri="{FF2B5EF4-FFF2-40B4-BE49-F238E27FC236}">
                    <a16:creationId xmlns:a16="http://schemas.microsoft.com/office/drawing/2014/main" id="{470D5254-B297-BB99-6FF6-2F6F96B30DFE}"/>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5" name="Rectangle 214">
                <a:extLst>
                  <a:ext uri="{FF2B5EF4-FFF2-40B4-BE49-F238E27FC236}">
                    <a16:creationId xmlns:a16="http://schemas.microsoft.com/office/drawing/2014/main" id="{1B903DEC-E5D8-8CFB-25FF-642B2DC6C86E}"/>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6" name="Rectangle 215">
                <a:extLst>
                  <a:ext uri="{FF2B5EF4-FFF2-40B4-BE49-F238E27FC236}">
                    <a16:creationId xmlns:a16="http://schemas.microsoft.com/office/drawing/2014/main" id="{84C2AEEC-D1C9-819B-641E-5008F55C7474}"/>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7" name="Rectangle 216">
                <a:extLst>
                  <a:ext uri="{FF2B5EF4-FFF2-40B4-BE49-F238E27FC236}">
                    <a16:creationId xmlns:a16="http://schemas.microsoft.com/office/drawing/2014/main" id="{2148FBA8-4FD0-6379-AAA1-F326CA8CB0DC}"/>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8" name="Rectangle 217">
                <a:extLst>
                  <a:ext uri="{FF2B5EF4-FFF2-40B4-BE49-F238E27FC236}">
                    <a16:creationId xmlns:a16="http://schemas.microsoft.com/office/drawing/2014/main" id="{95DCA228-351E-F9D7-A943-3CD87F603515}"/>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19" name="Rectangle 218">
                <a:extLst>
                  <a:ext uri="{FF2B5EF4-FFF2-40B4-BE49-F238E27FC236}">
                    <a16:creationId xmlns:a16="http://schemas.microsoft.com/office/drawing/2014/main" id="{460118DD-26C8-9368-2643-F04DDA5F9CD5}"/>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0" name="Rectangle 219">
                <a:extLst>
                  <a:ext uri="{FF2B5EF4-FFF2-40B4-BE49-F238E27FC236}">
                    <a16:creationId xmlns:a16="http://schemas.microsoft.com/office/drawing/2014/main" id="{8565DACE-492A-98D1-F283-0C50AD0AB47B}"/>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1" name="Rectangle 220">
                <a:extLst>
                  <a:ext uri="{FF2B5EF4-FFF2-40B4-BE49-F238E27FC236}">
                    <a16:creationId xmlns:a16="http://schemas.microsoft.com/office/drawing/2014/main" id="{E884F5AE-20B8-8444-63DB-FFCF7BBE66AE}"/>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22" name="Group 221">
              <a:extLst>
                <a:ext uri="{FF2B5EF4-FFF2-40B4-BE49-F238E27FC236}">
                  <a16:creationId xmlns:a16="http://schemas.microsoft.com/office/drawing/2014/main" id="{E75A6538-C660-CC3E-CDC5-9D7BB3888B72}"/>
                </a:ext>
              </a:extLst>
            </p:cNvPr>
            <p:cNvGrpSpPr/>
            <p:nvPr/>
          </p:nvGrpSpPr>
          <p:grpSpPr>
            <a:xfrm>
              <a:off x="5990534" y="3827938"/>
              <a:ext cx="1797926" cy="1440000"/>
              <a:chOff x="1333729" y="4632288"/>
              <a:chExt cx="1797926" cy="1440000"/>
            </a:xfrm>
          </p:grpSpPr>
          <p:sp>
            <p:nvSpPr>
              <p:cNvPr id="223" name="Rectangle 222">
                <a:extLst>
                  <a:ext uri="{FF2B5EF4-FFF2-40B4-BE49-F238E27FC236}">
                    <a16:creationId xmlns:a16="http://schemas.microsoft.com/office/drawing/2014/main" id="{EA471CD5-3DB5-47AD-4897-B3D5FF776675}"/>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4" name="Rectangle 223">
                <a:extLst>
                  <a:ext uri="{FF2B5EF4-FFF2-40B4-BE49-F238E27FC236}">
                    <a16:creationId xmlns:a16="http://schemas.microsoft.com/office/drawing/2014/main" id="{6E8301AE-9C90-FE9F-D546-D063630E8749}"/>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5" name="Rectangle 224">
                <a:extLst>
                  <a:ext uri="{FF2B5EF4-FFF2-40B4-BE49-F238E27FC236}">
                    <a16:creationId xmlns:a16="http://schemas.microsoft.com/office/drawing/2014/main" id="{4504829E-BD86-590C-55B3-AF2885A0E52C}"/>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6" name="Rectangle 225">
                <a:extLst>
                  <a:ext uri="{FF2B5EF4-FFF2-40B4-BE49-F238E27FC236}">
                    <a16:creationId xmlns:a16="http://schemas.microsoft.com/office/drawing/2014/main" id="{A4376E2D-D690-52BB-05F8-F93792095678}"/>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7" name="Rectangle 226">
                <a:extLst>
                  <a:ext uri="{FF2B5EF4-FFF2-40B4-BE49-F238E27FC236}">
                    <a16:creationId xmlns:a16="http://schemas.microsoft.com/office/drawing/2014/main" id="{1A2DEA3B-6517-5753-C05E-93AD4F5C657A}"/>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8" name="Rectangle 227">
                <a:extLst>
                  <a:ext uri="{FF2B5EF4-FFF2-40B4-BE49-F238E27FC236}">
                    <a16:creationId xmlns:a16="http://schemas.microsoft.com/office/drawing/2014/main" id="{73889682-585F-055A-02CE-59BB848959ED}"/>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29" name="Rectangle 228">
                <a:extLst>
                  <a:ext uri="{FF2B5EF4-FFF2-40B4-BE49-F238E27FC236}">
                    <a16:creationId xmlns:a16="http://schemas.microsoft.com/office/drawing/2014/main" id="{E07CD739-EDBC-A6D2-BDA3-195B0A8FAA20}"/>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0" name="Rectangle 229">
                <a:extLst>
                  <a:ext uri="{FF2B5EF4-FFF2-40B4-BE49-F238E27FC236}">
                    <a16:creationId xmlns:a16="http://schemas.microsoft.com/office/drawing/2014/main" id="{9A99FEC0-1463-4E06-AEC9-3789CF96C6D4}"/>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1" name="Rectangle 230">
                <a:extLst>
                  <a:ext uri="{FF2B5EF4-FFF2-40B4-BE49-F238E27FC236}">
                    <a16:creationId xmlns:a16="http://schemas.microsoft.com/office/drawing/2014/main" id="{11BBEC23-4213-4221-640E-8E8CEE834E72}"/>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2" name="Rectangle 231">
                <a:extLst>
                  <a:ext uri="{FF2B5EF4-FFF2-40B4-BE49-F238E27FC236}">
                    <a16:creationId xmlns:a16="http://schemas.microsoft.com/office/drawing/2014/main" id="{C741E5F2-A6E2-BC82-A90E-E8E067DD9470}"/>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3" name="Rectangle 232">
                <a:extLst>
                  <a:ext uri="{FF2B5EF4-FFF2-40B4-BE49-F238E27FC236}">
                    <a16:creationId xmlns:a16="http://schemas.microsoft.com/office/drawing/2014/main" id="{5D329643-D31B-30B1-8FCA-068C5647ADE7}"/>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4" name="Rectangle 233">
                <a:extLst>
                  <a:ext uri="{FF2B5EF4-FFF2-40B4-BE49-F238E27FC236}">
                    <a16:creationId xmlns:a16="http://schemas.microsoft.com/office/drawing/2014/main" id="{76662988-1C59-288E-B815-C0AE5AF7F3D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5" name="Rectangle 234">
                <a:extLst>
                  <a:ext uri="{FF2B5EF4-FFF2-40B4-BE49-F238E27FC236}">
                    <a16:creationId xmlns:a16="http://schemas.microsoft.com/office/drawing/2014/main" id="{8BBD120D-969B-B084-58B6-F2EB8CAF755E}"/>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6" name="Rectangle 235">
                <a:extLst>
                  <a:ext uri="{FF2B5EF4-FFF2-40B4-BE49-F238E27FC236}">
                    <a16:creationId xmlns:a16="http://schemas.microsoft.com/office/drawing/2014/main" id="{97039CE2-BE44-CC7A-9C9E-21F10E736102}"/>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7" name="Rectangle 236">
                <a:extLst>
                  <a:ext uri="{FF2B5EF4-FFF2-40B4-BE49-F238E27FC236}">
                    <a16:creationId xmlns:a16="http://schemas.microsoft.com/office/drawing/2014/main" id="{B8B46FC2-1758-2B1D-1A02-B9BA9F0437F5}"/>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8" name="Rectangle 237">
                <a:extLst>
                  <a:ext uri="{FF2B5EF4-FFF2-40B4-BE49-F238E27FC236}">
                    <a16:creationId xmlns:a16="http://schemas.microsoft.com/office/drawing/2014/main" id="{826F62F7-5FAD-C0C3-022F-6AA92BB3FA32}"/>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39" name="Rectangle 238">
                <a:extLst>
                  <a:ext uri="{FF2B5EF4-FFF2-40B4-BE49-F238E27FC236}">
                    <a16:creationId xmlns:a16="http://schemas.microsoft.com/office/drawing/2014/main" id="{18065A87-5582-4009-83EF-BCD57ECC66A9}"/>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0" name="Rectangle 239">
                <a:extLst>
                  <a:ext uri="{FF2B5EF4-FFF2-40B4-BE49-F238E27FC236}">
                    <a16:creationId xmlns:a16="http://schemas.microsoft.com/office/drawing/2014/main" id="{3E2C49A7-7F56-16E9-7C68-0CAF63879AA3}"/>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1" name="Rectangle 240">
                <a:extLst>
                  <a:ext uri="{FF2B5EF4-FFF2-40B4-BE49-F238E27FC236}">
                    <a16:creationId xmlns:a16="http://schemas.microsoft.com/office/drawing/2014/main" id="{51820862-84E7-716A-2E4A-EA992E9BCF53}"/>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2" name="Rectangle 241">
                <a:extLst>
                  <a:ext uri="{FF2B5EF4-FFF2-40B4-BE49-F238E27FC236}">
                    <a16:creationId xmlns:a16="http://schemas.microsoft.com/office/drawing/2014/main" id="{0CCCE2DF-8792-C680-724E-C8FD29E1FBAC}"/>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43" name="Group 242">
              <a:extLst>
                <a:ext uri="{FF2B5EF4-FFF2-40B4-BE49-F238E27FC236}">
                  <a16:creationId xmlns:a16="http://schemas.microsoft.com/office/drawing/2014/main" id="{C137D543-3C12-A714-0060-DF109B6C037A}"/>
                </a:ext>
              </a:extLst>
            </p:cNvPr>
            <p:cNvGrpSpPr/>
            <p:nvPr/>
          </p:nvGrpSpPr>
          <p:grpSpPr>
            <a:xfrm>
              <a:off x="5955632" y="3863938"/>
              <a:ext cx="1797926" cy="1440000"/>
              <a:chOff x="1333729" y="4632288"/>
              <a:chExt cx="1797926" cy="1440000"/>
            </a:xfrm>
          </p:grpSpPr>
          <p:sp>
            <p:nvSpPr>
              <p:cNvPr id="244" name="Rectangle 243">
                <a:extLst>
                  <a:ext uri="{FF2B5EF4-FFF2-40B4-BE49-F238E27FC236}">
                    <a16:creationId xmlns:a16="http://schemas.microsoft.com/office/drawing/2014/main" id="{20FDFA4D-C65E-6AB8-F1A4-70A9BBC5AEC1}"/>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5" name="Rectangle 244">
                <a:extLst>
                  <a:ext uri="{FF2B5EF4-FFF2-40B4-BE49-F238E27FC236}">
                    <a16:creationId xmlns:a16="http://schemas.microsoft.com/office/drawing/2014/main" id="{B37F487A-0837-583F-EC67-4151E2993DDF}"/>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6" name="Rectangle 245">
                <a:extLst>
                  <a:ext uri="{FF2B5EF4-FFF2-40B4-BE49-F238E27FC236}">
                    <a16:creationId xmlns:a16="http://schemas.microsoft.com/office/drawing/2014/main" id="{FF63B3FE-80D3-181E-E46F-2F0F1CE0259B}"/>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7" name="Rectangle 246">
                <a:extLst>
                  <a:ext uri="{FF2B5EF4-FFF2-40B4-BE49-F238E27FC236}">
                    <a16:creationId xmlns:a16="http://schemas.microsoft.com/office/drawing/2014/main" id="{BAAE34EC-5680-4B9E-5CB8-912B079746D7}"/>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8" name="Rectangle 247">
                <a:extLst>
                  <a:ext uri="{FF2B5EF4-FFF2-40B4-BE49-F238E27FC236}">
                    <a16:creationId xmlns:a16="http://schemas.microsoft.com/office/drawing/2014/main" id="{189BD556-2356-0EBE-A25A-61DC8AF47647}"/>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49" name="Rectangle 248">
                <a:extLst>
                  <a:ext uri="{FF2B5EF4-FFF2-40B4-BE49-F238E27FC236}">
                    <a16:creationId xmlns:a16="http://schemas.microsoft.com/office/drawing/2014/main" id="{5A71097E-5505-2B75-76C1-BF558542153D}"/>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0" name="Rectangle 249">
                <a:extLst>
                  <a:ext uri="{FF2B5EF4-FFF2-40B4-BE49-F238E27FC236}">
                    <a16:creationId xmlns:a16="http://schemas.microsoft.com/office/drawing/2014/main" id="{16BFC947-4F26-5420-B4AD-62E39F8FABAC}"/>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1" name="Rectangle 250">
                <a:extLst>
                  <a:ext uri="{FF2B5EF4-FFF2-40B4-BE49-F238E27FC236}">
                    <a16:creationId xmlns:a16="http://schemas.microsoft.com/office/drawing/2014/main" id="{13AAD367-6558-56FD-9304-E24CF23141C1}"/>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2" name="Rectangle 251">
                <a:extLst>
                  <a:ext uri="{FF2B5EF4-FFF2-40B4-BE49-F238E27FC236}">
                    <a16:creationId xmlns:a16="http://schemas.microsoft.com/office/drawing/2014/main" id="{BF8AAF5F-39D8-2C45-424F-C862D41C72D1}"/>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3" name="Rectangle 252">
                <a:extLst>
                  <a:ext uri="{FF2B5EF4-FFF2-40B4-BE49-F238E27FC236}">
                    <a16:creationId xmlns:a16="http://schemas.microsoft.com/office/drawing/2014/main" id="{99C81F60-F8EA-58A6-8FA6-A9B284FFCEE1}"/>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4" name="Rectangle 253">
                <a:extLst>
                  <a:ext uri="{FF2B5EF4-FFF2-40B4-BE49-F238E27FC236}">
                    <a16:creationId xmlns:a16="http://schemas.microsoft.com/office/drawing/2014/main" id="{FD9AC592-10E6-F08C-4007-F4F850F11344}"/>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5" name="Rectangle 254">
                <a:extLst>
                  <a:ext uri="{FF2B5EF4-FFF2-40B4-BE49-F238E27FC236}">
                    <a16:creationId xmlns:a16="http://schemas.microsoft.com/office/drawing/2014/main" id="{BA469413-EEC9-0E56-5A4A-3CF45827F174}"/>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6" name="Rectangle 255">
                <a:extLst>
                  <a:ext uri="{FF2B5EF4-FFF2-40B4-BE49-F238E27FC236}">
                    <a16:creationId xmlns:a16="http://schemas.microsoft.com/office/drawing/2014/main" id="{27CDBB0A-8B16-6AA1-9196-B5F0BF1454AE}"/>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7" name="Rectangle 256">
                <a:extLst>
                  <a:ext uri="{FF2B5EF4-FFF2-40B4-BE49-F238E27FC236}">
                    <a16:creationId xmlns:a16="http://schemas.microsoft.com/office/drawing/2014/main" id="{F81A96AD-6FAE-420F-B1A6-77C31E714A17}"/>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8" name="Rectangle 257">
                <a:extLst>
                  <a:ext uri="{FF2B5EF4-FFF2-40B4-BE49-F238E27FC236}">
                    <a16:creationId xmlns:a16="http://schemas.microsoft.com/office/drawing/2014/main" id="{9F43689F-3CF5-A641-0F91-37849256892A}"/>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59" name="Rectangle 258">
                <a:extLst>
                  <a:ext uri="{FF2B5EF4-FFF2-40B4-BE49-F238E27FC236}">
                    <a16:creationId xmlns:a16="http://schemas.microsoft.com/office/drawing/2014/main" id="{82312D95-E405-C06B-726E-888224945AD0}"/>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0" name="Rectangle 259">
                <a:extLst>
                  <a:ext uri="{FF2B5EF4-FFF2-40B4-BE49-F238E27FC236}">
                    <a16:creationId xmlns:a16="http://schemas.microsoft.com/office/drawing/2014/main" id="{C99BA57A-E3CA-D13A-8C1B-9B5C5AA69FA4}"/>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1" name="Rectangle 260">
                <a:extLst>
                  <a:ext uri="{FF2B5EF4-FFF2-40B4-BE49-F238E27FC236}">
                    <a16:creationId xmlns:a16="http://schemas.microsoft.com/office/drawing/2014/main" id="{BE437585-F26D-42B4-6577-A09AB501609E}"/>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2" name="Rectangle 261">
                <a:extLst>
                  <a:ext uri="{FF2B5EF4-FFF2-40B4-BE49-F238E27FC236}">
                    <a16:creationId xmlns:a16="http://schemas.microsoft.com/office/drawing/2014/main" id="{ADB30EF4-9A84-3A83-C353-ADD2D865F5B5}"/>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63" name="Rectangle 262">
                <a:extLst>
                  <a:ext uri="{FF2B5EF4-FFF2-40B4-BE49-F238E27FC236}">
                    <a16:creationId xmlns:a16="http://schemas.microsoft.com/office/drawing/2014/main" id="{3EFDF4C6-4BA5-AA24-7085-D767D31749EB}"/>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135" name="Group 134">
              <a:extLst>
                <a:ext uri="{FF2B5EF4-FFF2-40B4-BE49-F238E27FC236}">
                  <a16:creationId xmlns:a16="http://schemas.microsoft.com/office/drawing/2014/main" id="{D5C188EE-B75F-2C2A-765D-52EA7416CA04}"/>
                </a:ext>
              </a:extLst>
            </p:cNvPr>
            <p:cNvGrpSpPr/>
            <p:nvPr/>
          </p:nvGrpSpPr>
          <p:grpSpPr>
            <a:xfrm>
              <a:off x="5917037" y="3899938"/>
              <a:ext cx="1797926" cy="1440000"/>
              <a:chOff x="1333729" y="4632288"/>
              <a:chExt cx="1797926" cy="1440000"/>
            </a:xfrm>
          </p:grpSpPr>
          <p:sp>
            <p:nvSpPr>
              <p:cNvPr id="136" name="Rectangle 135">
                <a:extLst>
                  <a:ext uri="{FF2B5EF4-FFF2-40B4-BE49-F238E27FC236}">
                    <a16:creationId xmlns:a16="http://schemas.microsoft.com/office/drawing/2014/main" id="{D74B2412-1868-21F3-3C8E-385A73F3A4FD}"/>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7" name="Rectangle 136">
                <a:extLst>
                  <a:ext uri="{FF2B5EF4-FFF2-40B4-BE49-F238E27FC236}">
                    <a16:creationId xmlns:a16="http://schemas.microsoft.com/office/drawing/2014/main" id="{D2B367F2-B161-7EB5-3841-75C30A0CF7F9}"/>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8" name="Rectangle 137">
                <a:extLst>
                  <a:ext uri="{FF2B5EF4-FFF2-40B4-BE49-F238E27FC236}">
                    <a16:creationId xmlns:a16="http://schemas.microsoft.com/office/drawing/2014/main" id="{3EEA4A4F-17F2-0BEF-73EB-6CD1C5C3EADF}"/>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39" name="Rectangle 138">
                <a:extLst>
                  <a:ext uri="{FF2B5EF4-FFF2-40B4-BE49-F238E27FC236}">
                    <a16:creationId xmlns:a16="http://schemas.microsoft.com/office/drawing/2014/main" id="{E6E4E451-8D31-C450-929D-CAA330C0DB5E}"/>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0" name="Rectangle 139">
                <a:extLst>
                  <a:ext uri="{FF2B5EF4-FFF2-40B4-BE49-F238E27FC236}">
                    <a16:creationId xmlns:a16="http://schemas.microsoft.com/office/drawing/2014/main" id="{46277329-6879-330A-4C63-D859C31BE58D}"/>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1" name="Rectangle 140">
                <a:extLst>
                  <a:ext uri="{FF2B5EF4-FFF2-40B4-BE49-F238E27FC236}">
                    <a16:creationId xmlns:a16="http://schemas.microsoft.com/office/drawing/2014/main" id="{47282054-3A5E-54BF-4039-461C16D841E6}"/>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2" name="Rectangle 141">
                <a:extLst>
                  <a:ext uri="{FF2B5EF4-FFF2-40B4-BE49-F238E27FC236}">
                    <a16:creationId xmlns:a16="http://schemas.microsoft.com/office/drawing/2014/main" id="{8C84AFE7-594E-F562-C541-33AB4589F2CE}"/>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3" name="Rectangle 142">
                <a:extLst>
                  <a:ext uri="{FF2B5EF4-FFF2-40B4-BE49-F238E27FC236}">
                    <a16:creationId xmlns:a16="http://schemas.microsoft.com/office/drawing/2014/main" id="{9774280F-C677-03E2-C6F9-7BC36A5392DB}"/>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4" name="Rectangle 143">
                <a:extLst>
                  <a:ext uri="{FF2B5EF4-FFF2-40B4-BE49-F238E27FC236}">
                    <a16:creationId xmlns:a16="http://schemas.microsoft.com/office/drawing/2014/main" id="{126B1549-C29B-FE27-C327-8247BF23E59E}"/>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5" name="Rectangle 144">
                <a:extLst>
                  <a:ext uri="{FF2B5EF4-FFF2-40B4-BE49-F238E27FC236}">
                    <a16:creationId xmlns:a16="http://schemas.microsoft.com/office/drawing/2014/main" id="{07AED064-0301-8FFF-6772-C6411298B1E1}"/>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6" name="Rectangle 145">
                <a:extLst>
                  <a:ext uri="{FF2B5EF4-FFF2-40B4-BE49-F238E27FC236}">
                    <a16:creationId xmlns:a16="http://schemas.microsoft.com/office/drawing/2014/main" id="{B8CF73AC-8DB9-0AEF-8BA6-BFFA67D030A3}"/>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7" name="Rectangle 146">
                <a:extLst>
                  <a:ext uri="{FF2B5EF4-FFF2-40B4-BE49-F238E27FC236}">
                    <a16:creationId xmlns:a16="http://schemas.microsoft.com/office/drawing/2014/main" id="{4F70E231-7DA2-8CA0-8E48-3931C5F9C99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8" name="Rectangle 147">
                <a:extLst>
                  <a:ext uri="{FF2B5EF4-FFF2-40B4-BE49-F238E27FC236}">
                    <a16:creationId xmlns:a16="http://schemas.microsoft.com/office/drawing/2014/main" id="{F29A1A5E-3F26-2222-1EB7-B2B14156AB9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49" name="Rectangle 148">
                <a:extLst>
                  <a:ext uri="{FF2B5EF4-FFF2-40B4-BE49-F238E27FC236}">
                    <a16:creationId xmlns:a16="http://schemas.microsoft.com/office/drawing/2014/main" id="{DA0C223E-30CD-B03E-6F8E-7BD9CBBCF4D0}"/>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0" name="Rectangle 149">
                <a:extLst>
                  <a:ext uri="{FF2B5EF4-FFF2-40B4-BE49-F238E27FC236}">
                    <a16:creationId xmlns:a16="http://schemas.microsoft.com/office/drawing/2014/main" id="{AA189C0F-B8FE-3E65-03C0-994AD73A642F}"/>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1" name="Rectangle 150">
                <a:extLst>
                  <a:ext uri="{FF2B5EF4-FFF2-40B4-BE49-F238E27FC236}">
                    <a16:creationId xmlns:a16="http://schemas.microsoft.com/office/drawing/2014/main" id="{622C2518-700E-322B-D3AA-462A8F3B1F2B}"/>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2" name="Rectangle 151">
                <a:extLst>
                  <a:ext uri="{FF2B5EF4-FFF2-40B4-BE49-F238E27FC236}">
                    <a16:creationId xmlns:a16="http://schemas.microsoft.com/office/drawing/2014/main" id="{56A1056D-84F7-1817-0F04-0508FC5DBB5A}"/>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3" name="Rectangle 152">
                <a:extLst>
                  <a:ext uri="{FF2B5EF4-FFF2-40B4-BE49-F238E27FC236}">
                    <a16:creationId xmlns:a16="http://schemas.microsoft.com/office/drawing/2014/main" id="{9DF08BBF-6FEB-6AC0-5CB0-E861B62CE0FE}"/>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4" name="Rectangle 153">
                <a:extLst>
                  <a:ext uri="{FF2B5EF4-FFF2-40B4-BE49-F238E27FC236}">
                    <a16:creationId xmlns:a16="http://schemas.microsoft.com/office/drawing/2014/main" id="{C193279A-EAB6-C0E0-BB14-0A194BC92C89}"/>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155" name="Rectangle 154">
                <a:extLst>
                  <a:ext uri="{FF2B5EF4-FFF2-40B4-BE49-F238E27FC236}">
                    <a16:creationId xmlns:a16="http://schemas.microsoft.com/office/drawing/2014/main" id="{9F8523E7-59C3-4F93-5422-759614DA7990}"/>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grpSp>
        <p:nvGrpSpPr>
          <p:cNvPr id="265" name="Group 264">
            <a:extLst>
              <a:ext uri="{FF2B5EF4-FFF2-40B4-BE49-F238E27FC236}">
                <a16:creationId xmlns:a16="http://schemas.microsoft.com/office/drawing/2014/main" id="{F1F64BA0-3DFB-E8A9-3D73-ADEA917562CF}"/>
              </a:ext>
            </a:extLst>
          </p:cNvPr>
          <p:cNvGrpSpPr/>
          <p:nvPr/>
        </p:nvGrpSpPr>
        <p:grpSpPr>
          <a:xfrm>
            <a:off x="6437243" y="1702607"/>
            <a:ext cx="1972176" cy="1615287"/>
            <a:chOff x="5917037" y="3724651"/>
            <a:chExt cx="1972176" cy="1615287"/>
          </a:xfrm>
        </p:grpSpPr>
        <p:grpSp>
          <p:nvGrpSpPr>
            <p:cNvPr id="266" name="Group 265">
              <a:extLst>
                <a:ext uri="{FF2B5EF4-FFF2-40B4-BE49-F238E27FC236}">
                  <a16:creationId xmlns:a16="http://schemas.microsoft.com/office/drawing/2014/main" id="{2BBD25CB-93E7-35E5-3C6D-66B8930C9CC9}"/>
                </a:ext>
              </a:extLst>
            </p:cNvPr>
            <p:cNvGrpSpPr/>
            <p:nvPr/>
          </p:nvGrpSpPr>
          <p:grpSpPr>
            <a:xfrm>
              <a:off x="6091287" y="3724651"/>
              <a:ext cx="1797926" cy="1440000"/>
              <a:chOff x="1333729" y="4632288"/>
              <a:chExt cx="1797926" cy="1440000"/>
            </a:xfrm>
          </p:grpSpPr>
          <p:sp>
            <p:nvSpPr>
              <p:cNvPr id="372" name="Rectangle 371">
                <a:extLst>
                  <a:ext uri="{FF2B5EF4-FFF2-40B4-BE49-F238E27FC236}">
                    <a16:creationId xmlns:a16="http://schemas.microsoft.com/office/drawing/2014/main" id="{2A0CC20F-D43E-28EF-9AE7-B8DBCCF41338}"/>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3" name="Rectangle 372">
                <a:extLst>
                  <a:ext uri="{FF2B5EF4-FFF2-40B4-BE49-F238E27FC236}">
                    <a16:creationId xmlns:a16="http://schemas.microsoft.com/office/drawing/2014/main" id="{33307A8B-059D-B346-D9A9-825399813EC2}"/>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4" name="Rectangle 373">
                <a:extLst>
                  <a:ext uri="{FF2B5EF4-FFF2-40B4-BE49-F238E27FC236}">
                    <a16:creationId xmlns:a16="http://schemas.microsoft.com/office/drawing/2014/main" id="{D2CBE647-5B0F-3B1C-8139-3E3F38226980}"/>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5" name="Rectangle 374">
                <a:extLst>
                  <a:ext uri="{FF2B5EF4-FFF2-40B4-BE49-F238E27FC236}">
                    <a16:creationId xmlns:a16="http://schemas.microsoft.com/office/drawing/2014/main" id="{49A2504C-318F-3B91-ABB1-D360546CEC11}"/>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6" name="Rectangle 375">
                <a:extLst>
                  <a:ext uri="{FF2B5EF4-FFF2-40B4-BE49-F238E27FC236}">
                    <a16:creationId xmlns:a16="http://schemas.microsoft.com/office/drawing/2014/main" id="{C9EB6E6A-734E-1899-ADED-DFB491BCD246}"/>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7" name="Rectangle 376">
                <a:extLst>
                  <a:ext uri="{FF2B5EF4-FFF2-40B4-BE49-F238E27FC236}">
                    <a16:creationId xmlns:a16="http://schemas.microsoft.com/office/drawing/2014/main" id="{CFEB11B3-A04D-7EA5-A1B0-6688E231BEF0}"/>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8" name="Rectangle 377">
                <a:extLst>
                  <a:ext uri="{FF2B5EF4-FFF2-40B4-BE49-F238E27FC236}">
                    <a16:creationId xmlns:a16="http://schemas.microsoft.com/office/drawing/2014/main" id="{BC906CCA-E2FE-7BD4-2A3C-70BCB9FD2566}"/>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9" name="Rectangle 378">
                <a:extLst>
                  <a:ext uri="{FF2B5EF4-FFF2-40B4-BE49-F238E27FC236}">
                    <a16:creationId xmlns:a16="http://schemas.microsoft.com/office/drawing/2014/main" id="{9FD1C719-0754-A8B9-9DCA-CFC4EEC4CC95}"/>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0" name="Rectangle 379">
                <a:extLst>
                  <a:ext uri="{FF2B5EF4-FFF2-40B4-BE49-F238E27FC236}">
                    <a16:creationId xmlns:a16="http://schemas.microsoft.com/office/drawing/2014/main" id="{CBF48069-57BE-395C-A90C-1D8368B3E08B}"/>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1" name="Rectangle 380">
                <a:extLst>
                  <a:ext uri="{FF2B5EF4-FFF2-40B4-BE49-F238E27FC236}">
                    <a16:creationId xmlns:a16="http://schemas.microsoft.com/office/drawing/2014/main" id="{38014629-A94F-7173-9035-FAA2560FE9A1}"/>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2" name="Rectangle 381">
                <a:extLst>
                  <a:ext uri="{FF2B5EF4-FFF2-40B4-BE49-F238E27FC236}">
                    <a16:creationId xmlns:a16="http://schemas.microsoft.com/office/drawing/2014/main" id="{41585E6F-F52C-C14D-9C39-9480FF3F4250}"/>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3" name="Rectangle 382">
                <a:extLst>
                  <a:ext uri="{FF2B5EF4-FFF2-40B4-BE49-F238E27FC236}">
                    <a16:creationId xmlns:a16="http://schemas.microsoft.com/office/drawing/2014/main" id="{3726A10D-5E23-A1C5-558C-846DB3D3E7D4}"/>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4" name="Rectangle 383">
                <a:extLst>
                  <a:ext uri="{FF2B5EF4-FFF2-40B4-BE49-F238E27FC236}">
                    <a16:creationId xmlns:a16="http://schemas.microsoft.com/office/drawing/2014/main" id="{7A9AF359-DF6D-FD1C-54BF-EC3D95F722B6}"/>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5" name="Rectangle 384">
                <a:extLst>
                  <a:ext uri="{FF2B5EF4-FFF2-40B4-BE49-F238E27FC236}">
                    <a16:creationId xmlns:a16="http://schemas.microsoft.com/office/drawing/2014/main" id="{572F5A85-A452-54CD-6DB5-804DBAF561F7}"/>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6" name="Rectangle 385">
                <a:extLst>
                  <a:ext uri="{FF2B5EF4-FFF2-40B4-BE49-F238E27FC236}">
                    <a16:creationId xmlns:a16="http://schemas.microsoft.com/office/drawing/2014/main" id="{3C811513-2B8A-C5FC-3554-4285B09E431A}"/>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7" name="Rectangle 386">
                <a:extLst>
                  <a:ext uri="{FF2B5EF4-FFF2-40B4-BE49-F238E27FC236}">
                    <a16:creationId xmlns:a16="http://schemas.microsoft.com/office/drawing/2014/main" id="{0B173910-A1A5-D957-8371-B62252ECFA5A}"/>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8" name="Rectangle 387">
                <a:extLst>
                  <a:ext uri="{FF2B5EF4-FFF2-40B4-BE49-F238E27FC236}">
                    <a16:creationId xmlns:a16="http://schemas.microsoft.com/office/drawing/2014/main" id="{8BA6F3E6-EA20-D641-071F-94D44FBCCB9B}"/>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89" name="Rectangle 388">
                <a:extLst>
                  <a:ext uri="{FF2B5EF4-FFF2-40B4-BE49-F238E27FC236}">
                    <a16:creationId xmlns:a16="http://schemas.microsoft.com/office/drawing/2014/main" id="{90BD52B9-6D7E-C1BE-F17C-965E18045928}"/>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90" name="Rectangle 389">
                <a:extLst>
                  <a:ext uri="{FF2B5EF4-FFF2-40B4-BE49-F238E27FC236}">
                    <a16:creationId xmlns:a16="http://schemas.microsoft.com/office/drawing/2014/main" id="{827F5EED-E8AD-924E-4AB0-D574B1ED0BFA}"/>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91" name="Rectangle 390">
                <a:extLst>
                  <a:ext uri="{FF2B5EF4-FFF2-40B4-BE49-F238E27FC236}">
                    <a16:creationId xmlns:a16="http://schemas.microsoft.com/office/drawing/2014/main" id="{8AF4EC81-B07E-9D87-8B78-98495235CC40}"/>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67" name="Group 266">
              <a:extLst>
                <a:ext uri="{FF2B5EF4-FFF2-40B4-BE49-F238E27FC236}">
                  <a16:creationId xmlns:a16="http://schemas.microsoft.com/office/drawing/2014/main" id="{7B1AE2E3-AFF5-DC7B-B6A7-FFBD1E12564D}"/>
                </a:ext>
              </a:extLst>
            </p:cNvPr>
            <p:cNvGrpSpPr/>
            <p:nvPr/>
          </p:nvGrpSpPr>
          <p:grpSpPr>
            <a:xfrm>
              <a:off x="6060209" y="3755938"/>
              <a:ext cx="1797926" cy="1440000"/>
              <a:chOff x="1333729" y="4632288"/>
              <a:chExt cx="1797926" cy="1440000"/>
            </a:xfrm>
          </p:grpSpPr>
          <p:sp>
            <p:nvSpPr>
              <p:cNvPr id="352" name="Rectangle 351">
                <a:extLst>
                  <a:ext uri="{FF2B5EF4-FFF2-40B4-BE49-F238E27FC236}">
                    <a16:creationId xmlns:a16="http://schemas.microsoft.com/office/drawing/2014/main" id="{165FCDFD-1640-4592-9E11-5F6A8028CF75}"/>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3" name="Rectangle 352">
                <a:extLst>
                  <a:ext uri="{FF2B5EF4-FFF2-40B4-BE49-F238E27FC236}">
                    <a16:creationId xmlns:a16="http://schemas.microsoft.com/office/drawing/2014/main" id="{BB1FC495-A0DC-7970-0D81-23D06EADCCD4}"/>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4" name="Rectangle 353">
                <a:extLst>
                  <a:ext uri="{FF2B5EF4-FFF2-40B4-BE49-F238E27FC236}">
                    <a16:creationId xmlns:a16="http://schemas.microsoft.com/office/drawing/2014/main" id="{BCEFA317-2ECC-EBEE-0A84-EA3C5518E4BF}"/>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5" name="Rectangle 354">
                <a:extLst>
                  <a:ext uri="{FF2B5EF4-FFF2-40B4-BE49-F238E27FC236}">
                    <a16:creationId xmlns:a16="http://schemas.microsoft.com/office/drawing/2014/main" id="{C9AAF1BC-3117-A8D3-FECD-7A79BD764A10}"/>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6" name="Rectangle 355">
                <a:extLst>
                  <a:ext uri="{FF2B5EF4-FFF2-40B4-BE49-F238E27FC236}">
                    <a16:creationId xmlns:a16="http://schemas.microsoft.com/office/drawing/2014/main" id="{E5235AB1-38FC-9C05-28A6-78220242E1D9}"/>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7" name="Rectangle 356">
                <a:extLst>
                  <a:ext uri="{FF2B5EF4-FFF2-40B4-BE49-F238E27FC236}">
                    <a16:creationId xmlns:a16="http://schemas.microsoft.com/office/drawing/2014/main" id="{D5BCFBE1-3D34-6CCB-A709-6662FDA555A8}"/>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8" name="Rectangle 357">
                <a:extLst>
                  <a:ext uri="{FF2B5EF4-FFF2-40B4-BE49-F238E27FC236}">
                    <a16:creationId xmlns:a16="http://schemas.microsoft.com/office/drawing/2014/main" id="{9840A5CC-8DD4-3C4A-0400-55B236801B16}"/>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9" name="Rectangle 358">
                <a:extLst>
                  <a:ext uri="{FF2B5EF4-FFF2-40B4-BE49-F238E27FC236}">
                    <a16:creationId xmlns:a16="http://schemas.microsoft.com/office/drawing/2014/main" id="{C5ED960A-0BF2-AA4B-297C-07B19BC828D0}"/>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0" name="Rectangle 359">
                <a:extLst>
                  <a:ext uri="{FF2B5EF4-FFF2-40B4-BE49-F238E27FC236}">
                    <a16:creationId xmlns:a16="http://schemas.microsoft.com/office/drawing/2014/main" id="{C0F578A8-7DAC-DD2C-FA92-3AFD7031A767}"/>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1" name="Rectangle 360">
                <a:extLst>
                  <a:ext uri="{FF2B5EF4-FFF2-40B4-BE49-F238E27FC236}">
                    <a16:creationId xmlns:a16="http://schemas.microsoft.com/office/drawing/2014/main" id="{94B4AE3C-DE54-92A3-561E-5EC07CE37A8E}"/>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2" name="Rectangle 361">
                <a:extLst>
                  <a:ext uri="{FF2B5EF4-FFF2-40B4-BE49-F238E27FC236}">
                    <a16:creationId xmlns:a16="http://schemas.microsoft.com/office/drawing/2014/main" id="{820CB1B9-84A2-BB60-3D4B-964882C8BE4A}"/>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3" name="Rectangle 362">
                <a:extLst>
                  <a:ext uri="{FF2B5EF4-FFF2-40B4-BE49-F238E27FC236}">
                    <a16:creationId xmlns:a16="http://schemas.microsoft.com/office/drawing/2014/main" id="{B30FD5BB-AEA0-41AD-B62A-7E638B8A1C54}"/>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4" name="Rectangle 363">
                <a:extLst>
                  <a:ext uri="{FF2B5EF4-FFF2-40B4-BE49-F238E27FC236}">
                    <a16:creationId xmlns:a16="http://schemas.microsoft.com/office/drawing/2014/main" id="{BF572EBE-729F-3D3D-3B9A-9C7EC57FDAE2}"/>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5" name="Rectangle 364">
                <a:extLst>
                  <a:ext uri="{FF2B5EF4-FFF2-40B4-BE49-F238E27FC236}">
                    <a16:creationId xmlns:a16="http://schemas.microsoft.com/office/drawing/2014/main" id="{CE662D61-8F61-A8E1-794F-8048D1B54AE2}"/>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6" name="Rectangle 365">
                <a:extLst>
                  <a:ext uri="{FF2B5EF4-FFF2-40B4-BE49-F238E27FC236}">
                    <a16:creationId xmlns:a16="http://schemas.microsoft.com/office/drawing/2014/main" id="{24EFEF8F-AD6C-9398-2EB4-6553164DBA21}"/>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7" name="Rectangle 366">
                <a:extLst>
                  <a:ext uri="{FF2B5EF4-FFF2-40B4-BE49-F238E27FC236}">
                    <a16:creationId xmlns:a16="http://schemas.microsoft.com/office/drawing/2014/main" id="{37FE4EBA-D2CD-5FB9-1225-1B054ECC7FA5}"/>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8" name="Rectangle 367">
                <a:extLst>
                  <a:ext uri="{FF2B5EF4-FFF2-40B4-BE49-F238E27FC236}">
                    <a16:creationId xmlns:a16="http://schemas.microsoft.com/office/drawing/2014/main" id="{0FA7D8E8-D38A-B6C3-57F4-F671DA24FA51}"/>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69" name="Rectangle 368">
                <a:extLst>
                  <a:ext uri="{FF2B5EF4-FFF2-40B4-BE49-F238E27FC236}">
                    <a16:creationId xmlns:a16="http://schemas.microsoft.com/office/drawing/2014/main" id="{F3761657-2C18-87AA-6C22-285D9ABD7327}"/>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0" name="Rectangle 369">
                <a:extLst>
                  <a:ext uri="{FF2B5EF4-FFF2-40B4-BE49-F238E27FC236}">
                    <a16:creationId xmlns:a16="http://schemas.microsoft.com/office/drawing/2014/main" id="{73BD3F7A-0BA7-8C7E-4F6E-2380CC5CD640}"/>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71" name="Rectangle 370">
                <a:extLst>
                  <a:ext uri="{FF2B5EF4-FFF2-40B4-BE49-F238E27FC236}">
                    <a16:creationId xmlns:a16="http://schemas.microsoft.com/office/drawing/2014/main" id="{7BD22B8F-4706-2F2B-52CA-A5B8AFEBE482}"/>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68" name="Group 267">
              <a:extLst>
                <a:ext uri="{FF2B5EF4-FFF2-40B4-BE49-F238E27FC236}">
                  <a16:creationId xmlns:a16="http://schemas.microsoft.com/office/drawing/2014/main" id="{5C5A05F5-110E-CBA8-C928-7E8EA9731897}"/>
                </a:ext>
              </a:extLst>
            </p:cNvPr>
            <p:cNvGrpSpPr/>
            <p:nvPr/>
          </p:nvGrpSpPr>
          <p:grpSpPr>
            <a:xfrm>
              <a:off x="6024416" y="3791938"/>
              <a:ext cx="1797926" cy="1440000"/>
              <a:chOff x="1333729" y="4632288"/>
              <a:chExt cx="1797926" cy="1440000"/>
            </a:xfrm>
          </p:grpSpPr>
          <p:sp>
            <p:nvSpPr>
              <p:cNvPr id="332" name="Rectangle 331">
                <a:extLst>
                  <a:ext uri="{FF2B5EF4-FFF2-40B4-BE49-F238E27FC236}">
                    <a16:creationId xmlns:a16="http://schemas.microsoft.com/office/drawing/2014/main" id="{29B31472-8023-6C90-84EE-445E2171D914}"/>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3" name="Rectangle 332">
                <a:extLst>
                  <a:ext uri="{FF2B5EF4-FFF2-40B4-BE49-F238E27FC236}">
                    <a16:creationId xmlns:a16="http://schemas.microsoft.com/office/drawing/2014/main" id="{27D07D5C-E064-854A-0A0F-28C9F430DF88}"/>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4" name="Rectangle 333">
                <a:extLst>
                  <a:ext uri="{FF2B5EF4-FFF2-40B4-BE49-F238E27FC236}">
                    <a16:creationId xmlns:a16="http://schemas.microsoft.com/office/drawing/2014/main" id="{B94096F0-AAF2-5129-01B4-ED51E76CD42A}"/>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5" name="Rectangle 334">
                <a:extLst>
                  <a:ext uri="{FF2B5EF4-FFF2-40B4-BE49-F238E27FC236}">
                    <a16:creationId xmlns:a16="http://schemas.microsoft.com/office/drawing/2014/main" id="{CA5327E5-DB0F-0179-FA7A-A8ABEA1B4FDA}"/>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6" name="Rectangle 335">
                <a:extLst>
                  <a:ext uri="{FF2B5EF4-FFF2-40B4-BE49-F238E27FC236}">
                    <a16:creationId xmlns:a16="http://schemas.microsoft.com/office/drawing/2014/main" id="{5EBAFC25-AC73-EEA2-27D5-73EDCB52CCC5}"/>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7" name="Rectangle 336">
                <a:extLst>
                  <a:ext uri="{FF2B5EF4-FFF2-40B4-BE49-F238E27FC236}">
                    <a16:creationId xmlns:a16="http://schemas.microsoft.com/office/drawing/2014/main" id="{51DDD033-A5B6-1CDC-098A-7BF7164CB0E8}"/>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8" name="Rectangle 337">
                <a:extLst>
                  <a:ext uri="{FF2B5EF4-FFF2-40B4-BE49-F238E27FC236}">
                    <a16:creationId xmlns:a16="http://schemas.microsoft.com/office/drawing/2014/main" id="{5679F984-51AA-AB0E-6DB9-7405222DEFD1}"/>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9" name="Rectangle 338">
                <a:extLst>
                  <a:ext uri="{FF2B5EF4-FFF2-40B4-BE49-F238E27FC236}">
                    <a16:creationId xmlns:a16="http://schemas.microsoft.com/office/drawing/2014/main" id="{58285C26-6D99-5B3C-D835-4B7174B9E24B}"/>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0" name="Rectangle 339">
                <a:extLst>
                  <a:ext uri="{FF2B5EF4-FFF2-40B4-BE49-F238E27FC236}">
                    <a16:creationId xmlns:a16="http://schemas.microsoft.com/office/drawing/2014/main" id="{8E601F3B-5E4C-E2B3-978D-E274B03026EE}"/>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1" name="Rectangle 340">
                <a:extLst>
                  <a:ext uri="{FF2B5EF4-FFF2-40B4-BE49-F238E27FC236}">
                    <a16:creationId xmlns:a16="http://schemas.microsoft.com/office/drawing/2014/main" id="{E8666089-B0FD-F85F-A30D-78AF9FDC8BEE}"/>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2" name="Rectangle 341">
                <a:extLst>
                  <a:ext uri="{FF2B5EF4-FFF2-40B4-BE49-F238E27FC236}">
                    <a16:creationId xmlns:a16="http://schemas.microsoft.com/office/drawing/2014/main" id="{8AD9C668-541D-F167-5E59-B4392ED1425A}"/>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3" name="Rectangle 342">
                <a:extLst>
                  <a:ext uri="{FF2B5EF4-FFF2-40B4-BE49-F238E27FC236}">
                    <a16:creationId xmlns:a16="http://schemas.microsoft.com/office/drawing/2014/main" id="{6FF89F2C-5785-DA88-0B66-E05930A5E7AC}"/>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4" name="Rectangle 343">
                <a:extLst>
                  <a:ext uri="{FF2B5EF4-FFF2-40B4-BE49-F238E27FC236}">
                    <a16:creationId xmlns:a16="http://schemas.microsoft.com/office/drawing/2014/main" id="{32861E2D-BA2F-91C2-88A9-2AE1556FA0F3}"/>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5" name="Rectangle 344">
                <a:extLst>
                  <a:ext uri="{FF2B5EF4-FFF2-40B4-BE49-F238E27FC236}">
                    <a16:creationId xmlns:a16="http://schemas.microsoft.com/office/drawing/2014/main" id="{0C2C6F90-D84F-7A90-3CD7-EA8E24F99EEE}"/>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6" name="Rectangle 345">
                <a:extLst>
                  <a:ext uri="{FF2B5EF4-FFF2-40B4-BE49-F238E27FC236}">
                    <a16:creationId xmlns:a16="http://schemas.microsoft.com/office/drawing/2014/main" id="{C722729F-F653-928B-A19F-133F452F7D00}"/>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7" name="Rectangle 346">
                <a:extLst>
                  <a:ext uri="{FF2B5EF4-FFF2-40B4-BE49-F238E27FC236}">
                    <a16:creationId xmlns:a16="http://schemas.microsoft.com/office/drawing/2014/main" id="{F4779667-97E2-7498-56AE-1463C3950D6D}"/>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8" name="Rectangle 347">
                <a:extLst>
                  <a:ext uri="{FF2B5EF4-FFF2-40B4-BE49-F238E27FC236}">
                    <a16:creationId xmlns:a16="http://schemas.microsoft.com/office/drawing/2014/main" id="{E784AFE2-B9BA-2432-2A76-384171A8B76A}"/>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49" name="Rectangle 348">
                <a:extLst>
                  <a:ext uri="{FF2B5EF4-FFF2-40B4-BE49-F238E27FC236}">
                    <a16:creationId xmlns:a16="http://schemas.microsoft.com/office/drawing/2014/main" id="{C2680D14-75C6-711A-F6C9-19170504D3E7}"/>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0" name="Rectangle 349">
                <a:extLst>
                  <a:ext uri="{FF2B5EF4-FFF2-40B4-BE49-F238E27FC236}">
                    <a16:creationId xmlns:a16="http://schemas.microsoft.com/office/drawing/2014/main" id="{6F1CE178-FB3E-C661-33A3-EA7542334C0C}"/>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51" name="Rectangle 350">
                <a:extLst>
                  <a:ext uri="{FF2B5EF4-FFF2-40B4-BE49-F238E27FC236}">
                    <a16:creationId xmlns:a16="http://schemas.microsoft.com/office/drawing/2014/main" id="{341A4482-E02C-3442-DF7A-9808AADA5D83}"/>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69" name="Group 268">
              <a:extLst>
                <a:ext uri="{FF2B5EF4-FFF2-40B4-BE49-F238E27FC236}">
                  <a16:creationId xmlns:a16="http://schemas.microsoft.com/office/drawing/2014/main" id="{A25131C5-2E6F-4B6D-620D-5523A8366BF1}"/>
                </a:ext>
              </a:extLst>
            </p:cNvPr>
            <p:cNvGrpSpPr/>
            <p:nvPr/>
          </p:nvGrpSpPr>
          <p:grpSpPr>
            <a:xfrm>
              <a:off x="5990534" y="3827938"/>
              <a:ext cx="1797926" cy="1440000"/>
              <a:chOff x="1333729" y="4632288"/>
              <a:chExt cx="1797926" cy="1440000"/>
            </a:xfrm>
          </p:grpSpPr>
          <p:sp>
            <p:nvSpPr>
              <p:cNvPr id="312" name="Rectangle 311">
                <a:extLst>
                  <a:ext uri="{FF2B5EF4-FFF2-40B4-BE49-F238E27FC236}">
                    <a16:creationId xmlns:a16="http://schemas.microsoft.com/office/drawing/2014/main" id="{9DE70045-4661-64DC-EEEA-5A288E422E62}"/>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3" name="Rectangle 312">
                <a:extLst>
                  <a:ext uri="{FF2B5EF4-FFF2-40B4-BE49-F238E27FC236}">
                    <a16:creationId xmlns:a16="http://schemas.microsoft.com/office/drawing/2014/main" id="{03C03960-0B1F-FFEC-6552-AF217ABB5965}"/>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4" name="Rectangle 313">
                <a:extLst>
                  <a:ext uri="{FF2B5EF4-FFF2-40B4-BE49-F238E27FC236}">
                    <a16:creationId xmlns:a16="http://schemas.microsoft.com/office/drawing/2014/main" id="{42BCE7ED-9E4D-1CFB-1E3D-0ED94291FEC0}"/>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5" name="Rectangle 314">
                <a:extLst>
                  <a:ext uri="{FF2B5EF4-FFF2-40B4-BE49-F238E27FC236}">
                    <a16:creationId xmlns:a16="http://schemas.microsoft.com/office/drawing/2014/main" id="{67B55CCD-2391-CEDA-2DCA-50EAFBB72EC1}"/>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6" name="Rectangle 315">
                <a:extLst>
                  <a:ext uri="{FF2B5EF4-FFF2-40B4-BE49-F238E27FC236}">
                    <a16:creationId xmlns:a16="http://schemas.microsoft.com/office/drawing/2014/main" id="{F6B211FA-3454-A468-DB03-6EC87D647944}"/>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7" name="Rectangle 316">
                <a:extLst>
                  <a:ext uri="{FF2B5EF4-FFF2-40B4-BE49-F238E27FC236}">
                    <a16:creationId xmlns:a16="http://schemas.microsoft.com/office/drawing/2014/main" id="{1F06203C-B23E-3DF7-A581-915320A444D9}"/>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8" name="Rectangle 317">
                <a:extLst>
                  <a:ext uri="{FF2B5EF4-FFF2-40B4-BE49-F238E27FC236}">
                    <a16:creationId xmlns:a16="http://schemas.microsoft.com/office/drawing/2014/main" id="{3EAE108A-F6AA-DCDE-EED2-067B5C1C0A33}"/>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9" name="Rectangle 318">
                <a:extLst>
                  <a:ext uri="{FF2B5EF4-FFF2-40B4-BE49-F238E27FC236}">
                    <a16:creationId xmlns:a16="http://schemas.microsoft.com/office/drawing/2014/main" id="{F75B2F1A-B44B-991B-2B6C-4F06F7E449E9}"/>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0" name="Rectangle 319">
                <a:extLst>
                  <a:ext uri="{FF2B5EF4-FFF2-40B4-BE49-F238E27FC236}">
                    <a16:creationId xmlns:a16="http://schemas.microsoft.com/office/drawing/2014/main" id="{A94991D0-13AD-7144-16BD-36381F7AE858}"/>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1" name="Rectangle 320">
                <a:extLst>
                  <a:ext uri="{FF2B5EF4-FFF2-40B4-BE49-F238E27FC236}">
                    <a16:creationId xmlns:a16="http://schemas.microsoft.com/office/drawing/2014/main" id="{43416ACD-D9AF-D586-4A29-A74A0594959A}"/>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2" name="Rectangle 321">
                <a:extLst>
                  <a:ext uri="{FF2B5EF4-FFF2-40B4-BE49-F238E27FC236}">
                    <a16:creationId xmlns:a16="http://schemas.microsoft.com/office/drawing/2014/main" id="{8A51C7F8-2211-09F4-F713-5D492306ACEB}"/>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3" name="Rectangle 322">
                <a:extLst>
                  <a:ext uri="{FF2B5EF4-FFF2-40B4-BE49-F238E27FC236}">
                    <a16:creationId xmlns:a16="http://schemas.microsoft.com/office/drawing/2014/main" id="{9B6FA6C3-AAEE-7741-F0A0-7427CBBDA514}"/>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4" name="Rectangle 323">
                <a:extLst>
                  <a:ext uri="{FF2B5EF4-FFF2-40B4-BE49-F238E27FC236}">
                    <a16:creationId xmlns:a16="http://schemas.microsoft.com/office/drawing/2014/main" id="{65F60698-41EC-8A97-1B61-86C5D54B50C9}"/>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5" name="Rectangle 324">
                <a:extLst>
                  <a:ext uri="{FF2B5EF4-FFF2-40B4-BE49-F238E27FC236}">
                    <a16:creationId xmlns:a16="http://schemas.microsoft.com/office/drawing/2014/main" id="{0E927CD3-DE8E-1099-8CC9-3657073D6809}"/>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6" name="Rectangle 325">
                <a:extLst>
                  <a:ext uri="{FF2B5EF4-FFF2-40B4-BE49-F238E27FC236}">
                    <a16:creationId xmlns:a16="http://schemas.microsoft.com/office/drawing/2014/main" id="{03D1BD6E-1942-6161-E360-AD1B38D129B4}"/>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7" name="Rectangle 326">
                <a:extLst>
                  <a:ext uri="{FF2B5EF4-FFF2-40B4-BE49-F238E27FC236}">
                    <a16:creationId xmlns:a16="http://schemas.microsoft.com/office/drawing/2014/main" id="{E20B5547-75EE-043B-F1C4-A11F279BD032}"/>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8" name="Rectangle 327">
                <a:extLst>
                  <a:ext uri="{FF2B5EF4-FFF2-40B4-BE49-F238E27FC236}">
                    <a16:creationId xmlns:a16="http://schemas.microsoft.com/office/drawing/2014/main" id="{F5A35FA3-532B-5E74-E76C-53BB3625230D}"/>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29" name="Rectangle 328">
                <a:extLst>
                  <a:ext uri="{FF2B5EF4-FFF2-40B4-BE49-F238E27FC236}">
                    <a16:creationId xmlns:a16="http://schemas.microsoft.com/office/drawing/2014/main" id="{B1982D68-2549-B698-5E8F-469CEDA277C3}"/>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0" name="Rectangle 329">
                <a:extLst>
                  <a:ext uri="{FF2B5EF4-FFF2-40B4-BE49-F238E27FC236}">
                    <a16:creationId xmlns:a16="http://schemas.microsoft.com/office/drawing/2014/main" id="{2A26D976-F091-9D58-6EDB-EF75B72EBFC5}"/>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31" name="Rectangle 330">
                <a:extLst>
                  <a:ext uri="{FF2B5EF4-FFF2-40B4-BE49-F238E27FC236}">
                    <a16:creationId xmlns:a16="http://schemas.microsoft.com/office/drawing/2014/main" id="{C1F4CD5F-F3B8-B0DC-4FCA-E2DAF016A3E1}"/>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70" name="Group 269">
              <a:extLst>
                <a:ext uri="{FF2B5EF4-FFF2-40B4-BE49-F238E27FC236}">
                  <a16:creationId xmlns:a16="http://schemas.microsoft.com/office/drawing/2014/main" id="{BFDFCFE8-C069-3820-A0E1-35445703AED3}"/>
                </a:ext>
              </a:extLst>
            </p:cNvPr>
            <p:cNvGrpSpPr/>
            <p:nvPr/>
          </p:nvGrpSpPr>
          <p:grpSpPr>
            <a:xfrm>
              <a:off x="5955632" y="3863938"/>
              <a:ext cx="1797926" cy="1440000"/>
              <a:chOff x="1333729" y="4632288"/>
              <a:chExt cx="1797926" cy="1440000"/>
            </a:xfrm>
          </p:grpSpPr>
          <p:sp>
            <p:nvSpPr>
              <p:cNvPr id="292" name="Rectangle 291">
                <a:extLst>
                  <a:ext uri="{FF2B5EF4-FFF2-40B4-BE49-F238E27FC236}">
                    <a16:creationId xmlns:a16="http://schemas.microsoft.com/office/drawing/2014/main" id="{D3BE206C-D3F2-66E2-3EB0-66D4113259CE}"/>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3" name="Rectangle 292">
                <a:extLst>
                  <a:ext uri="{FF2B5EF4-FFF2-40B4-BE49-F238E27FC236}">
                    <a16:creationId xmlns:a16="http://schemas.microsoft.com/office/drawing/2014/main" id="{B128CFF1-5544-8766-DB9A-2DC4DC76D709}"/>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4" name="Rectangle 293">
                <a:extLst>
                  <a:ext uri="{FF2B5EF4-FFF2-40B4-BE49-F238E27FC236}">
                    <a16:creationId xmlns:a16="http://schemas.microsoft.com/office/drawing/2014/main" id="{C66F79B1-1761-F39F-054F-6A53E933DDAC}"/>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5" name="Rectangle 294">
                <a:extLst>
                  <a:ext uri="{FF2B5EF4-FFF2-40B4-BE49-F238E27FC236}">
                    <a16:creationId xmlns:a16="http://schemas.microsoft.com/office/drawing/2014/main" id="{1E76040E-FBC8-60CD-7712-2909F0502C4B}"/>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6" name="Rectangle 295">
                <a:extLst>
                  <a:ext uri="{FF2B5EF4-FFF2-40B4-BE49-F238E27FC236}">
                    <a16:creationId xmlns:a16="http://schemas.microsoft.com/office/drawing/2014/main" id="{311C21E8-93F8-414B-7685-38D081D53122}"/>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7" name="Rectangle 296">
                <a:extLst>
                  <a:ext uri="{FF2B5EF4-FFF2-40B4-BE49-F238E27FC236}">
                    <a16:creationId xmlns:a16="http://schemas.microsoft.com/office/drawing/2014/main" id="{584681BC-F977-5990-4717-C75091702628}"/>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8" name="Rectangle 297">
                <a:extLst>
                  <a:ext uri="{FF2B5EF4-FFF2-40B4-BE49-F238E27FC236}">
                    <a16:creationId xmlns:a16="http://schemas.microsoft.com/office/drawing/2014/main" id="{28AD762E-592F-93FF-DB9D-C67D6E3F2C86}"/>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9" name="Rectangle 298">
                <a:extLst>
                  <a:ext uri="{FF2B5EF4-FFF2-40B4-BE49-F238E27FC236}">
                    <a16:creationId xmlns:a16="http://schemas.microsoft.com/office/drawing/2014/main" id="{794B871B-3CEC-E231-8259-E3C5C5C904D2}"/>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0" name="Rectangle 299">
                <a:extLst>
                  <a:ext uri="{FF2B5EF4-FFF2-40B4-BE49-F238E27FC236}">
                    <a16:creationId xmlns:a16="http://schemas.microsoft.com/office/drawing/2014/main" id="{1E3EB852-1F7B-405D-5DB9-6E9010710139}"/>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1" name="Rectangle 300">
                <a:extLst>
                  <a:ext uri="{FF2B5EF4-FFF2-40B4-BE49-F238E27FC236}">
                    <a16:creationId xmlns:a16="http://schemas.microsoft.com/office/drawing/2014/main" id="{E35DEDBD-C45A-E450-1E0F-FCB85868946F}"/>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2" name="Rectangle 301">
                <a:extLst>
                  <a:ext uri="{FF2B5EF4-FFF2-40B4-BE49-F238E27FC236}">
                    <a16:creationId xmlns:a16="http://schemas.microsoft.com/office/drawing/2014/main" id="{AB4E907C-8909-93C9-931E-593D86000668}"/>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3" name="Rectangle 302">
                <a:extLst>
                  <a:ext uri="{FF2B5EF4-FFF2-40B4-BE49-F238E27FC236}">
                    <a16:creationId xmlns:a16="http://schemas.microsoft.com/office/drawing/2014/main" id="{D5C69AF4-8708-0988-5CE0-1339540957B6}"/>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4" name="Rectangle 303">
                <a:extLst>
                  <a:ext uri="{FF2B5EF4-FFF2-40B4-BE49-F238E27FC236}">
                    <a16:creationId xmlns:a16="http://schemas.microsoft.com/office/drawing/2014/main" id="{6E9F11AC-C9FE-836F-F133-E1B33CA9F6CE}"/>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5" name="Rectangle 304">
                <a:extLst>
                  <a:ext uri="{FF2B5EF4-FFF2-40B4-BE49-F238E27FC236}">
                    <a16:creationId xmlns:a16="http://schemas.microsoft.com/office/drawing/2014/main" id="{A8A58164-B2AB-EF63-62A7-744F0F7DB68D}"/>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6" name="Rectangle 305">
                <a:extLst>
                  <a:ext uri="{FF2B5EF4-FFF2-40B4-BE49-F238E27FC236}">
                    <a16:creationId xmlns:a16="http://schemas.microsoft.com/office/drawing/2014/main" id="{971E9C83-8ED2-6F2C-C3AF-8E1BE90BB4DE}"/>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7" name="Rectangle 306">
                <a:extLst>
                  <a:ext uri="{FF2B5EF4-FFF2-40B4-BE49-F238E27FC236}">
                    <a16:creationId xmlns:a16="http://schemas.microsoft.com/office/drawing/2014/main" id="{42522AFB-55FA-7DB8-123C-9984D743EF0A}"/>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8" name="Rectangle 307">
                <a:extLst>
                  <a:ext uri="{FF2B5EF4-FFF2-40B4-BE49-F238E27FC236}">
                    <a16:creationId xmlns:a16="http://schemas.microsoft.com/office/drawing/2014/main" id="{BD42B356-39CE-D621-0CAA-9E00F4880E90}"/>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09" name="Rectangle 308">
                <a:extLst>
                  <a:ext uri="{FF2B5EF4-FFF2-40B4-BE49-F238E27FC236}">
                    <a16:creationId xmlns:a16="http://schemas.microsoft.com/office/drawing/2014/main" id="{5FC5DE49-6757-29F5-1566-5E967D1E05F5}"/>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0" name="Rectangle 309">
                <a:extLst>
                  <a:ext uri="{FF2B5EF4-FFF2-40B4-BE49-F238E27FC236}">
                    <a16:creationId xmlns:a16="http://schemas.microsoft.com/office/drawing/2014/main" id="{85203A18-1E41-F54F-3BC8-23B92B01959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311" name="Rectangle 310">
                <a:extLst>
                  <a:ext uri="{FF2B5EF4-FFF2-40B4-BE49-F238E27FC236}">
                    <a16:creationId xmlns:a16="http://schemas.microsoft.com/office/drawing/2014/main" id="{68AE299E-FDA0-9B91-E82F-C535054A3E71}"/>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271" name="Group 270">
              <a:extLst>
                <a:ext uri="{FF2B5EF4-FFF2-40B4-BE49-F238E27FC236}">
                  <a16:creationId xmlns:a16="http://schemas.microsoft.com/office/drawing/2014/main" id="{D9D46FC1-A107-4010-0F42-FE1B0622B613}"/>
                </a:ext>
              </a:extLst>
            </p:cNvPr>
            <p:cNvGrpSpPr/>
            <p:nvPr/>
          </p:nvGrpSpPr>
          <p:grpSpPr>
            <a:xfrm>
              <a:off x="5917037" y="3899938"/>
              <a:ext cx="1797926" cy="1440000"/>
              <a:chOff x="1333729" y="4632288"/>
              <a:chExt cx="1797926" cy="1440000"/>
            </a:xfrm>
          </p:grpSpPr>
          <p:sp>
            <p:nvSpPr>
              <p:cNvPr id="272" name="Rectangle 271">
                <a:extLst>
                  <a:ext uri="{FF2B5EF4-FFF2-40B4-BE49-F238E27FC236}">
                    <a16:creationId xmlns:a16="http://schemas.microsoft.com/office/drawing/2014/main" id="{3E25E814-F65F-EC8F-36AF-3C420D55B17A}"/>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3" name="Rectangle 272">
                <a:extLst>
                  <a:ext uri="{FF2B5EF4-FFF2-40B4-BE49-F238E27FC236}">
                    <a16:creationId xmlns:a16="http://schemas.microsoft.com/office/drawing/2014/main" id="{ABD2983C-3AF1-8032-1637-B3BB8DC63738}"/>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4" name="Rectangle 273">
                <a:extLst>
                  <a:ext uri="{FF2B5EF4-FFF2-40B4-BE49-F238E27FC236}">
                    <a16:creationId xmlns:a16="http://schemas.microsoft.com/office/drawing/2014/main" id="{29984F55-7D00-6E14-4773-E883E149455A}"/>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5" name="Rectangle 274">
                <a:extLst>
                  <a:ext uri="{FF2B5EF4-FFF2-40B4-BE49-F238E27FC236}">
                    <a16:creationId xmlns:a16="http://schemas.microsoft.com/office/drawing/2014/main" id="{F40E0D6C-C066-9477-E747-697F838A0A75}"/>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6" name="Rectangle 275">
                <a:extLst>
                  <a:ext uri="{FF2B5EF4-FFF2-40B4-BE49-F238E27FC236}">
                    <a16:creationId xmlns:a16="http://schemas.microsoft.com/office/drawing/2014/main" id="{4F4AD899-FE3E-97C5-B7FD-E632EBFEBC56}"/>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7" name="Rectangle 276">
                <a:extLst>
                  <a:ext uri="{FF2B5EF4-FFF2-40B4-BE49-F238E27FC236}">
                    <a16:creationId xmlns:a16="http://schemas.microsoft.com/office/drawing/2014/main" id="{B0032A2E-0EB3-B3F5-780F-9D96716F920F}"/>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8" name="Rectangle 277">
                <a:extLst>
                  <a:ext uri="{FF2B5EF4-FFF2-40B4-BE49-F238E27FC236}">
                    <a16:creationId xmlns:a16="http://schemas.microsoft.com/office/drawing/2014/main" id="{0F0699B3-59D4-C455-B214-5E5B4B3F8FB4}"/>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79" name="Rectangle 278">
                <a:extLst>
                  <a:ext uri="{FF2B5EF4-FFF2-40B4-BE49-F238E27FC236}">
                    <a16:creationId xmlns:a16="http://schemas.microsoft.com/office/drawing/2014/main" id="{45265A66-C93A-C4F8-C6A0-3E1D4B539C16}"/>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0" name="Rectangle 279">
                <a:extLst>
                  <a:ext uri="{FF2B5EF4-FFF2-40B4-BE49-F238E27FC236}">
                    <a16:creationId xmlns:a16="http://schemas.microsoft.com/office/drawing/2014/main" id="{3AA92EDC-1225-EA3C-B911-0AB01B47C35E}"/>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1" name="Rectangle 280">
                <a:extLst>
                  <a:ext uri="{FF2B5EF4-FFF2-40B4-BE49-F238E27FC236}">
                    <a16:creationId xmlns:a16="http://schemas.microsoft.com/office/drawing/2014/main" id="{DD8ADE27-E639-612C-DCF8-934E406D3149}"/>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2" name="Rectangle 281">
                <a:extLst>
                  <a:ext uri="{FF2B5EF4-FFF2-40B4-BE49-F238E27FC236}">
                    <a16:creationId xmlns:a16="http://schemas.microsoft.com/office/drawing/2014/main" id="{5D48B4ED-A024-97B7-1981-22D061E213DE}"/>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3" name="Rectangle 282">
                <a:extLst>
                  <a:ext uri="{FF2B5EF4-FFF2-40B4-BE49-F238E27FC236}">
                    <a16:creationId xmlns:a16="http://schemas.microsoft.com/office/drawing/2014/main" id="{4DAFF562-0111-6EB3-BB14-1431BFDA38A1}"/>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4" name="Rectangle 283">
                <a:extLst>
                  <a:ext uri="{FF2B5EF4-FFF2-40B4-BE49-F238E27FC236}">
                    <a16:creationId xmlns:a16="http://schemas.microsoft.com/office/drawing/2014/main" id="{CB06B335-74CE-00F5-CF71-244D1D573FC2}"/>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5" name="Rectangle 284">
                <a:extLst>
                  <a:ext uri="{FF2B5EF4-FFF2-40B4-BE49-F238E27FC236}">
                    <a16:creationId xmlns:a16="http://schemas.microsoft.com/office/drawing/2014/main" id="{3ED387DB-EE45-ECCD-D2C4-18F9BB5090B9}"/>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6" name="Rectangle 285">
                <a:extLst>
                  <a:ext uri="{FF2B5EF4-FFF2-40B4-BE49-F238E27FC236}">
                    <a16:creationId xmlns:a16="http://schemas.microsoft.com/office/drawing/2014/main" id="{FA096B81-A41B-A94D-C9E4-9CC2FD0FFC76}"/>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7" name="Rectangle 286">
                <a:extLst>
                  <a:ext uri="{FF2B5EF4-FFF2-40B4-BE49-F238E27FC236}">
                    <a16:creationId xmlns:a16="http://schemas.microsoft.com/office/drawing/2014/main" id="{76C57180-88B7-F9BA-AE60-D6E15A0C2053}"/>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8" name="Rectangle 287">
                <a:extLst>
                  <a:ext uri="{FF2B5EF4-FFF2-40B4-BE49-F238E27FC236}">
                    <a16:creationId xmlns:a16="http://schemas.microsoft.com/office/drawing/2014/main" id="{2B30F854-8A2C-D574-18FE-230424035411}"/>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89" name="Rectangle 288">
                <a:extLst>
                  <a:ext uri="{FF2B5EF4-FFF2-40B4-BE49-F238E27FC236}">
                    <a16:creationId xmlns:a16="http://schemas.microsoft.com/office/drawing/2014/main" id="{588FCA36-ED5D-CF05-94C4-8C2A4217D39E}"/>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0" name="Rectangle 289">
                <a:extLst>
                  <a:ext uri="{FF2B5EF4-FFF2-40B4-BE49-F238E27FC236}">
                    <a16:creationId xmlns:a16="http://schemas.microsoft.com/office/drawing/2014/main" id="{3AC4F863-930E-D334-367B-1E9E95F0A94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291" name="Rectangle 290">
                <a:extLst>
                  <a:ext uri="{FF2B5EF4-FFF2-40B4-BE49-F238E27FC236}">
                    <a16:creationId xmlns:a16="http://schemas.microsoft.com/office/drawing/2014/main" id="{35D734D8-2422-40AE-91B2-D4FA4CFBB6BF}"/>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grpSp>
        <p:nvGrpSpPr>
          <p:cNvPr id="392" name="Group 391">
            <a:extLst>
              <a:ext uri="{FF2B5EF4-FFF2-40B4-BE49-F238E27FC236}">
                <a16:creationId xmlns:a16="http://schemas.microsoft.com/office/drawing/2014/main" id="{98610B90-72A1-7F81-C490-B4545A789B6B}"/>
              </a:ext>
            </a:extLst>
          </p:cNvPr>
          <p:cNvGrpSpPr/>
          <p:nvPr/>
        </p:nvGrpSpPr>
        <p:grpSpPr>
          <a:xfrm>
            <a:off x="6096000" y="2076981"/>
            <a:ext cx="1972176" cy="1615287"/>
            <a:chOff x="5917037" y="3724651"/>
            <a:chExt cx="1972176" cy="1615287"/>
          </a:xfrm>
        </p:grpSpPr>
        <p:grpSp>
          <p:nvGrpSpPr>
            <p:cNvPr id="393" name="Group 392">
              <a:extLst>
                <a:ext uri="{FF2B5EF4-FFF2-40B4-BE49-F238E27FC236}">
                  <a16:creationId xmlns:a16="http://schemas.microsoft.com/office/drawing/2014/main" id="{B3F11144-E41A-2FEE-F479-02CCC41046D2}"/>
                </a:ext>
              </a:extLst>
            </p:cNvPr>
            <p:cNvGrpSpPr/>
            <p:nvPr/>
          </p:nvGrpSpPr>
          <p:grpSpPr>
            <a:xfrm>
              <a:off x="6091287" y="3724651"/>
              <a:ext cx="1797926" cy="1440000"/>
              <a:chOff x="1333729" y="4632288"/>
              <a:chExt cx="1797926" cy="1440000"/>
            </a:xfrm>
          </p:grpSpPr>
          <p:sp>
            <p:nvSpPr>
              <p:cNvPr id="499" name="Rectangle 498">
                <a:extLst>
                  <a:ext uri="{FF2B5EF4-FFF2-40B4-BE49-F238E27FC236}">
                    <a16:creationId xmlns:a16="http://schemas.microsoft.com/office/drawing/2014/main" id="{55DC0C88-15F0-B01B-92DB-1E0F1FE82AB1}"/>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0" name="Rectangle 499">
                <a:extLst>
                  <a:ext uri="{FF2B5EF4-FFF2-40B4-BE49-F238E27FC236}">
                    <a16:creationId xmlns:a16="http://schemas.microsoft.com/office/drawing/2014/main" id="{DF4265B6-4D05-A875-AE64-ECCFC05826DA}"/>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1" name="Rectangle 500">
                <a:extLst>
                  <a:ext uri="{FF2B5EF4-FFF2-40B4-BE49-F238E27FC236}">
                    <a16:creationId xmlns:a16="http://schemas.microsoft.com/office/drawing/2014/main" id="{581D0D73-B00F-7AE3-D02B-2B34FBBB751A}"/>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2" name="Rectangle 501">
                <a:extLst>
                  <a:ext uri="{FF2B5EF4-FFF2-40B4-BE49-F238E27FC236}">
                    <a16:creationId xmlns:a16="http://schemas.microsoft.com/office/drawing/2014/main" id="{8186CA6A-7267-4DF8-1581-00ADCCBE2637}"/>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3" name="Rectangle 502">
                <a:extLst>
                  <a:ext uri="{FF2B5EF4-FFF2-40B4-BE49-F238E27FC236}">
                    <a16:creationId xmlns:a16="http://schemas.microsoft.com/office/drawing/2014/main" id="{141E5E41-AABA-48C3-61E1-E973ED0E630B}"/>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4" name="Rectangle 503">
                <a:extLst>
                  <a:ext uri="{FF2B5EF4-FFF2-40B4-BE49-F238E27FC236}">
                    <a16:creationId xmlns:a16="http://schemas.microsoft.com/office/drawing/2014/main" id="{5A79F90B-D47A-BE6C-302A-B4BB4F900B58}"/>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5" name="Rectangle 504">
                <a:extLst>
                  <a:ext uri="{FF2B5EF4-FFF2-40B4-BE49-F238E27FC236}">
                    <a16:creationId xmlns:a16="http://schemas.microsoft.com/office/drawing/2014/main" id="{8547B737-E4DD-3A30-AA73-B46C6CD3C6B8}"/>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6" name="Rectangle 505">
                <a:extLst>
                  <a:ext uri="{FF2B5EF4-FFF2-40B4-BE49-F238E27FC236}">
                    <a16:creationId xmlns:a16="http://schemas.microsoft.com/office/drawing/2014/main" id="{E026A6BB-4BCE-7CB9-F2DD-89F4F0DF4F7C}"/>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7" name="Rectangle 506">
                <a:extLst>
                  <a:ext uri="{FF2B5EF4-FFF2-40B4-BE49-F238E27FC236}">
                    <a16:creationId xmlns:a16="http://schemas.microsoft.com/office/drawing/2014/main" id="{FECDCE41-9279-1E52-A478-15400CAB8F1E}"/>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8" name="Rectangle 507">
                <a:extLst>
                  <a:ext uri="{FF2B5EF4-FFF2-40B4-BE49-F238E27FC236}">
                    <a16:creationId xmlns:a16="http://schemas.microsoft.com/office/drawing/2014/main" id="{7B364562-AA9B-6E86-2A79-06DC47B127EE}"/>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09" name="Rectangle 508">
                <a:extLst>
                  <a:ext uri="{FF2B5EF4-FFF2-40B4-BE49-F238E27FC236}">
                    <a16:creationId xmlns:a16="http://schemas.microsoft.com/office/drawing/2014/main" id="{5E985783-A694-76FF-9BD1-33DC26F509B2}"/>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10" name="Rectangle 509">
                <a:extLst>
                  <a:ext uri="{FF2B5EF4-FFF2-40B4-BE49-F238E27FC236}">
                    <a16:creationId xmlns:a16="http://schemas.microsoft.com/office/drawing/2014/main" id="{03FAD604-D8DA-93BE-F045-21DE21E9C06F}"/>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11" name="Rectangle 510">
                <a:extLst>
                  <a:ext uri="{FF2B5EF4-FFF2-40B4-BE49-F238E27FC236}">
                    <a16:creationId xmlns:a16="http://schemas.microsoft.com/office/drawing/2014/main" id="{D5D40EDB-630F-1BEB-B664-CBEEF2044FAE}"/>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12" name="Rectangle 511">
                <a:extLst>
                  <a:ext uri="{FF2B5EF4-FFF2-40B4-BE49-F238E27FC236}">
                    <a16:creationId xmlns:a16="http://schemas.microsoft.com/office/drawing/2014/main" id="{C8EB1F1C-3EF2-6946-550D-39E4C2F9D18D}"/>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13" name="Rectangle 512">
                <a:extLst>
                  <a:ext uri="{FF2B5EF4-FFF2-40B4-BE49-F238E27FC236}">
                    <a16:creationId xmlns:a16="http://schemas.microsoft.com/office/drawing/2014/main" id="{89947FC6-46E6-695A-6239-64A7E3B4F337}"/>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14" name="Rectangle 513">
                <a:extLst>
                  <a:ext uri="{FF2B5EF4-FFF2-40B4-BE49-F238E27FC236}">
                    <a16:creationId xmlns:a16="http://schemas.microsoft.com/office/drawing/2014/main" id="{478F83CB-2488-A906-FEC7-CD941EF25EDF}"/>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15" name="Rectangle 514">
                <a:extLst>
                  <a:ext uri="{FF2B5EF4-FFF2-40B4-BE49-F238E27FC236}">
                    <a16:creationId xmlns:a16="http://schemas.microsoft.com/office/drawing/2014/main" id="{18FCD4B3-A57D-A526-0391-F6EE10ACB348}"/>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16" name="Rectangle 515">
                <a:extLst>
                  <a:ext uri="{FF2B5EF4-FFF2-40B4-BE49-F238E27FC236}">
                    <a16:creationId xmlns:a16="http://schemas.microsoft.com/office/drawing/2014/main" id="{F9E98801-B46A-B495-500E-5BADB5555714}"/>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17" name="Rectangle 516">
                <a:extLst>
                  <a:ext uri="{FF2B5EF4-FFF2-40B4-BE49-F238E27FC236}">
                    <a16:creationId xmlns:a16="http://schemas.microsoft.com/office/drawing/2014/main" id="{730F0D79-3C5F-9610-0D96-004DB19F4196}"/>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18" name="Rectangle 517">
                <a:extLst>
                  <a:ext uri="{FF2B5EF4-FFF2-40B4-BE49-F238E27FC236}">
                    <a16:creationId xmlns:a16="http://schemas.microsoft.com/office/drawing/2014/main" id="{DDB335B7-8573-8A42-F883-190252AF5542}"/>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94" name="Group 393">
              <a:extLst>
                <a:ext uri="{FF2B5EF4-FFF2-40B4-BE49-F238E27FC236}">
                  <a16:creationId xmlns:a16="http://schemas.microsoft.com/office/drawing/2014/main" id="{E112B1DB-768E-7BF5-A63C-507436B6532F}"/>
                </a:ext>
              </a:extLst>
            </p:cNvPr>
            <p:cNvGrpSpPr/>
            <p:nvPr/>
          </p:nvGrpSpPr>
          <p:grpSpPr>
            <a:xfrm>
              <a:off x="6060209" y="3755938"/>
              <a:ext cx="1797926" cy="1440000"/>
              <a:chOff x="1333729" y="4632288"/>
              <a:chExt cx="1797926" cy="1440000"/>
            </a:xfrm>
          </p:grpSpPr>
          <p:sp>
            <p:nvSpPr>
              <p:cNvPr id="479" name="Rectangle 478">
                <a:extLst>
                  <a:ext uri="{FF2B5EF4-FFF2-40B4-BE49-F238E27FC236}">
                    <a16:creationId xmlns:a16="http://schemas.microsoft.com/office/drawing/2014/main" id="{1B9E0E8B-2ABB-A29C-FEA9-D6AE4F6BF945}"/>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0" name="Rectangle 479">
                <a:extLst>
                  <a:ext uri="{FF2B5EF4-FFF2-40B4-BE49-F238E27FC236}">
                    <a16:creationId xmlns:a16="http://schemas.microsoft.com/office/drawing/2014/main" id="{3489882B-0255-C23D-AF56-A367A07FABCD}"/>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1" name="Rectangle 480">
                <a:extLst>
                  <a:ext uri="{FF2B5EF4-FFF2-40B4-BE49-F238E27FC236}">
                    <a16:creationId xmlns:a16="http://schemas.microsoft.com/office/drawing/2014/main" id="{D96512F6-D004-39A3-D26D-0C2D84959710}"/>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2" name="Rectangle 481">
                <a:extLst>
                  <a:ext uri="{FF2B5EF4-FFF2-40B4-BE49-F238E27FC236}">
                    <a16:creationId xmlns:a16="http://schemas.microsoft.com/office/drawing/2014/main" id="{64F2AA79-4E09-DB5E-369E-E005ECE35D8A}"/>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3" name="Rectangle 482">
                <a:extLst>
                  <a:ext uri="{FF2B5EF4-FFF2-40B4-BE49-F238E27FC236}">
                    <a16:creationId xmlns:a16="http://schemas.microsoft.com/office/drawing/2014/main" id="{DD1B1C22-2FAC-2874-4520-9F910EDF9D3A}"/>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4" name="Rectangle 483">
                <a:extLst>
                  <a:ext uri="{FF2B5EF4-FFF2-40B4-BE49-F238E27FC236}">
                    <a16:creationId xmlns:a16="http://schemas.microsoft.com/office/drawing/2014/main" id="{BBC256D6-98F9-39CB-C84A-32F170AFA529}"/>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5" name="Rectangle 484">
                <a:extLst>
                  <a:ext uri="{FF2B5EF4-FFF2-40B4-BE49-F238E27FC236}">
                    <a16:creationId xmlns:a16="http://schemas.microsoft.com/office/drawing/2014/main" id="{CD7B3E54-70B9-236A-6CAF-CBC8F9243F03}"/>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6" name="Rectangle 485">
                <a:extLst>
                  <a:ext uri="{FF2B5EF4-FFF2-40B4-BE49-F238E27FC236}">
                    <a16:creationId xmlns:a16="http://schemas.microsoft.com/office/drawing/2014/main" id="{135FD931-E2FC-4E1F-6F15-B7642C52F613}"/>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7" name="Rectangle 486">
                <a:extLst>
                  <a:ext uri="{FF2B5EF4-FFF2-40B4-BE49-F238E27FC236}">
                    <a16:creationId xmlns:a16="http://schemas.microsoft.com/office/drawing/2014/main" id="{B964F01A-EE74-851B-0F43-A4BA06FEA5B2}"/>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8" name="Rectangle 487">
                <a:extLst>
                  <a:ext uri="{FF2B5EF4-FFF2-40B4-BE49-F238E27FC236}">
                    <a16:creationId xmlns:a16="http://schemas.microsoft.com/office/drawing/2014/main" id="{3578CA1B-9027-EDB5-D970-0AEE6B79A479}"/>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89" name="Rectangle 488">
                <a:extLst>
                  <a:ext uri="{FF2B5EF4-FFF2-40B4-BE49-F238E27FC236}">
                    <a16:creationId xmlns:a16="http://schemas.microsoft.com/office/drawing/2014/main" id="{AF22E71C-2F72-A0D2-90F2-DF3D0434DD97}"/>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0" name="Rectangle 489">
                <a:extLst>
                  <a:ext uri="{FF2B5EF4-FFF2-40B4-BE49-F238E27FC236}">
                    <a16:creationId xmlns:a16="http://schemas.microsoft.com/office/drawing/2014/main" id="{17791B90-0758-9B9A-FBDE-5B82E8C5F20F}"/>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1" name="Rectangle 490">
                <a:extLst>
                  <a:ext uri="{FF2B5EF4-FFF2-40B4-BE49-F238E27FC236}">
                    <a16:creationId xmlns:a16="http://schemas.microsoft.com/office/drawing/2014/main" id="{78247572-F1E8-3C2A-DBB7-65B45E8AB90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2" name="Rectangle 491">
                <a:extLst>
                  <a:ext uri="{FF2B5EF4-FFF2-40B4-BE49-F238E27FC236}">
                    <a16:creationId xmlns:a16="http://schemas.microsoft.com/office/drawing/2014/main" id="{0C88FEA1-0281-5B44-FF45-9BF07B3E690C}"/>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3" name="Rectangle 492">
                <a:extLst>
                  <a:ext uri="{FF2B5EF4-FFF2-40B4-BE49-F238E27FC236}">
                    <a16:creationId xmlns:a16="http://schemas.microsoft.com/office/drawing/2014/main" id="{03AA9CBB-0F22-11E4-DFB5-DDDB4F90E2B4}"/>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4" name="Rectangle 493">
                <a:extLst>
                  <a:ext uri="{FF2B5EF4-FFF2-40B4-BE49-F238E27FC236}">
                    <a16:creationId xmlns:a16="http://schemas.microsoft.com/office/drawing/2014/main" id="{53177AF2-FDC8-8C8F-CAB6-C24470D41C49}"/>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5" name="Rectangle 494">
                <a:extLst>
                  <a:ext uri="{FF2B5EF4-FFF2-40B4-BE49-F238E27FC236}">
                    <a16:creationId xmlns:a16="http://schemas.microsoft.com/office/drawing/2014/main" id="{1CD0CF31-FA73-361E-F2E3-258DA37074CD}"/>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6" name="Rectangle 495">
                <a:extLst>
                  <a:ext uri="{FF2B5EF4-FFF2-40B4-BE49-F238E27FC236}">
                    <a16:creationId xmlns:a16="http://schemas.microsoft.com/office/drawing/2014/main" id="{38FA4F7B-070B-CDDD-F5AB-653169C6D606}"/>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7" name="Rectangle 496">
                <a:extLst>
                  <a:ext uri="{FF2B5EF4-FFF2-40B4-BE49-F238E27FC236}">
                    <a16:creationId xmlns:a16="http://schemas.microsoft.com/office/drawing/2014/main" id="{9401B99B-E2DA-107E-2FF3-AD158880FEEA}"/>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98" name="Rectangle 497">
                <a:extLst>
                  <a:ext uri="{FF2B5EF4-FFF2-40B4-BE49-F238E27FC236}">
                    <a16:creationId xmlns:a16="http://schemas.microsoft.com/office/drawing/2014/main" id="{750A32AF-4EF0-152C-C44D-C6F20AABDB5A}"/>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95" name="Group 394">
              <a:extLst>
                <a:ext uri="{FF2B5EF4-FFF2-40B4-BE49-F238E27FC236}">
                  <a16:creationId xmlns:a16="http://schemas.microsoft.com/office/drawing/2014/main" id="{F7CD63FE-1B66-0AD0-C0C3-E923C860D38A}"/>
                </a:ext>
              </a:extLst>
            </p:cNvPr>
            <p:cNvGrpSpPr/>
            <p:nvPr/>
          </p:nvGrpSpPr>
          <p:grpSpPr>
            <a:xfrm>
              <a:off x="6024416" y="3791938"/>
              <a:ext cx="1797926" cy="1440000"/>
              <a:chOff x="1333729" y="4632288"/>
              <a:chExt cx="1797926" cy="1440000"/>
            </a:xfrm>
          </p:grpSpPr>
          <p:sp>
            <p:nvSpPr>
              <p:cNvPr id="459" name="Rectangle 458">
                <a:extLst>
                  <a:ext uri="{FF2B5EF4-FFF2-40B4-BE49-F238E27FC236}">
                    <a16:creationId xmlns:a16="http://schemas.microsoft.com/office/drawing/2014/main" id="{4D6CD3FF-7D48-BFFB-7DA9-E675FE46EEA7}"/>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0" name="Rectangle 459">
                <a:extLst>
                  <a:ext uri="{FF2B5EF4-FFF2-40B4-BE49-F238E27FC236}">
                    <a16:creationId xmlns:a16="http://schemas.microsoft.com/office/drawing/2014/main" id="{DF2469FC-15A1-8436-07D2-73B0B990891D}"/>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1" name="Rectangle 460">
                <a:extLst>
                  <a:ext uri="{FF2B5EF4-FFF2-40B4-BE49-F238E27FC236}">
                    <a16:creationId xmlns:a16="http://schemas.microsoft.com/office/drawing/2014/main" id="{59FD7673-4A3A-8526-3AD1-DECE627CC3CB}"/>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2" name="Rectangle 461">
                <a:extLst>
                  <a:ext uri="{FF2B5EF4-FFF2-40B4-BE49-F238E27FC236}">
                    <a16:creationId xmlns:a16="http://schemas.microsoft.com/office/drawing/2014/main" id="{2D1F5B22-FB2A-1F94-9A36-D06B9B4659CD}"/>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3" name="Rectangle 462">
                <a:extLst>
                  <a:ext uri="{FF2B5EF4-FFF2-40B4-BE49-F238E27FC236}">
                    <a16:creationId xmlns:a16="http://schemas.microsoft.com/office/drawing/2014/main" id="{F4821E21-6A58-8ABE-6489-33D1FC4D008C}"/>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4" name="Rectangle 463">
                <a:extLst>
                  <a:ext uri="{FF2B5EF4-FFF2-40B4-BE49-F238E27FC236}">
                    <a16:creationId xmlns:a16="http://schemas.microsoft.com/office/drawing/2014/main" id="{DB6023BD-0F00-FE9E-95A4-51E540421D6E}"/>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5" name="Rectangle 464">
                <a:extLst>
                  <a:ext uri="{FF2B5EF4-FFF2-40B4-BE49-F238E27FC236}">
                    <a16:creationId xmlns:a16="http://schemas.microsoft.com/office/drawing/2014/main" id="{E739C6E5-3D1E-36E6-CEA4-590240DE438E}"/>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6" name="Rectangle 465">
                <a:extLst>
                  <a:ext uri="{FF2B5EF4-FFF2-40B4-BE49-F238E27FC236}">
                    <a16:creationId xmlns:a16="http://schemas.microsoft.com/office/drawing/2014/main" id="{E9DFE0F7-B5BF-8592-D115-6E2F14D148B7}"/>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7" name="Rectangle 466">
                <a:extLst>
                  <a:ext uri="{FF2B5EF4-FFF2-40B4-BE49-F238E27FC236}">
                    <a16:creationId xmlns:a16="http://schemas.microsoft.com/office/drawing/2014/main" id="{04ADD051-6312-8F9A-C350-25982764484B}"/>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8" name="Rectangle 467">
                <a:extLst>
                  <a:ext uri="{FF2B5EF4-FFF2-40B4-BE49-F238E27FC236}">
                    <a16:creationId xmlns:a16="http://schemas.microsoft.com/office/drawing/2014/main" id="{EF7062F4-180F-A558-F11D-397F20705D1D}"/>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69" name="Rectangle 468">
                <a:extLst>
                  <a:ext uri="{FF2B5EF4-FFF2-40B4-BE49-F238E27FC236}">
                    <a16:creationId xmlns:a16="http://schemas.microsoft.com/office/drawing/2014/main" id="{C8CC582F-4490-DDB5-2246-5D39EF8AF119}"/>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0" name="Rectangle 469">
                <a:extLst>
                  <a:ext uri="{FF2B5EF4-FFF2-40B4-BE49-F238E27FC236}">
                    <a16:creationId xmlns:a16="http://schemas.microsoft.com/office/drawing/2014/main" id="{DD681F98-1D09-0E40-DAA6-0CD769BEB92A}"/>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1" name="Rectangle 470">
                <a:extLst>
                  <a:ext uri="{FF2B5EF4-FFF2-40B4-BE49-F238E27FC236}">
                    <a16:creationId xmlns:a16="http://schemas.microsoft.com/office/drawing/2014/main" id="{7EFB3779-5B9E-504C-8449-97AADCD7CC50}"/>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2" name="Rectangle 471">
                <a:extLst>
                  <a:ext uri="{FF2B5EF4-FFF2-40B4-BE49-F238E27FC236}">
                    <a16:creationId xmlns:a16="http://schemas.microsoft.com/office/drawing/2014/main" id="{E20B5253-9419-BCEC-ACE1-F08B5B1F9251}"/>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3" name="Rectangle 472">
                <a:extLst>
                  <a:ext uri="{FF2B5EF4-FFF2-40B4-BE49-F238E27FC236}">
                    <a16:creationId xmlns:a16="http://schemas.microsoft.com/office/drawing/2014/main" id="{36DD67F0-DCB9-DD34-74C4-CDE7C003909C}"/>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4" name="Rectangle 473">
                <a:extLst>
                  <a:ext uri="{FF2B5EF4-FFF2-40B4-BE49-F238E27FC236}">
                    <a16:creationId xmlns:a16="http://schemas.microsoft.com/office/drawing/2014/main" id="{8B100155-0369-E26E-3E1A-3F21CA15D273}"/>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5" name="Rectangle 474">
                <a:extLst>
                  <a:ext uri="{FF2B5EF4-FFF2-40B4-BE49-F238E27FC236}">
                    <a16:creationId xmlns:a16="http://schemas.microsoft.com/office/drawing/2014/main" id="{82027276-0C76-0770-CD58-FF3DA80A1525}"/>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6" name="Rectangle 475">
                <a:extLst>
                  <a:ext uri="{FF2B5EF4-FFF2-40B4-BE49-F238E27FC236}">
                    <a16:creationId xmlns:a16="http://schemas.microsoft.com/office/drawing/2014/main" id="{82BA3265-BD9F-8D88-EEF6-20BB14765EA0}"/>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7" name="Rectangle 476">
                <a:extLst>
                  <a:ext uri="{FF2B5EF4-FFF2-40B4-BE49-F238E27FC236}">
                    <a16:creationId xmlns:a16="http://schemas.microsoft.com/office/drawing/2014/main" id="{3C4AB676-5E3D-2D48-0184-D90E23A4F82C}"/>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78" name="Rectangle 477">
                <a:extLst>
                  <a:ext uri="{FF2B5EF4-FFF2-40B4-BE49-F238E27FC236}">
                    <a16:creationId xmlns:a16="http://schemas.microsoft.com/office/drawing/2014/main" id="{05CFD648-E12F-5ED4-D634-BD3D10337143}"/>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96" name="Group 395">
              <a:extLst>
                <a:ext uri="{FF2B5EF4-FFF2-40B4-BE49-F238E27FC236}">
                  <a16:creationId xmlns:a16="http://schemas.microsoft.com/office/drawing/2014/main" id="{D69640E5-721E-F7AD-15E3-2C35F342D31E}"/>
                </a:ext>
              </a:extLst>
            </p:cNvPr>
            <p:cNvGrpSpPr/>
            <p:nvPr/>
          </p:nvGrpSpPr>
          <p:grpSpPr>
            <a:xfrm>
              <a:off x="5990534" y="3827938"/>
              <a:ext cx="1797926" cy="1440000"/>
              <a:chOff x="1333729" y="4632288"/>
              <a:chExt cx="1797926" cy="1440000"/>
            </a:xfrm>
          </p:grpSpPr>
          <p:sp>
            <p:nvSpPr>
              <p:cNvPr id="439" name="Rectangle 438">
                <a:extLst>
                  <a:ext uri="{FF2B5EF4-FFF2-40B4-BE49-F238E27FC236}">
                    <a16:creationId xmlns:a16="http://schemas.microsoft.com/office/drawing/2014/main" id="{F54C06BA-95C0-9594-1DA7-9D6D7892CECD}"/>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0" name="Rectangle 439">
                <a:extLst>
                  <a:ext uri="{FF2B5EF4-FFF2-40B4-BE49-F238E27FC236}">
                    <a16:creationId xmlns:a16="http://schemas.microsoft.com/office/drawing/2014/main" id="{C9EAE20B-B151-263E-9529-76AE6F52D8F9}"/>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1" name="Rectangle 440">
                <a:extLst>
                  <a:ext uri="{FF2B5EF4-FFF2-40B4-BE49-F238E27FC236}">
                    <a16:creationId xmlns:a16="http://schemas.microsoft.com/office/drawing/2014/main" id="{A4E46C18-076C-17EB-97C0-650AE7E72492}"/>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2" name="Rectangle 441">
                <a:extLst>
                  <a:ext uri="{FF2B5EF4-FFF2-40B4-BE49-F238E27FC236}">
                    <a16:creationId xmlns:a16="http://schemas.microsoft.com/office/drawing/2014/main" id="{3FCD0179-0E14-0061-0192-56AA107B9422}"/>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3" name="Rectangle 442">
                <a:extLst>
                  <a:ext uri="{FF2B5EF4-FFF2-40B4-BE49-F238E27FC236}">
                    <a16:creationId xmlns:a16="http://schemas.microsoft.com/office/drawing/2014/main" id="{172B3A27-755E-A594-1A86-AD7BDDE0AFD9}"/>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4" name="Rectangle 443">
                <a:extLst>
                  <a:ext uri="{FF2B5EF4-FFF2-40B4-BE49-F238E27FC236}">
                    <a16:creationId xmlns:a16="http://schemas.microsoft.com/office/drawing/2014/main" id="{D1048DF0-5D6F-E4D5-6C92-72DA52C895A5}"/>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5" name="Rectangle 444">
                <a:extLst>
                  <a:ext uri="{FF2B5EF4-FFF2-40B4-BE49-F238E27FC236}">
                    <a16:creationId xmlns:a16="http://schemas.microsoft.com/office/drawing/2014/main" id="{9E4AE6DF-A14D-849C-5B26-EAE8276FB491}"/>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6" name="Rectangle 445">
                <a:extLst>
                  <a:ext uri="{FF2B5EF4-FFF2-40B4-BE49-F238E27FC236}">
                    <a16:creationId xmlns:a16="http://schemas.microsoft.com/office/drawing/2014/main" id="{F6628DB9-E550-A3D5-FB90-C66D41861FE5}"/>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7" name="Rectangle 446">
                <a:extLst>
                  <a:ext uri="{FF2B5EF4-FFF2-40B4-BE49-F238E27FC236}">
                    <a16:creationId xmlns:a16="http://schemas.microsoft.com/office/drawing/2014/main" id="{5B018584-8154-FC35-ADF1-E7FE1F372BA5}"/>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8" name="Rectangle 447">
                <a:extLst>
                  <a:ext uri="{FF2B5EF4-FFF2-40B4-BE49-F238E27FC236}">
                    <a16:creationId xmlns:a16="http://schemas.microsoft.com/office/drawing/2014/main" id="{0F672B95-623D-9BC6-15AC-F2FC083CC702}"/>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49" name="Rectangle 448">
                <a:extLst>
                  <a:ext uri="{FF2B5EF4-FFF2-40B4-BE49-F238E27FC236}">
                    <a16:creationId xmlns:a16="http://schemas.microsoft.com/office/drawing/2014/main" id="{412E1BDF-888F-924E-074F-B08459851593}"/>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0" name="Rectangle 449">
                <a:extLst>
                  <a:ext uri="{FF2B5EF4-FFF2-40B4-BE49-F238E27FC236}">
                    <a16:creationId xmlns:a16="http://schemas.microsoft.com/office/drawing/2014/main" id="{29C43323-4855-9390-C5E4-142840B92DB4}"/>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1" name="Rectangle 450">
                <a:extLst>
                  <a:ext uri="{FF2B5EF4-FFF2-40B4-BE49-F238E27FC236}">
                    <a16:creationId xmlns:a16="http://schemas.microsoft.com/office/drawing/2014/main" id="{9CFF4398-9C58-D53C-CAB4-6915539AC746}"/>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2" name="Rectangle 451">
                <a:extLst>
                  <a:ext uri="{FF2B5EF4-FFF2-40B4-BE49-F238E27FC236}">
                    <a16:creationId xmlns:a16="http://schemas.microsoft.com/office/drawing/2014/main" id="{432B3253-48EE-69E7-C3CA-AF3A9645D091}"/>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3" name="Rectangle 452">
                <a:extLst>
                  <a:ext uri="{FF2B5EF4-FFF2-40B4-BE49-F238E27FC236}">
                    <a16:creationId xmlns:a16="http://schemas.microsoft.com/office/drawing/2014/main" id="{B48FAF42-CCFF-DDAB-CAE9-846C9DA66DD5}"/>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4" name="Rectangle 453">
                <a:extLst>
                  <a:ext uri="{FF2B5EF4-FFF2-40B4-BE49-F238E27FC236}">
                    <a16:creationId xmlns:a16="http://schemas.microsoft.com/office/drawing/2014/main" id="{7D28E8CD-51D1-A6DE-D8C6-40D600D77F0C}"/>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5" name="Rectangle 454">
                <a:extLst>
                  <a:ext uri="{FF2B5EF4-FFF2-40B4-BE49-F238E27FC236}">
                    <a16:creationId xmlns:a16="http://schemas.microsoft.com/office/drawing/2014/main" id="{97469647-D438-039C-AADA-F063F6AF2B26}"/>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6" name="Rectangle 455">
                <a:extLst>
                  <a:ext uri="{FF2B5EF4-FFF2-40B4-BE49-F238E27FC236}">
                    <a16:creationId xmlns:a16="http://schemas.microsoft.com/office/drawing/2014/main" id="{78CCA748-1C7F-00A5-58B4-71994DC8B272}"/>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7" name="Rectangle 456">
                <a:extLst>
                  <a:ext uri="{FF2B5EF4-FFF2-40B4-BE49-F238E27FC236}">
                    <a16:creationId xmlns:a16="http://schemas.microsoft.com/office/drawing/2014/main" id="{30D6DEBF-A2F1-020E-D2C1-9E4DE9865A51}"/>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58" name="Rectangle 457">
                <a:extLst>
                  <a:ext uri="{FF2B5EF4-FFF2-40B4-BE49-F238E27FC236}">
                    <a16:creationId xmlns:a16="http://schemas.microsoft.com/office/drawing/2014/main" id="{F14F0A07-07AC-C974-E7AA-2B6B495B602F}"/>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97" name="Group 396">
              <a:extLst>
                <a:ext uri="{FF2B5EF4-FFF2-40B4-BE49-F238E27FC236}">
                  <a16:creationId xmlns:a16="http://schemas.microsoft.com/office/drawing/2014/main" id="{2A4BB849-79F5-63D8-05DD-9532B44075E5}"/>
                </a:ext>
              </a:extLst>
            </p:cNvPr>
            <p:cNvGrpSpPr/>
            <p:nvPr/>
          </p:nvGrpSpPr>
          <p:grpSpPr>
            <a:xfrm>
              <a:off x="5955632" y="3863938"/>
              <a:ext cx="1797926" cy="1440000"/>
              <a:chOff x="1333729" y="4632288"/>
              <a:chExt cx="1797926" cy="1440000"/>
            </a:xfrm>
          </p:grpSpPr>
          <p:sp>
            <p:nvSpPr>
              <p:cNvPr id="419" name="Rectangle 418">
                <a:extLst>
                  <a:ext uri="{FF2B5EF4-FFF2-40B4-BE49-F238E27FC236}">
                    <a16:creationId xmlns:a16="http://schemas.microsoft.com/office/drawing/2014/main" id="{AB3CA7E1-CF37-DA4A-43C8-C59FBAB533D0}"/>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0" name="Rectangle 419">
                <a:extLst>
                  <a:ext uri="{FF2B5EF4-FFF2-40B4-BE49-F238E27FC236}">
                    <a16:creationId xmlns:a16="http://schemas.microsoft.com/office/drawing/2014/main" id="{7BC093F7-0B13-8B47-BEB2-29D806E460B9}"/>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1" name="Rectangle 420">
                <a:extLst>
                  <a:ext uri="{FF2B5EF4-FFF2-40B4-BE49-F238E27FC236}">
                    <a16:creationId xmlns:a16="http://schemas.microsoft.com/office/drawing/2014/main" id="{C7F269A1-52A2-F89E-05B0-DC05F8623413}"/>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2" name="Rectangle 421">
                <a:extLst>
                  <a:ext uri="{FF2B5EF4-FFF2-40B4-BE49-F238E27FC236}">
                    <a16:creationId xmlns:a16="http://schemas.microsoft.com/office/drawing/2014/main" id="{1BF38FA9-AEDF-4B12-FFEC-8F9CE5FA4A55}"/>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3" name="Rectangle 422">
                <a:extLst>
                  <a:ext uri="{FF2B5EF4-FFF2-40B4-BE49-F238E27FC236}">
                    <a16:creationId xmlns:a16="http://schemas.microsoft.com/office/drawing/2014/main" id="{54364258-4FCD-D4E5-5C46-97846EB1531D}"/>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4" name="Rectangle 423">
                <a:extLst>
                  <a:ext uri="{FF2B5EF4-FFF2-40B4-BE49-F238E27FC236}">
                    <a16:creationId xmlns:a16="http://schemas.microsoft.com/office/drawing/2014/main" id="{062A37C0-2FE0-4A2B-9998-E55CD1B30ED2}"/>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5" name="Rectangle 424">
                <a:extLst>
                  <a:ext uri="{FF2B5EF4-FFF2-40B4-BE49-F238E27FC236}">
                    <a16:creationId xmlns:a16="http://schemas.microsoft.com/office/drawing/2014/main" id="{16346026-AF23-0854-6603-FC4B4844483B}"/>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6" name="Rectangle 425">
                <a:extLst>
                  <a:ext uri="{FF2B5EF4-FFF2-40B4-BE49-F238E27FC236}">
                    <a16:creationId xmlns:a16="http://schemas.microsoft.com/office/drawing/2014/main" id="{0C58BD70-6A0B-D1F6-2CA6-43E6A597A346}"/>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7" name="Rectangle 426">
                <a:extLst>
                  <a:ext uri="{FF2B5EF4-FFF2-40B4-BE49-F238E27FC236}">
                    <a16:creationId xmlns:a16="http://schemas.microsoft.com/office/drawing/2014/main" id="{811303CD-3364-D948-2A41-71076DE94CCD}"/>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8" name="Rectangle 427">
                <a:extLst>
                  <a:ext uri="{FF2B5EF4-FFF2-40B4-BE49-F238E27FC236}">
                    <a16:creationId xmlns:a16="http://schemas.microsoft.com/office/drawing/2014/main" id="{5896FA18-BDEC-04EF-9AB9-E022BAFADCB6}"/>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29" name="Rectangle 428">
                <a:extLst>
                  <a:ext uri="{FF2B5EF4-FFF2-40B4-BE49-F238E27FC236}">
                    <a16:creationId xmlns:a16="http://schemas.microsoft.com/office/drawing/2014/main" id="{8A0349A9-456F-C9E0-65EC-D824A5C72F9A}"/>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0" name="Rectangle 429">
                <a:extLst>
                  <a:ext uri="{FF2B5EF4-FFF2-40B4-BE49-F238E27FC236}">
                    <a16:creationId xmlns:a16="http://schemas.microsoft.com/office/drawing/2014/main" id="{FF87807A-1E92-E3C0-84A1-CC594550B75E}"/>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1" name="Rectangle 430">
                <a:extLst>
                  <a:ext uri="{FF2B5EF4-FFF2-40B4-BE49-F238E27FC236}">
                    <a16:creationId xmlns:a16="http://schemas.microsoft.com/office/drawing/2014/main" id="{59CF4A26-2524-77EF-93F7-631C36DB1563}"/>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2" name="Rectangle 431">
                <a:extLst>
                  <a:ext uri="{FF2B5EF4-FFF2-40B4-BE49-F238E27FC236}">
                    <a16:creationId xmlns:a16="http://schemas.microsoft.com/office/drawing/2014/main" id="{2B2C1CA7-4200-7ABC-4EA4-55CD12A656AA}"/>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3" name="Rectangle 432">
                <a:extLst>
                  <a:ext uri="{FF2B5EF4-FFF2-40B4-BE49-F238E27FC236}">
                    <a16:creationId xmlns:a16="http://schemas.microsoft.com/office/drawing/2014/main" id="{85BD3203-75B9-F449-D83F-09BA2170B3B8}"/>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4" name="Rectangle 433">
                <a:extLst>
                  <a:ext uri="{FF2B5EF4-FFF2-40B4-BE49-F238E27FC236}">
                    <a16:creationId xmlns:a16="http://schemas.microsoft.com/office/drawing/2014/main" id="{3554D060-87B0-8E57-5D6B-305DEED8D135}"/>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5" name="Rectangle 434">
                <a:extLst>
                  <a:ext uri="{FF2B5EF4-FFF2-40B4-BE49-F238E27FC236}">
                    <a16:creationId xmlns:a16="http://schemas.microsoft.com/office/drawing/2014/main" id="{4357077D-4BE1-69CA-9F16-D7A6FA74D80C}"/>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6" name="Rectangle 435">
                <a:extLst>
                  <a:ext uri="{FF2B5EF4-FFF2-40B4-BE49-F238E27FC236}">
                    <a16:creationId xmlns:a16="http://schemas.microsoft.com/office/drawing/2014/main" id="{BEF3E284-FE24-4822-AF1D-46DA72500EB9}"/>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7" name="Rectangle 436">
                <a:extLst>
                  <a:ext uri="{FF2B5EF4-FFF2-40B4-BE49-F238E27FC236}">
                    <a16:creationId xmlns:a16="http://schemas.microsoft.com/office/drawing/2014/main" id="{06403315-F8ED-6026-D9C1-6FF38D25E705}"/>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38" name="Rectangle 437">
                <a:extLst>
                  <a:ext uri="{FF2B5EF4-FFF2-40B4-BE49-F238E27FC236}">
                    <a16:creationId xmlns:a16="http://schemas.microsoft.com/office/drawing/2014/main" id="{7FB3D074-08F5-5885-CCA3-92FFE28CB67E}"/>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398" name="Group 397">
              <a:extLst>
                <a:ext uri="{FF2B5EF4-FFF2-40B4-BE49-F238E27FC236}">
                  <a16:creationId xmlns:a16="http://schemas.microsoft.com/office/drawing/2014/main" id="{79051A7A-6256-DF0A-BE6A-299A76AEA983}"/>
                </a:ext>
              </a:extLst>
            </p:cNvPr>
            <p:cNvGrpSpPr/>
            <p:nvPr/>
          </p:nvGrpSpPr>
          <p:grpSpPr>
            <a:xfrm>
              <a:off x="5917037" y="3899938"/>
              <a:ext cx="1797926" cy="1440000"/>
              <a:chOff x="1333729" y="4632288"/>
              <a:chExt cx="1797926" cy="1440000"/>
            </a:xfrm>
          </p:grpSpPr>
          <p:sp>
            <p:nvSpPr>
              <p:cNvPr id="399" name="Rectangle 398">
                <a:extLst>
                  <a:ext uri="{FF2B5EF4-FFF2-40B4-BE49-F238E27FC236}">
                    <a16:creationId xmlns:a16="http://schemas.microsoft.com/office/drawing/2014/main" id="{D45BEFA6-19A8-4C4B-7A32-AD9C55B4CF7E}"/>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0" name="Rectangle 399">
                <a:extLst>
                  <a:ext uri="{FF2B5EF4-FFF2-40B4-BE49-F238E27FC236}">
                    <a16:creationId xmlns:a16="http://schemas.microsoft.com/office/drawing/2014/main" id="{1245F25E-18BA-AC18-8BE7-965752974134}"/>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1" name="Rectangle 400">
                <a:extLst>
                  <a:ext uri="{FF2B5EF4-FFF2-40B4-BE49-F238E27FC236}">
                    <a16:creationId xmlns:a16="http://schemas.microsoft.com/office/drawing/2014/main" id="{C72860BE-DC3D-D61E-E8CD-8B7FA25AE7F6}"/>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2" name="Rectangle 401">
                <a:extLst>
                  <a:ext uri="{FF2B5EF4-FFF2-40B4-BE49-F238E27FC236}">
                    <a16:creationId xmlns:a16="http://schemas.microsoft.com/office/drawing/2014/main" id="{5F05E9C0-6B4F-158C-0DC5-46F5AD48386E}"/>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3" name="Rectangle 402">
                <a:extLst>
                  <a:ext uri="{FF2B5EF4-FFF2-40B4-BE49-F238E27FC236}">
                    <a16:creationId xmlns:a16="http://schemas.microsoft.com/office/drawing/2014/main" id="{8DD5BE96-32FF-4E07-9E87-E01190519B85}"/>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4" name="Rectangle 403">
                <a:extLst>
                  <a:ext uri="{FF2B5EF4-FFF2-40B4-BE49-F238E27FC236}">
                    <a16:creationId xmlns:a16="http://schemas.microsoft.com/office/drawing/2014/main" id="{74735E26-E150-F92B-51C5-5D34EC1804FB}"/>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5" name="Rectangle 404">
                <a:extLst>
                  <a:ext uri="{FF2B5EF4-FFF2-40B4-BE49-F238E27FC236}">
                    <a16:creationId xmlns:a16="http://schemas.microsoft.com/office/drawing/2014/main" id="{6E13100A-297F-A698-34AE-541EA4CFDF0C}"/>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6" name="Rectangle 405">
                <a:extLst>
                  <a:ext uri="{FF2B5EF4-FFF2-40B4-BE49-F238E27FC236}">
                    <a16:creationId xmlns:a16="http://schemas.microsoft.com/office/drawing/2014/main" id="{A4D14E40-B117-69F9-0EA1-CD1CB5C9EFC5}"/>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7" name="Rectangle 406">
                <a:extLst>
                  <a:ext uri="{FF2B5EF4-FFF2-40B4-BE49-F238E27FC236}">
                    <a16:creationId xmlns:a16="http://schemas.microsoft.com/office/drawing/2014/main" id="{3EAC1B42-6691-49BD-F157-B34477DEC884}"/>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8" name="Rectangle 407">
                <a:extLst>
                  <a:ext uri="{FF2B5EF4-FFF2-40B4-BE49-F238E27FC236}">
                    <a16:creationId xmlns:a16="http://schemas.microsoft.com/office/drawing/2014/main" id="{AA6A9C28-57F2-ED44-8123-5D30DFC270AA}"/>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09" name="Rectangle 408">
                <a:extLst>
                  <a:ext uri="{FF2B5EF4-FFF2-40B4-BE49-F238E27FC236}">
                    <a16:creationId xmlns:a16="http://schemas.microsoft.com/office/drawing/2014/main" id="{D7CA425C-1C31-A4B9-FC18-0A0CF389C2B3}"/>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0" name="Rectangle 409">
                <a:extLst>
                  <a:ext uri="{FF2B5EF4-FFF2-40B4-BE49-F238E27FC236}">
                    <a16:creationId xmlns:a16="http://schemas.microsoft.com/office/drawing/2014/main" id="{995D64E9-06E8-584A-EF29-ECD1631B51DB}"/>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1" name="Rectangle 410">
                <a:extLst>
                  <a:ext uri="{FF2B5EF4-FFF2-40B4-BE49-F238E27FC236}">
                    <a16:creationId xmlns:a16="http://schemas.microsoft.com/office/drawing/2014/main" id="{7DDE605B-A82B-94D8-9A41-100C2929A4CC}"/>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2" name="Rectangle 411">
                <a:extLst>
                  <a:ext uri="{FF2B5EF4-FFF2-40B4-BE49-F238E27FC236}">
                    <a16:creationId xmlns:a16="http://schemas.microsoft.com/office/drawing/2014/main" id="{22C99CB2-4267-49FB-6F21-9B6A5CBE213F}"/>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3" name="Rectangle 412">
                <a:extLst>
                  <a:ext uri="{FF2B5EF4-FFF2-40B4-BE49-F238E27FC236}">
                    <a16:creationId xmlns:a16="http://schemas.microsoft.com/office/drawing/2014/main" id="{678EF7A0-8815-4184-DE17-6E8B3BFB7811}"/>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4" name="Rectangle 413">
                <a:extLst>
                  <a:ext uri="{FF2B5EF4-FFF2-40B4-BE49-F238E27FC236}">
                    <a16:creationId xmlns:a16="http://schemas.microsoft.com/office/drawing/2014/main" id="{C675B3DA-9B85-2BAB-52AD-F818140D4526}"/>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5" name="Rectangle 414">
                <a:extLst>
                  <a:ext uri="{FF2B5EF4-FFF2-40B4-BE49-F238E27FC236}">
                    <a16:creationId xmlns:a16="http://schemas.microsoft.com/office/drawing/2014/main" id="{F29C61E3-9D31-7C1A-8F0B-C049112EA4E1}"/>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6" name="Rectangle 415">
                <a:extLst>
                  <a:ext uri="{FF2B5EF4-FFF2-40B4-BE49-F238E27FC236}">
                    <a16:creationId xmlns:a16="http://schemas.microsoft.com/office/drawing/2014/main" id="{82DFAB75-DFEC-D16D-9886-993BCD6206EE}"/>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7" name="Rectangle 416">
                <a:extLst>
                  <a:ext uri="{FF2B5EF4-FFF2-40B4-BE49-F238E27FC236}">
                    <a16:creationId xmlns:a16="http://schemas.microsoft.com/office/drawing/2014/main" id="{A4B66C1B-A10C-17A3-D0A4-F43D010CFCA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418" name="Rectangle 417">
                <a:extLst>
                  <a:ext uri="{FF2B5EF4-FFF2-40B4-BE49-F238E27FC236}">
                    <a16:creationId xmlns:a16="http://schemas.microsoft.com/office/drawing/2014/main" id="{08298EB5-6C57-354F-2F78-947B91A370A8}"/>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grpSp>
        <p:nvGrpSpPr>
          <p:cNvPr id="519" name="Group 518">
            <a:extLst>
              <a:ext uri="{FF2B5EF4-FFF2-40B4-BE49-F238E27FC236}">
                <a16:creationId xmlns:a16="http://schemas.microsoft.com/office/drawing/2014/main" id="{32CB202D-0449-5EA4-E194-40C34A0C2E8B}"/>
              </a:ext>
            </a:extLst>
          </p:cNvPr>
          <p:cNvGrpSpPr/>
          <p:nvPr/>
        </p:nvGrpSpPr>
        <p:grpSpPr>
          <a:xfrm>
            <a:off x="5060489" y="3148211"/>
            <a:ext cx="1972176" cy="1615287"/>
            <a:chOff x="5917037" y="3724651"/>
            <a:chExt cx="1972176" cy="1615287"/>
          </a:xfrm>
        </p:grpSpPr>
        <p:grpSp>
          <p:nvGrpSpPr>
            <p:cNvPr id="520" name="Group 519">
              <a:extLst>
                <a:ext uri="{FF2B5EF4-FFF2-40B4-BE49-F238E27FC236}">
                  <a16:creationId xmlns:a16="http://schemas.microsoft.com/office/drawing/2014/main" id="{4E8BCCC7-1ABB-EA01-A735-99B95A7A386F}"/>
                </a:ext>
              </a:extLst>
            </p:cNvPr>
            <p:cNvGrpSpPr/>
            <p:nvPr/>
          </p:nvGrpSpPr>
          <p:grpSpPr>
            <a:xfrm>
              <a:off x="6091287" y="3724651"/>
              <a:ext cx="1797926" cy="1440000"/>
              <a:chOff x="1333729" y="4632288"/>
              <a:chExt cx="1797926" cy="1440000"/>
            </a:xfrm>
          </p:grpSpPr>
          <p:sp>
            <p:nvSpPr>
              <p:cNvPr id="626" name="Rectangle 625">
                <a:extLst>
                  <a:ext uri="{FF2B5EF4-FFF2-40B4-BE49-F238E27FC236}">
                    <a16:creationId xmlns:a16="http://schemas.microsoft.com/office/drawing/2014/main" id="{B980D066-98FC-C82F-36D4-607219F906FD}"/>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27" name="Rectangle 626">
                <a:extLst>
                  <a:ext uri="{FF2B5EF4-FFF2-40B4-BE49-F238E27FC236}">
                    <a16:creationId xmlns:a16="http://schemas.microsoft.com/office/drawing/2014/main" id="{1C57CDBA-4334-995F-46EA-CAA34354F955}"/>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28" name="Rectangle 627">
                <a:extLst>
                  <a:ext uri="{FF2B5EF4-FFF2-40B4-BE49-F238E27FC236}">
                    <a16:creationId xmlns:a16="http://schemas.microsoft.com/office/drawing/2014/main" id="{D39C4136-A874-D817-63E9-2E4E3C73CA2A}"/>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29" name="Rectangle 628">
                <a:extLst>
                  <a:ext uri="{FF2B5EF4-FFF2-40B4-BE49-F238E27FC236}">
                    <a16:creationId xmlns:a16="http://schemas.microsoft.com/office/drawing/2014/main" id="{22D03DA5-E170-8B90-8914-51ECE008C38A}"/>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0" name="Rectangle 629">
                <a:extLst>
                  <a:ext uri="{FF2B5EF4-FFF2-40B4-BE49-F238E27FC236}">
                    <a16:creationId xmlns:a16="http://schemas.microsoft.com/office/drawing/2014/main" id="{597303D1-53E7-7A82-D141-10C907A9FE7C}"/>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1" name="Rectangle 630">
                <a:extLst>
                  <a:ext uri="{FF2B5EF4-FFF2-40B4-BE49-F238E27FC236}">
                    <a16:creationId xmlns:a16="http://schemas.microsoft.com/office/drawing/2014/main" id="{49EE5E02-B4CC-C24C-96F7-D427CA0594FD}"/>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2" name="Rectangle 631">
                <a:extLst>
                  <a:ext uri="{FF2B5EF4-FFF2-40B4-BE49-F238E27FC236}">
                    <a16:creationId xmlns:a16="http://schemas.microsoft.com/office/drawing/2014/main" id="{E53A6857-B18A-8D63-29CC-0299EA0A4417}"/>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3" name="Rectangle 632">
                <a:extLst>
                  <a:ext uri="{FF2B5EF4-FFF2-40B4-BE49-F238E27FC236}">
                    <a16:creationId xmlns:a16="http://schemas.microsoft.com/office/drawing/2014/main" id="{598A36FA-1610-C6AA-F33C-E4A3B12EA35E}"/>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4" name="Rectangle 633">
                <a:extLst>
                  <a:ext uri="{FF2B5EF4-FFF2-40B4-BE49-F238E27FC236}">
                    <a16:creationId xmlns:a16="http://schemas.microsoft.com/office/drawing/2014/main" id="{91F12970-510E-0716-35DD-4D62D0FF1C4A}"/>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5" name="Rectangle 634">
                <a:extLst>
                  <a:ext uri="{FF2B5EF4-FFF2-40B4-BE49-F238E27FC236}">
                    <a16:creationId xmlns:a16="http://schemas.microsoft.com/office/drawing/2014/main" id="{50C60256-778C-4823-0E69-FF07DBC0D723}"/>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6" name="Rectangle 635">
                <a:extLst>
                  <a:ext uri="{FF2B5EF4-FFF2-40B4-BE49-F238E27FC236}">
                    <a16:creationId xmlns:a16="http://schemas.microsoft.com/office/drawing/2014/main" id="{DD3BBA2A-29A0-EA1B-46B4-F19046D001CE}"/>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7" name="Rectangle 636">
                <a:extLst>
                  <a:ext uri="{FF2B5EF4-FFF2-40B4-BE49-F238E27FC236}">
                    <a16:creationId xmlns:a16="http://schemas.microsoft.com/office/drawing/2014/main" id="{0DC22D0E-BE09-50AE-A5BE-849671ABDEA4}"/>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8" name="Rectangle 637">
                <a:extLst>
                  <a:ext uri="{FF2B5EF4-FFF2-40B4-BE49-F238E27FC236}">
                    <a16:creationId xmlns:a16="http://schemas.microsoft.com/office/drawing/2014/main" id="{A01E0392-8D4F-0430-803A-061D9D75D26F}"/>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39" name="Rectangle 638">
                <a:extLst>
                  <a:ext uri="{FF2B5EF4-FFF2-40B4-BE49-F238E27FC236}">
                    <a16:creationId xmlns:a16="http://schemas.microsoft.com/office/drawing/2014/main" id="{74F3FDA2-5292-44A0-B914-E489D15D0C76}"/>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40" name="Rectangle 639">
                <a:extLst>
                  <a:ext uri="{FF2B5EF4-FFF2-40B4-BE49-F238E27FC236}">
                    <a16:creationId xmlns:a16="http://schemas.microsoft.com/office/drawing/2014/main" id="{6A43008C-10BA-6984-BD26-089A0DEFC50F}"/>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41" name="Rectangle 640">
                <a:extLst>
                  <a:ext uri="{FF2B5EF4-FFF2-40B4-BE49-F238E27FC236}">
                    <a16:creationId xmlns:a16="http://schemas.microsoft.com/office/drawing/2014/main" id="{48D7672A-8A90-0C73-177F-976943EBE461}"/>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42" name="Rectangle 641">
                <a:extLst>
                  <a:ext uri="{FF2B5EF4-FFF2-40B4-BE49-F238E27FC236}">
                    <a16:creationId xmlns:a16="http://schemas.microsoft.com/office/drawing/2014/main" id="{29F7054F-4E9B-7D33-4130-224744366BDA}"/>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43" name="Rectangle 642">
                <a:extLst>
                  <a:ext uri="{FF2B5EF4-FFF2-40B4-BE49-F238E27FC236}">
                    <a16:creationId xmlns:a16="http://schemas.microsoft.com/office/drawing/2014/main" id="{5A570A04-0A65-21EB-6F1C-AB27A4C7286F}"/>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44" name="Rectangle 643">
                <a:extLst>
                  <a:ext uri="{FF2B5EF4-FFF2-40B4-BE49-F238E27FC236}">
                    <a16:creationId xmlns:a16="http://schemas.microsoft.com/office/drawing/2014/main" id="{3E580A0F-66EB-2C6A-E6AF-B1A0F432EA6E}"/>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45" name="Rectangle 644">
                <a:extLst>
                  <a:ext uri="{FF2B5EF4-FFF2-40B4-BE49-F238E27FC236}">
                    <a16:creationId xmlns:a16="http://schemas.microsoft.com/office/drawing/2014/main" id="{1B043727-5DF8-8BF2-32AC-9D5086E68271}"/>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521" name="Group 520">
              <a:extLst>
                <a:ext uri="{FF2B5EF4-FFF2-40B4-BE49-F238E27FC236}">
                  <a16:creationId xmlns:a16="http://schemas.microsoft.com/office/drawing/2014/main" id="{B97BCCCB-A7F9-EFB2-9B66-96F87DE346DA}"/>
                </a:ext>
              </a:extLst>
            </p:cNvPr>
            <p:cNvGrpSpPr/>
            <p:nvPr/>
          </p:nvGrpSpPr>
          <p:grpSpPr>
            <a:xfrm>
              <a:off x="6060209" y="3755938"/>
              <a:ext cx="1797926" cy="1440000"/>
              <a:chOff x="1333729" y="4632288"/>
              <a:chExt cx="1797926" cy="1440000"/>
            </a:xfrm>
          </p:grpSpPr>
          <p:sp>
            <p:nvSpPr>
              <p:cNvPr id="606" name="Rectangle 605">
                <a:extLst>
                  <a:ext uri="{FF2B5EF4-FFF2-40B4-BE49-F238E27FC236}">
                    <a16:creationId xmlns:a16="http://schemas.microsoft.com/office/drawing/2014/main" id="{DE9C0EBB-1C00-AF65-D184-42695C22FFBA}"/>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7" name="Rectangle 606">
                <a:extLst>
                  <a:ext uri="{FF2B5EF4-FFF2-40B4-BE49-F238E27FC236}">
                    <a16:creationId xmlns:a16="http://schemas.microsoft.com/office/drawing/2014/main" id="{7B79B3B4-9DF8-CEA1-B45F-4EA668311CC1}"/>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8" name="Rectangle 607">
                <a:extLst>
                  <a:ext uri="{FF2B5EF4-FFF2-40B4-BE49-F238E27FC236}">
                    <a16:creationId xmlns:a16="http://schemas.microsoft.com/office/drawing/2014/main" id="{663DDC80-FA1B-C806-ABBE-A7FCA414D91A}"/>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9" name="Rectangle 608">
                <a:extLst>
                  <a:ext uri="{FF2B5EF4-FFF2-40B4-BE49-F238E27FC236}">
                    <a16:creationId xmlns:a16="http://schemas.microsoft.com/office/drawing/2014/main" id="{42BEA72D-CA1C-C6EA-5EC6-9DA5C0289C7D}"/>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0" name="Rectangle 609">
                <a:extLst>
                  <a:ext uri="{FF2B5EF4-FFF2-40B4-BE49-F238E27FC236}">
                    <a16:creationId xmlns:a16="http://schemas.microsoft.com/office/drawing/2014/main" id="{9E0A8604-8AF7-5EF9-5CFC-DE2D6612D744}"/>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1" name="Rectangle 610">
                <a:extLst>
                  <a:ext uri="{FF2B5EF4-FFF2-40B4-BE49-F238E27FC236}">
                    <a16:creationId xmlns:a16="http://schemas.microsoft.com/office/drawing/2014/main" id="{428CDADE-A776-231E-73F0-681EDD12C938}"/>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2" name="Rectangle 611">
                <a:extLst>
                  <a:ext uri="{FF2B5EF4-FFF2-40B4-BE49-F238E27FC236}">
                    <a16:creationId xmlns:a16="http://schemas.microsoft.com/office/drawing/2014/main" id="{2E14158B-56CA-FFFE-4974-DBC9E2A25242}"/>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3" name="Rectangle 612">
                <a:extLst>
                  <a:ext uri="{FF2B5EF4-FFF2-40B4-BE49-F238E27FC236}">
                    <a16:creationId xmlns:a16="http://schemas.microsoft.com/office/drawing/2014/main" id="{E2DD8433-EC70-37F5-0A26-70C6D43F522D}"/>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4" name="Rectangle 613">
                <a:extLst>
                  <a:ext uri="{FF2B5EF4-FFF2-40B4-BE49-F238E27FC236}">
                    <a16:creationId xmlns:a16="http://schemas.microsoft.com/office/drawing/2014/main" id="{FA419FB5-0D19-975B-8562-E5A835271D87}"/>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5" name="Rectangle 614">
                <a:extLst>
                  <a:ext uri="{FF2B5EF4-FFF2-40B4-BE49-F238E27FC236}">
                    <a16:creationId xmlns:a16="http://schemas.microsoft.com/office/drawing/2014/main" id="{524030FB-9CC5-D695-EC6F-7430D8A64FFC}"/>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6" name="Rectangle 615">
                <a:extLst>
                  <a:ext uri="{FF2B5EF4-FFF2-40B4-BE49-F238E27FC236}">
                    <a16:creationId xmlns:a16="http://schemas.microsoft.com/office/drawing/2014/main" id="{9ED0F564-1726-EE58-40B1-3B37D55755E6}"/>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7" name="Rectangle 616">
                <a:extLst>
                  <a:ext uri="{FF2B5EF4-FFF2-40B4-BE49-F238E27FC236}">
                    <a16:creationId xmlns:a16="http://schemas.microsoft.com/office/drawing/2014/main" id="{CDF88C93-70F1-6E91-A3B8-1E03252A9D19}"/>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8" name="Rectangle 617">
                <a:extLst>
                  <a:ext uri="{FF2B5EF4-FFF2-40B4-BE49-F238E27FC236}">
                    <a16:creationId xmlns:a16="http://schemas.microsoft.com/office/drawing/2014/main" id="{F099E39D-17A6-97F3-382A-C0C013F7F04E}"/>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19" name="Rectangle 618">
                <a:extLst>
                  <a:ext uri="{FF2B5EF4-FFF2-40B4-BE49-F238E27FC236}">
                    <a16:creationId xmlns:a16="http://schemas.microsoft.com/office/drawing/2014/main" id="{3A09E58E-7073-6FCC-05DA-9EA5F4A02200}"/>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20" name="Rectangle 619">
                <a:extLst>
                  <a:ext uri="{FF2B5EF4-FFF2-40B4-BE49-F238E27FC236}">
                    <a16:creationId xmlns:a16="http://schemas.microsoft.com/office/drawing/2014/main" id="{C630F4E3-CAF3-9601-1062-FD72ED5BCCC4}"/>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21" name="Rectangle 620">
                <a:extLst>
                  <a:ext uri="{FF2B5EF4-FFF2-40B4-BE49-F238E27FC236}">
                    <a16:creationId xmlns:a16="http://schemas.microsoft.com/office/drawing/2014/main" id="{47C0BECF-4D1D-23FB-9443-8756A212A104}"/>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22" name="Rectangle 621">
                <a:extLst>
                  <a:ext uri="{FF2B5EF4-FFF2-40B4-BE49-F238E27FC236}">
                    <a16:creationId xmlns:a16="http://schemas.microsoft.com/office/drawing/2014/main" id="{4EC5137B-3AF5-F761-5EBC-B3D381DF16A0}"/>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23" name="Rectangle 622">
                <a:extLst>
                  <a:ext uri="{FF2B5EF4-FFF2-40B4-BE49-F238E27FC236}">
                    <a16:creationId xmlns:a16="http://schemas.microsoft.com/office/drawing/2014/main" id="{F706210F-57DC-5564-5124-2F24A5AF5310}"/>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24" name="Rectangle 623">
                <a:extLst>
                  <a:ext uri="{FF2B5EF4-FFF2-40B4-BE49-F238E27FC236}">
                    <a16:creationId xmlns:a16="http://schemas.microsoft.com/office/drawing/2014/main" id="{B3AA3A66-2F51-6F70-3642-53EF37D7811D}"/>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25" name="Rectangle 624">
                <a:extLst>
                  <a:ext uri="{FF2B5EF4-FFF2-40B4-BE49-F238E27FC236}">
                    <a16:creationId xmlns:a16="http://schemas.microsoft.com/office/drawing/2014/main" id="{3F27A551-9AA7-FE5B-8D4E-0212B70C746D}"/>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522" name="Group 521">
              <a:extLst>
                <a:ext uri="{FF2B5EF4-FFF2-40B4-BE49-F238E27FC236}">
                  <a16:creationId xmlns:a16="http://schemas.microsoft.com/office/drawing/2014/main" id="{28108D0C-F887-21A6-9DCF-10835F027531}"/>
                </a:ext>
              </a:extLst>
            </p:cNvPr>
            <p:cNvGrpSpPr/>
            <p:nvPr/>
          </p:nvGrpSpPr>
          <p:grpSpPr>
            <a:xfrm>
              <a:off x="6024416" y="3791938"/>
              <a:ext cx="1797926" cy="1440000"/>
              <a:chOff x="1333729" y="4632288"/>
              <a:chExt cx="1797926" cy="1440000"/>
            </a:xfrm>
          </p:grpSpPr>
          <p:sp>
            <p:nvSpPr>
              <p:cNvPr id="586" name="Rectangle 585">
                <a:extLst>
                  <a:ext uri="{FF2B5EF4-FFF2-40B4-BE49-F238E27FC236}">
                    <a16:creationId xmlns:a16="http://schemas.microsoft.com/office/drawing/2014/main" id="{EC6B3871-F8E3-F53C-9A6D-5FFE406DA14C}"/>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7" name="Rectangle 586">
                <a:extLst>
                  <a:ext uri="{FF2B5EF4-FFF2-40B4-BE49-F238E27FC236}">
                    <a16:creationId xmlns:a16="http://schemas.microsoft.com/office/drawing/2014/main" id="{9FC62435-AF56-6158-2D1E-EC48B432EAAD}"/>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8" name="Rectangle 587">
                <a:extLst>
                  <a:ext uri="{FF2B5EF4-FFF2-40B4-BE49-F238E27FC236}">
                    <a16:creationId xmlns:a16="http://schemas.microsoft.com/office/drawing/2014/main" id="{E7C2E112-EFF0-99B8-22BC-FAFA406251BD}"/>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9" name="Rectangle 588">
                <a:extLst>
                  <a:ext uri="{FF2B5EF4-FFF2-40B4-BE49-F238E27FC236}">
                    <a16:creationId xmlns:a16="http://schemas.microsoft.com/office/drawing/2014/main" id="{0B5C55B4-4692-06D0-644E-AB0DDDA87397}"/>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0" name="Rectangle 589">
                <a:extLst>
                  <a:ext uri="{FF2B5EF4-FFF2-40B4-BE49-F238E27FC236}">
                    <a16:creationId xmlns:a16="http://schemas.microsoft.com/office/drawing/2014/main" id="{8B6BCDA9-852F-1CA8-046C-85C4AD0BFCBE}"/>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1" name="Rectangle 590">
                <a:extLst>
                  <a:ext uri="{FF2B5EF4-FFF2-40B4-BE49-F238E27FC236}">
                    <a16:creationId xmlns:a16="http://schemas.microsoft.com/office/drawing/2014/main" id="{8A79D908-4BA1-A4C2-D154-20FF3F72AAAE}"/>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2" name="Rectangle 591">
                <a:extLst>
                  <a:ext uri="{FF2B5EF4-FFF2-40B4-BE49-F238E27FC236}">
                    <a16:creationId xmlns:a16="http://schemas.microsoft.com/office/drawing/2014/main" id="{1BBE294D-022C-CA37-3920-1C833B94ECBE}"/>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3" name="Rectangle 592">
                <a:extLst>
                  <a:ext uri="{FF2B5EF4-FFF2-40B4-BE49-F238E27FC236}">
                    <a16:creationId xmlns:a16="http://schemas.microsoft.com/office/drawing/2014/main" id="{190D08D6-1988-5C9B-3E44-E5F8C9D8CF6C}"/>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4" name="Rectangle 593">
                <a:extLst>
                  <a:ext uri="{FF2B5EF4-FFF2-40B4-BE49-F238E27FC236}">
                    <a16:creationId xmlns:a16="http://schemas.microsoft.com/office/drawing/2014/main" id="{C20CDD61-5A0A-0623-6EEF-7349F455A1D6}"/>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5" name="Rectangle 594">
                <a:extLst>
                  <a:ext uri="{FF2B5EF4-FFF2-40B4-BE49-F238E27FC236}">
                    <a16:creationId xmlns:a16="http://schemas.microsoft.com/office/drawing/2014/main" id="{ADD2AA2E-5D35-D5FE-9504-BDE40C2212FD}"/>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6" name="Rectangle 595">
                <a:extLst>
                  <a:ext uri="{FF2B5EF4-FFF2-40B4-BE49-F238E27FC236}">
                    <a16:creationId xmlns:a16="http://schemas.microsoft.com/office/drawing/2014/main" id="{C3390F8E-8682-5F2E-6B2B-24FC77C955B6}"/>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7" name="Rectangle 596">
                <a:extLst>
                  <a:ext uri="{FF2B5EF4-FFF2-40B4-BE49-F238E27FC236}">
                    <a16:creationId xmlns:a16="http://schemas.microsoft.com/office/drawing/2014/main" id="{69E43AEC-85B5-06B5-0E17-015E66243869}"/>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8" name="Rectangle 597">
                <a:extLst>
                  <a:ext uri="{FF2B5EF4-FFF2-40B4-BE49-F238E27FC236}">
                    <a16:creationId xmlns:a16="http://schemas.microsoft.com/office/drawing/2014/main" id="{3DD0B7B9-F50F-FBEA-C554-F42186B44440}"/>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99" name="Rectangle 598">
                <a:extLst>
                  <a:ext uri="{FF2B5EF4-FFF2-40B4-BE49-F238E27FC236}">
                    <a16:creationId xmlns:a16="http://schemas.microsoft.com/office/drawing/2014/main" id="{F894C246-F816-D0A4-FDBF-3E2E07666E19}"/>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0" name="Rectangle 599">
                <a:extLst>
                  <a:ext uri="{FF2B5EF4-FFF2-40B4-BE49-F238E27FC236}">
                    <a16:creationId xmlns:a16="http://schemas.microsoft.com/office/drawing/2014/main" id="{2459C9DB-75FB-DF1A-4BF2-0EEA1E94E346}"/>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1" name="Rectangle 600">
                <a:extLst>
                  <a:ext uri="{FF2B5EF4-FFF2-40B4-BE49-F238E27FC236}">
                    <a16:creationId xmlns:a16="http://schemas.microsoft.com/office/drawing/2014/main" id="{AA60594F-78DC-742E-C7E0-FE369BA49BBC}"/>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2" name="Rectangle 601">
                <a:extLst>
                  <a:ext uri="{FF2B5EF4-FFF2-40B4-BE49-F238E27FC236}">
                    <a16:creationId xmlns:a16="http://schemas.microsoft.com/office/drawing/2014/main" id="{CEB782C9-9243-0338-CEE3-29386ED1311E}"/>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3" name="Rectangle 602">
                <a:extLst>
                  <a:ext uri="{FF2B5EF4-FFF2-40B4-BE49-F238E27FC236}">
                    <a16:creationId xmlns:a16="http://schemas.microsoft.com/office/drawing/2014/main" id="{00775E88-8D43-34F8-F87D-E9A13C608023}"/>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4" name="Rectangle 603">
                <a:extLst>
                  <a:ext uri="{FF2B5EF4-FFF2-40B4-BE49-F238E27FC236}">
                    <a16:creationId xmlns:a16="http://schemas.microsoft.com/office/drawing/2014/main" id="{8689A62D-1823-B10D-F655-7EE17FBC7FE7}"/>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605" name="Rectangle 604">
                <a:extLst>
                  <a:ext uri="{FF2B5EF4-FFF2-40B4-BE49-F238E27FC236}">
                    <a16:creationId xmlns:a16="http://schemas.microsoft.com/office/drawing/2014/main" id="{E7E7D4FB-F201-13D6-40D7-E1A093DCB47F}"/>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523" name="Group 522">
              <a:extLst>
                <a:ext uri="{FF2B5EF4-FFF2-40B4-BE49-F238E27FC236}">
                  <a16:creationId xmlns:a16="http://schemas.microsoft.com/office/drawing/2014/main" id="{A339DEAC-BE89-5647-B2A3-EFF745BE4029}"/>
                </a:ext>
              </a:extLst>
            </p:cNvPr>
            <p:cNvGrpSpPr/>
            <p:nvPr/>
          </p:nvGrpSpPr>
          <p:grpSpPr>
            <a:xfrm>
              <a:off x="5990534" y="3827938"/>
              <a:ext cx="1797926" cy="1440000"/>
              <a:chOff x="1333729" y="4632288"/>
              <a:chExt cx="1797926" cy="1440000"/>
            </a:xfrm>
          </p:grpSpPr>
          <p:sp>
            <p:nvSpPr>
              <p:cNvPr id="566" name="Rectangle 565">
                <a:extLst>
                  <a:ext uri="{FF2B5EF4-FFF2-40B4-BE49-F238E27FC236}">
                    <a16:creationId xmlns:a16="http://schemas.microsoft.com/office/drawing/2014/main" id="{FB62C6F6-7946-5D27-9694-0C8D270535DB}"/>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67" name="Rectangle 566">
                <a:extLst>
                  <a:ext uri="{FF2B5EF4-FFF2-40B4-BE49-F238E27FC236}">
                    <a16:creationId xmlns:a16="http://schemas.microsoft.com/office/drawing/2014/main" id="{248D6888-C9A0-3A4B-D6D9-0D04DEDA1A73}"/>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68" name="Rectangle 567">
                <a:extLst>
                  <a:ext uri="{FF2B5EF4-FFF2-40B4-BE49-F238E27FC236}">
                    <a16:creationId xmlns:a16="http://schemas.microsoft.com/office/drawing/2014/main" id="{FF779FE0-54D1-8859-C2BF-214718A7D662}"/>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69" name="Rectangle 568">
                <a:extLst>
                  <a:ext uri="{FF2B5EF4-FFF2-40B4-BE49-F238E27FC236}">
                    <a16:creationId xmlns:a16="http://schemas.microsoft.com/office/drawing/2014/main" id="{BCE4D500-6F4D-547B-307A-EA9315183729}"/>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0" name="Rectangle 569">
                <a:extLst>
                  <a:ext uri="{FF2B5EF4-FFF2-40B4-BE49-F238E27FC236}">
                    <a16:creationId xmlns:a16="http://schemas.microsoft.com/office/drawing/2014/main" id="{2724B252-2BD3-595C-0A71-49A8A39D3AB4}"/>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1" name="Rectangle 570">
                <a:extLst>
                  <a:ext uri="{FF2B5EF4-FFF2-40B4-BE49-F238E27FC236}">
                    <a16:creationId xmlns:a16="http://schemas.microsoft.com/office/drawing/2014/main" id="{4A595D51-DD82-4939-A09D-42AAE62C2E28}"/>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2" name="Rectangle 571">
                <a:extLst>
                  <a:ext uri="{FF2B5EF4-FFF2-40B4-BE49-F238E27FC236}">
                    <a16:creationId xmlns:a16="http://schemas.microsoft.com/office/drawing/2014/main" id="{B2EE710B-E1BF-749F-B759-D879E10F1636}"/>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3" name="Rectangle 572">
                <a:extLst>
                  <a:ext uri="{FF2B5EF4-FFF2-40B4-BE49-F238E27FC236}">
                    <a16:creationId xmlns:a16="http://schemas.microsoft.com/office/drawing/2014/main" id="{C683D63D-3943-DA27-415A-46EAB3527E61}"/>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4" name="Rectangle 573">
                <a:extLst>
                  <a:ext uri="{FF2B5EF4-FFF2-40B4-BE49-F238E27FC236}">
                    <a16:creationId xmlns:a16="http://schemas.microsoft.com/office/drawing/2014/main" id="{01746E7C-1D9C-09E9-8957-9FDA46D3B3C3}"/>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5" name="Rectangle 574">
                <a:extLst>
                  <a:ext uri="{FF2B5EF4-FFF2-40B4-BE49-F238E27FC236}">
                    <a16:creationId xmlns:a16="http://schemas.microsoft.com/office/drawing/2014/main" id="{36A0A057-47CB-AF6F-DAA5-F4519DAE12B1}"/>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6" name="Rectangle 575">
                <a:extLst>
                  <a:ext uri="{FF2B5EF4-FFF2-40B4-BE49-F238E27FC236}">
                    <a16:creationId xmlns:a16="http://schemas.microsoft.com/office/drawing/2014/main" id="{DF5351C7-8761-98A2-EF27-56649336E37B}"/>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7" name="Rectangle 576">
                <a:extLst>
                  <a:ext uri="{FF2B5EF4-FFF2-40B4-BE49-F238E27FC236}">
                    <a16:creationId xmlns:a16="http://schemas.microsoft.com/office/drawing/2014/main" id="{D03394CE-47F7-824F-A06E-96A19D8DBDD9}"/>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8" name="Rectangle 577">
                <a:extLst>
                  <a:ext uri="{FF2B5EF4-FFF2-40B4-BE49-F238E27FC236}">
                    <a16:creationId xmlns:a16="http://schemas.microsoft.com/office/drawing/2014/main" id="{4CD8C887-7AEF-1952-83BA-B6724E9166BE}"/>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79" name="Rectangle 578">
                <a:extLst>
                  <a:ext uri="{FF2B5EF4-FFF2-40B4-BE49-F238E27FC236}">
                    <a16:creationId xmlns:a16="http://schemas.microsoft.com/office/drawing/2014/main" id="{7E1BF53F-36E0-50E3-0A5A-6F7AFC18EC7A}"/>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0" name="Rectangle 579">
                <a:extLst>
                  <a:ext uri="{FF2B5EF4-FFF2-40B4-BE49-F238E27FC236}">
                    <a16:creationId xmlns:a16="http://schemas.microsoft.com/office/drawing/2014/main" id="{56E6A074-2BED-5C2E-932E-3EE91A86196C}"/>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1" name="Rectangle 580">
                <a:extLst>
                  <a:ext uri="{FF2B5EF4-FFF2-40B4-BE49-F238E27FC236}">
                    <a16:creationId xmlns:a16="http://schemas.microsoft.com/office/drawing/2014/main" id="{476177DD-69D9-4F06-DE23-26DA645AA0DC}"/>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2" name="Rectangle 581">
                <a:extLst>
                  <a:ext uri="{FF2B5EF4-FFF2-40B4-BE49-F238E27FC236}">
                    <a16:creationId xmlns:a16="http://schemas.microsoft.com/office/drawing/2014/main" id="{C0A5FCD3-DBC8-B95F-7E4E-DF858C004956}"/>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3" name="Rectangle 582">
                <a:extLst>
                  <a:ext uri="{FF2B5EF4-FFF2-40B4-BE49-F238E27FC236}">
                    <a16:creationId xmlns:a16="http://schemas.microsoft.com/office/drawing/2014/main" id="{3B7D5038-F677-A8C0-833A-8FF74CD11392}"/>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4" name="Rectangle 583">
                <a:extLst>
                  <a:ext uri="{FF2B5EF4-FFF2-40B4-BE49-F238E27FC236}">
                    <a16:creationId xmlns:a16="http://schemas.microsoft.com/office/drawing/2014/main" id="{BC9A3E6A-09B3-114D-EB80-C0E1E04939C9}"/>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85" name="Rectangle 584">
                <a:extLst>
                  <a:ext uri="{FF2B5EF4-FFF2-40B4-BE49-F238E27FC236}">
                    <a16:creationId xmlns:a16="http://schemas.microsoft.com/office/drawing/2014/main" id="{40264470-AAB8-D2F0-208A-55C414E12347}"/>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524" name="Group 523">
              <a:extLst>
                <a:ext uri="{FF2B5EF4-FFF2-40B4-BE49-F238E27FC236}">
                  <a16:creationId xmlns:a16="http://schemas.microsoft.com/office/drawing/2014/main" id="{9F9818D5-CAB9-0706-4528-D8417D0F4E2A}"/>
                </a:ext>
              </a:extLst>
            </p:cNvPr>
            <p:cNvGrpSpPr/>
            <p:nvPr/>
          </p:nvGrpSpPr>
          <p:grpSpPr>
            <a:xfrm>
              <a:off x="5955632" y="3863938"/>
              <a:ext cx="1797926" cy="1440000"/>
              <a:chOff x="1333729" y="4632288"/>
              <a:chExt cx="1797926" cy="1440000"/>
            </a:xfrm>
          </p:grpSpPr>
          <p:sp>
            <p:nvSpPr>
              <p:cNvPr id="546" name="Rectangle 545">
                <a:extLst>
                  <a:ext uri="{FF2B5EF4-FFF2-40B4-BE49-F238E27FC236}">
                    <a16:creationId xmlns:a16="http://schemas.microsoft.com/office/drawing/2014/main" id="{1094A01E-FE6F-7322-9A4B-70C14063CB5B}"/>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7" name="Rectangle 546">
                <a:extLst>
                  <a:ext uri="{FF2B5EF4-FFF2-40B4-BE49-F238E27FC236}">
                    <a16:creationId xmlns:a16="http://schemas.microsoft.com/office/drawing/2014/main" id="{FEE6C3C7-CC0C-1ED5-39BD-AD21CE9CC7BC}"/>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8" name="Rectangle 547">
                <a:extLst>
                  <a:ext uri="{FF2B5EF4-FFF2-40B4-BE49-F238E27FC236}">
                    <a16:creationId xmlns:a16="http://schemas.microsoft.com/office/drawing/2014/main" id="{8BA299BF-6DE5-4A5F-6957-E598A65B51E4}"/>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9" name="Rectangle 548">
                <a:extLst>
                  <a:ext uri="{FF2B5EF4-FFF2-40B4-BE49-F238E27FC236}">
                    <a16:creationId xmlns:a16="http://schemas.microsoft.com/office/drawing/2014/main" id="{95CC59C0-8403-F113-382D-E6F2DE82A801}"/>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0" name="Rectangle 549">
                <a:extLst>
                  <a:ext uri="{FF2B5EF4-FFF2-40B4-BE49-F238E27FC236}">
                    <a16:creationId xmlns:a16="http://schemas.microsoft.com/office/drawing/2014/main" id="{D5DDFEA5-4EA6-E6F7-7E0C-846672441DBF}"/>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1" name="Rectangle 550">
                <a:extLst>
                  <a:ext uri="{FF2B5EF4-FFF2-40B4-BE49-F238E27FC236}">
                    <a16:creationId xmlns:a16="http://schemas.microsoft.com/office/drawing/2014/main" id="{D696465E-40EA-D858-736A-F70D9BB51E61}"/>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2" name="Rectangle 551">
                <a:extLst>
                  <a:ext uri="{FF2B5EF4-FFF2-40B4-BE49-F238E27FC236}">
                    <a16:creationId xmlns:a16="http://schemas.microsoft.com/office/drawing/2014/main" id="{6DC2F789-4251-94A9-0C15-610FD3DF9CBC}"/>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3" name="Rectangle 552">
                <a:extLst>
                  <a:ext uri="{FF2B5EF4-FFF2-40B4-BE49-F238E27FC236}">
                    <a16:creationId xmlns:a16="http://schemas.microsoft.com/office/drawing/2014/main" id="{6A5FAA6F-D5DE-02CC-77F7-86512BD44EC3}"/>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4" name="Rectangle 553">
                <a:extLst>
                  <a:ext uri="{FF2B5EF4-FFF2-40B4-BE49-F238E27FC236}">
                    <a16:creationId xmlns:a16="http://schemas.microsoft.com/office/drawing/2014/main" id="{C403205C-3E64-D725-43A3-6550FA238DB0}"/>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5" name="Rectangle 554">
                <a:extLst>
                  <a:ext uri="{FF2B5EF4-FFF2-40B4-BE49-F238E27FC236}">
                    <a16:creationId xmlns:a16="http://schemas.microsoft.com/office/drawing/2014/main" id="{791EA59D-0237-0565-DBBC-63F5C500BDCA}"/>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6" name="Rectangle 555">
                <a:extLst>
                  <a:ext uri="{FF2B5EF4-FFF2-40B4-BE49-F238E27FC236}">
                    <a16:creationId xmlns:a16="http://schemas.microsoft.com/office/drawing/2014/main" id="{7FFAFF19-0F9D-FFA9-CC40-259AA01BCF02}"/>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7" name="Rectangle 556">
                <a:extLst>
                  <a:ext uri="{FF2B5EF4-FFF2-40B4-BE49-F238E27FC236}">
                    <a16:creationId xmlns:a16="http://schemas.microsoft.com/office/drawing/2014/main" id="{830CEEDF-37AB-6301-E64F-54CCF9AA0352}"/>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8" name="Rectangle 557">
                <a:extLst>
                  <a:ext uri="{FF2B5EF4-FFF2-40B4-BE49-F238E27FC236}">
                    <a16:creationId xmlns:a16="http://schemas.microsoft.com/office/drawing/2014/main" id="{72EBBE1B-3ECD-652B-BAE2-B7C0F488532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59" name="Rectangle 558">
                <a:extLst>
                  <a:ext uri="{FF2B5EF4-FFF2-40B4-BE49-F238E27FC236}">
                    <a16:creationId xmlns:a16="http://schemas.microsoft.com/office/drawing/2014/main" id="{04A3C8B9-014C-D55F-3AB7-4762389349B6}"/>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60" name="Rectangle 559">
                <a:extLst>
                  <a:ext uri="{FF2B5EF4-FFF2-40B4-BE49-F238E27FC236}">
                    <a16:creationId xmlns:a16="http://schemas.microsoft.com/office/drawing/2014/main" id="{94597DDC-0AA7-4F9B-D696-CAD931B8235C}"/>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61" name="Rectangle 560">
                <a:extLst>
                  <a:ext uri="{FF2B5EF4-FFF2-40B4-BE49-F238E27FC236}">
                    <a16:creationId xmlns:a16="http://schemas.microsoft.com/office/drawing/2014/main" id="{A69035F6-DD2D-23E3-C9F0-4138F074DB81}"/>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62" name="Rectangle 561">
                <a:extLst>
                  <a:ext uri="{FF2B5EF4-FFF2-40B4-BE49-F238E27FC236}">
                    <a16:creationId xmlns:a16="http://schemas.microsoft.com/office/drawing/2014/main" id="{FD1DD984-6130-F729-6AD9-685D3514F830}"/>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63" name="Rectangle 562">
                <a:extLst>
                  <a:ext uri="{FF2B5EF4-FFF2-40B4-BE49-F238E27FC236}">
                    <a16:creationId xmlns:a16="http://schemas.microsoft.com/office/drawing/2014/main" id="{AD8D3C64-9FBD-B2A3-DA96-6AFD3DD4FE6D}"/>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64" name="Rectangle 563">
                <a:extLst>
                  <a:ext uri="{FF2B5EF4-FFF2-40B4-BE49-F238E27FC236}">
                    <a16:creationId xmlns:a16="http://schemas.microsoft.com/office/drawing/2014/main" id="{51779FDF-48D7-52EA-16DD-20F16CC4336B}"/>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65" name="Rectangle 564">
                <a:extLst>
                  <a:ext uri="{FF2B5EF4-FFF2-40B4-BE49-F238E27FC236}">
                    <a16:creationId xmlns:a16="http://schemas.microsoft.com/office/drawing/2014/main" id="{2DD0B5D5-F212-5811-9D1D-CEEDAC166E2A}"/>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nvGrpSpPr>
            <p:cNvPr id="525" name="Group 524">
              <a:extLst>
                <a:ext uri="{FF2B5EF4-FFF2-40B4-BE49-F238E27FC236}">
                  <a16:creationId xmlns:a16="http://schemas.microsoft.com/office/drawing/2014/main" id="{D0A3B175-0BD1-EF87-714E-29D1D637091A}"/>
                </a:ext>
              </a:extLst>
            </p:cNvPr>
            <p:cNvGrpSpPr/>
            <p:nvPr/>
          </p:nvGrpSpPr>
          <p:grpSpPr>
            <a:xfrm>
              <a:off x="5917037" y="3899938"/>
              <a:ext cx="1797926" cy="1440000"/>
              <a:chOff x="1333729" y="4632288"/>
              <a:chExt cx="1797926" cy="1440000"/>
            </a:xfrm>
          </p:grpSpPr>
          <p:sp>
            <p:nvSpPr>
              <p:cNvPr id="526" name="Rectangle 525">
                <a:extLst>
                  <a:ext uri="{FF2B5EF4-FFF2-40B4-BE49-F238E27FC236}">
                    <a16:creationId xmlns:a16="http://schemas.microsoft.com/office/drawing/2014/main" id="{A295692D-9968-738B-3293-924A87278588}"/>
                  </a:ext>
                </a:extLst>
              </p:cNvPr>
              <p:cNvSpPr/>
              <p:nvPr/>
            </p:nvSpPr>
            <p:spPr>
              <a:xfrm>
                <a:off x="133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27" name="Rectangle 526">
                <a:extLst>
                  <a:ext uri="{FF2B5EF4-FFF2-40B4-BE49-F238E27FC236}">
                    <a16:creationId xmlns:a16="http://schemas.microsoft.com/office/drawing/2014/main" id="{D019E068-CF56-D60F-8D6B-1F8E655CF895}"/>
                  </a:ext>
                </a:extLst>
              </p:cNvPr>
              <p:cNvSpPr/>
              <p:nvPr/>
            </p:nvSpPr>
            <p:spPr>
              <a:xfrm>
                <a:off x="169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28" name="Rectangle 527">
                <a:extLst>
                  <a:ext uri="{FF2B5EF4-FFF2-40B4-BE49-F238E27FC236}">
                    <a16:creationId xmlns:a16="http://schemas.microsoft.com/office/drawing/2014/main" id="{F11A3ABC-ACCB-C275-1A88-A2F70F5EA04D}"/>
                  </a:ext>
                </a:extLst>
              </p:cNvPr>
              <p:cNvSpPr/>
              <p:nvPr/>
            </p:nvSpPr>
            <p:spPr>
              <a:xfrm>
                <a:off x="205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29" name="Rectangle 528">
                <a:extLst>
                  <a:ext uri="{FF2B5EF4-FFF2-40B4-BE49-F238E27FC236}">
                    <a16:creationId xmlns:a16="http://schemas.microsoft.com/office/drawing/2014/main" id="{792E429E-2111-5C6A-1A6D-80B259C0E053}"/>
                  </a:ext>
                </a:extLst>
              </p:cNvPr>
              <p:cNvSpPr/>
              <p:nvPr/>
            </p:nvSpPr>
            <p:spPr>
              <a:xfrm>
                <a:off x="2413729"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0" name="Rectangle 529">
                <a:extLst>
                  <a:ext uri="{FF2B5EF4-FFF2-40B4-BE49-F238E27FC236}">
                    <a16:creationId xmlns:a16="http://schemas.microsoft.com/office/drawing/2014/main" id="{4C812B9F-6697-12C0-D42F-5B3B940B8065}"/>
                  </a:ext>
                </a:extLst>
              </p:cNvPr>
              <p:cNvSpPr/>
              <p:nvPr/>
            </p:nvSpPr>
            <p:spPr>
              <a:xfrm>
                <a:off x="2771655" y="571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1" name="Rectangle 530">
                <a:extLst>
                  <a:ext uri="{FF2B5EF4-FFF2-40B4-BE49-F238E27FC236}">
                    <a16:creationId xmlns:a16="http://schemas.microsoft.com/office/drawing/2014/main" id="{DA24C08B-5DCB-1046-A27A-49681CCE4E36}"/>
                  </a:ext>
                </a:extLst>
              </p:cNvPr>
              <p:cNvSpPr/>
              <p:nvPr/>
            </p:nvSpPr>
            <p:spPr>
              <a:xfrm>
                <a:off x="133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2" name="Rectangle 531">
                <a:extLst>
                  <a:ext uri="{FF2B5EF4-FFF2-40B4-BE49-F238E27FC236}">
                    <a16:creationId xmlns:a16="http://schemas.microsoft.com/office/drawing/2014/main" id="{5097A176-5D6C-A5F2-9D22-FAAFF82528AE}"/>
                  </a:ext>
                </a:extLst>
              </p:cNvPr>
              <p:cNvSpPr/>
              <p:nvPr/>
            </p:nvSpPr>
            <p:spPr>
              <a:xfrm>
                <a:off x="169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3" name="Rectangle 532">
                <a:extLst>
                  <a:ext uri="{FF2B5EF4-FFF2-40B4-BE49-F238E27FC236}">
                    <a16:creationId xmlns:a16="http://schemas.microsoft.com/office/drawing/2014/main" id="{6BC66043-AD41-22F5-B45E-82FC8A02CD6A}"/>
                  </a:ext>
                </a:extLst>
              </p:cNvPr>
              <p:cNvSpPr/>
              <p:nvPr/>
            </p:nvSpPr>
            <p:spPr>
              <a:xfrm>
                <a:off x="205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4" name="Rectangle 533">
                <a:extLst>
                  <a:ext uri="{FF2B5EF4-FFF2-40B4-BE49-F238E27FC236}">
                    <a16:creationId xmlns:a16="http://schemas.microsoft.com/office/drawing/2014/main" id="{61E5BB1C-F87B-E8F5-E416-086F1786DF55}"/>
                  </a:ext>
                </a:extLst>
              </p:cNvPr>
              <p:cNvSpPr/>
              <p:nvPr/>
            </p:nvSpPr>
            <p:spPr>
              <a:xfrm>
                <a:off x="2413729"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5" name="Rectangle 534">
                <a:extLst>
                  <a:ext uri="{FF2B5EF4-FFF2-40B4-BE49-F238E27FC236}">
                    <a16:creationId xmlns:a16="http://schemas.microsoft.com/office/drawing/2014/main" id="{E5C675D3-DE87-0A93-8F88-4CAEFDE8C90B}"/>
                  </a:ext>
                </a:extLst>
              </p:cNvPr>
              <p:cNvSpPr/>
              <p:nvPr/>
            </p:nvSpPr>
            <p:spPr>
              <a:xfrm>
                <a:off x="2771655" y="535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6" name="Rectangle 535">
                <a:extLst>
                  <a:ext uri="{FF2B5EF4-FFF2-40B4-BE49-F238E27FC236}">
                    <a16:creationId xmlns:a16="http://schemas.microsoft.com/office/drawing/2014/main" id="{26D9E260-3A7D-6364-D9FC-F8783C9A0601}"/>
                  </a:ext>
                </a:extLst>
              </p:cNvPr>
              <p:cNvSpPr/>
              <p:nvPr/>
            </p:nvSpPr>
            <p:spPr>
              <a:xfrm>
                <a:off x="133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7" name="Rectangle 536">
                <a:extLst>
                  <a:ext uri="{FF2B5EF4-FFF2-40B4-BE49-F238E27FC236}">
                    <a16:creationId xmlns:a16="http://schemas.microsoft.com/office/drawing/2014/main" id="{7152F555-F1E2-C632-A3BB-577BF5B914D6}"/>
                  </a:ext>
                </a:extLst>
              </p:cNvPr>
              <p:cNvSpPr/>
              <p:nvPr/>
            </p:nvSpPr>
            <p:spPr>
              <a:xfrm>
                <a:off x="169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8" name="Rectangle 537">
                <a:extLst>
                  <a:ext uri="{FF2B5EF4-FFF2-40B4-BE49-F238E27FC236}">
                    <a16:creationId xmlns:a16="http://schemas.microsoft.com/office/drawing/2014/main" id="{A1B7EFD6-B1FA-040E-7BD9-FDFBA0279C87}"/>
                  </a:ext>
                </a:extLst>
              </p:cNvPr>
              <p:cNvSpPr/>
              <p:nvPr/>
            </p:nvSpPr>
            <p:spPr>
              <a:xfrm>
                <a:off x="205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39" name="Rectangle 538">
                <a:extLst>
                  <a:ext uri="{FF2B5EF4-FFF2-40B4-BE49-F238E27FC236}">
                    <a16:creationId xmlns:a16="http://schemas.microsoft.com/office/drawing/2014/main" id="{973C3283-476A-1F7D-2CD2-9C8D7A082F2E}"/>
                  </a:ext>
                </a:extLst>
              </p:cNvPr>
              <p:cNvSpPr/>
              <p:nvPr/>
            </p:nvSpPr>
            <p:spPr>
              <a:xfrm>
                <a:off x="2413729"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0" name="Rectangle 539">
                <a:extLst>
                  <a:ext uri="{FF2B5EF4-FFF2-40B4-BE49-F238E27FC236}">
                    <a16:creationId xmlns:a16="http://schemas.microsoft.com/office/drawing/2014/main" id="{54CB2DDD-C74B-2901-BD45-AF960EB26E26}"/>
                  </a:ext>
                </a:extLst>
              </p:cNvPr>
              <p:cNvSpPr/>
              <p:nvPr/>
            </p:nvSpPr>
            <p:spPr>
              <a:xfrm>
                <a:off x="2771655" y="499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1" name="Rectangle 540">
                <a:extLst>
                  <a:ext uri="{FF2B5EF4-FFF2-40B4-BE49-F238E27FC236}">
                    <a16:creationId xmlns:a16="http://schemas.microsoft.com/office/drawing/2014/main" id="{94A18532-1B47-9BC9-C8F2-ABA59087EC19}"/>
                  </a:ext>
                </a:extLst>
              </p:cNvPr>
              <p:cNvSpPr/>
              <p:nvPr/>
            </p:nvSpPr>
            <p:spPr>
              <a:xfrm>
                <a:off x="133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2" name="Rectangle 541">
                <a:extLst>
                  <a:ext uri="{FF2B5EF4-FFF2-40B4-BE49-F238E27FC236}">
                    <a16:creationId xmlns:a16="http://schemas.microsoft.com/office/drawing/2014/main" id="{9CAD3398-9A92-889F-9C19-8EF3EB02B2BF}"/>
                  </a:ext>
                </a:extLst>
              </p:cNvPr>
              <p:cNvSpPr/>
              <p:nvPr/>
            </p:nvSpPr>
            <p:spPr>
              <a:xfrm>
                <a:off x="169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3" name="Rectangle 542">
                <a:extLst>
                  <a:ext uri="{FF2B5EF4-FFF2-40B4-BE49-F238E27FC236}">
                    <a16:creationId xmlns:a16="http://schemas.microsoft.com/office/drawing/2014/main" id="{1DED1F78-E19B-6C44-5183-46134DF15A00}"/>
                  </a:ext>
                </a:extLst>
              </p:cNvPr>
              <p:cNvSpPr/>
              <p:nvPr/>
            </p:nvSpPr>
            <p:spPr>
              <a:xfrm>
                <a:off x="205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4" name="Rectangle 543">
                <a:extLst>
                  <a:ext uri="{FF2B5EF4-FFF2-40B4-BE49-F238E27FC236}">
                    <a16:creationId xmlns:a16="http://schemas.microsoft.com/office/drawing/2014/main" id="{74FF5B50-BCF3-FE37-D75E-DDB0FCC76439}"/>
                  </a:ext>
                </a:extLst>
              </p:cNvPr>
              <p:cNvSpPr/>
              <p:nvPr/>
            </p:nvSpPr>
            <p:spPr>
              <a:xfrm>
                <a:off x="2413729"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45" name="Rectangle 544">
                <a:extLst>
                  <a:ext uri="{FF2B5EF4-FFF2-40B4-BE49-F238E27FC236}">
                    <a16:creationId xmlns:a16="http://schemas.microsoft.com/office/drawing/2014/main" id="{BA8FDE46-64D9-B3E1-12FC-D68F1D9A560E}"/>
                  </a:ext>
                </a:extLst>
              </p:cNvPr>
              <p:cNvSpPr/>
              <p:nvPr/>
            </p:nvSpPr>
            <p:spPr>
              <a:xfrm>
                <a:off x="2771655" y="4632288"/>
                <a:ext cx="360000" cy="360000"/>
              </a:xfrm>
              <a:prstGeom prst="rect">
                <a:avLst/>
              </a:prstGeom>
              <a:solidFill>
                <a:schemeClr val="bg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grpSp>
      <p:sp>
        <p:nvSpPr>
          <p:cNvPr id="651" name="Right Brace 650">
            <a:extLst>
              <a:ext uri="{FF2B5EF4-FFF2-40B4-BE49-F238E27FC236}">
                <a16:creationId xmlns:a16="http://schemas.microsoft.com/office/drawing/2014/main" id="{A7115656-BD5D-4D28-EDE3-5ECE5DCC605B}"/>
              </a:ext>
            </a:extLst>
          </p:cNvPr>
          <p:cNvSpPr/>
          <p:nvPr/>
        </p:nvSpPr>
        <p:spPr>
          <a:xfrm rot="10800000">
            <a:off x="4853243" y="3326209"/>
            <a:ext cx="180000" cy="1440000"/>
          </a:xfrm>
          <a:prstGeom prst="rightBrace">
            <a:avLst/>
          </a:prstGeom>
          <a:ln>
            <a:solidFill>
              <a:schemeClr val="tx1"/>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779" name="Right Brace 778">
            <a:extLst>
              <a:ext uri="{FF2B5EF4-FFF2-40B4-BE49-F238E27FC236}">
                <a16:creationId xmlns:a16="http://schemas.microsoft.com/office/drawing/2014/main" id="{1021B4E7-23D0-85E4-621C-D04FFFD6B6B9}"/>
              </a:ext>
            </a:extLst>
          </p:cNvPr>
          <p:cNvSpPr/>
          <p:nvPr/>
        </p:nvSpPr>
        <p:spPr>
          <a:xfrm rot="5400000">
            <a:off x="5863953" y="3988578"/>
            <a:ext cx="180000" cy="1800000"/>
          </a:xfrm>
          <a:prstGeom prst="rightBrace">
            <a:avLst/>
          </a:prstGeom>
          <a:ln>
            <a:solidFill>
              <a:schemeClr val="tx1"/>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780" name="Right Brace 779">
            <a:extLst>
              <a:ext uri="{FF2B5EF4-FFF2-40B4-BE49-F238E27FC236}">
                <a16:creationId xmlns:a16="http://schemas.microsoft.com/office/drawing/2014/main" id="{2B3C1E38-0621-6C16-75B0-ABAAF4F0E776}"/>
              </a:ext>
            </a:extLst>
          </p:cNvPr>
          <p:cNvSpPr/>
          <p:nvPr/>
        </p:nvSpPr>
        <p:spPr>
          <a:xfrm rot="13384388">
            <a:off x="4964757" y="3045276"/>
            <a:ext cx="180000" cy="234155"/>
          </a:xfrm>
          <a:prstGeom prst="rightBrace">
            <a:avLst/>
          </a:prstGeom>
          <a:ln>
            <a:solidFill>
              <a:schemeClr val="tx1"/>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781" name="Right Brace 780">
            <a:extLst>
              <a:ext uri="{FF2B5EF4-FFF2-40B4-BE49-F238E27FC236}">
                <a16:creationId xmlns:a16="http://schemas.microsoft.com/office/drawing/2014/main" id="{78132AC2-F6EF-FCC7-7E06-90083037D32D}"/>
              </a:ext>
            </a:extLst>
          </p:cNvPr>
          <p:cNvSpPr/>
          <p:nvPr/>
        </p:nvSpPr>
        <p:spPr>
          <a:xfrm rot="2640000">
            <a:off x="7803404" y="2457471"/>
            <a:ext cx="180000" cy="2736406"/>
          </a:xfrm>
          <a:prstGeom prst="rightBrace">
            <a:avLst/>
          </a:prstGeom>
          <a:ln>
            <a:solidFill>
              <a:schemeClr val="tx1"/>
            </a:solidFill>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JP"/>
          </a:p>
        </p:txBody>
      </p:sp>
      <p:sp>
        <p:nvSpPr>
          <p:cNvPr id="2" name="TextBox 1">
            <a:extLst>
              <a:ext uri="{FF2B5EF4-FFF2-40B4-BE49-F238E27FC236}">
                <a16:creationId xmlns:a16="http://schemas.microsoft.com/office/drawing/2014/main" id="{D385726F-8B27-62FF-3C23-F0D49DB91976}"/>
              </a:ext>
            </a:extLst>
          </p:cNvPr>
          <p:cNvSpPr txBox="1"/>
          <p:nvPr/>
        </p:nvSpPr>
        <p:spPr>
          <a:xfrm>
            <a:off x="5187557" y="5081885"/>
            <a:ext cx="1532792" cy="923330"/>
          </a:xfrm>
          <a:prstGeom prst="rect">
            <a:avLst/>
          </a:prstGeom>
          <a:noFill/>
        </p:spPr>
        <p:txBody>
          <a:bodyPr wrap="none" rtlCol="0">
            <a:spAutoFit/>
          </a:bodyPr>
          <a:lstStyle/>
          <a:p>
            <a:pPr algn="ctr"/>
            <a:r>
              <a:rPr lang="en-US" dirty="0">
                <a:latin typeface="CMU SANS SERIF" panose="02000603000000000000" pitchFamily="2" charset="0"/>
                <a:ea typeface="CMU SANS SERIF" panose="02000603000000000000" pitchFamily="2" charset="0"/>
                <a:cs typeface="CMU SANS SERIF" panose="02000603000000000000" pitchFamily="2" charset="0"/>
              </a:rPr>
              <a:t>W</a:t>
            </a:r>
            <a:r>
              <a:rPr lang="en-JP">
                <a:latin typeface="CMU SANS SERIF" panose="02000603000000000000" pitchFamily="2" charset="0"/>
                <a:ea typeface="CMU SANS SERIF" panose="02000603000000000000" pitchFamily="2" charset="0"/>
                <a:cs typeface="CMU SANS SERIF" panose="02000603000000000000" pitchFamily="2" charset="0"/>
              </a:rPr>
              <a:t>idth</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72 Longitudes</a:t>
            </a:r>
          </a:p>
        </p:txBody>
      </p:sp>
      <p:sp>
        <p:nvSpPr>
          <p:cNvPr id="646" name="TextBox 645">
            <a:extLst>
              <a:ext uri="{FF2B5EF4-FFF2-40B4-BE49-F238E27FC236}">
                <a16:creationId xmlns:a16="http://schemas.microsoft.com/office/drawing/2014/main" id="{4749180E-FB2C-64F5-5F76-AEC82F016BE5}"/>
              </a:ext>
            </a:extLst>
          </p:cNvPr>
          <p:cNvSpPr txBox="1"/>
          <p:nvPr/>
        </p:nvSpPr>
        <p:spPr>
          <a:xfrm>
            <a:off x="3402177" y="3584544"/>
            <a:ext cx="1451065" cy="923330"/>
          </a:xfrm>
          <a:prstGeom prst="rect">
            <a:avLst/>
          </a:prstGeom>
          <a:noFill/>
        </p:spPr>
        <p:txBody>
          <a:bodyPr wrap="square" rtlCol="0">
            <a:spAutoFit/>
          </a:bodyPr>
          <a:lstStyle/>
          <a:p>
            <a:pPr algn="ctr"/>
            <a:r>
              <a:rPr lang="en-US" dirty="0">
                <a:latin typeface="CMU SANS SERIF" panose="02000603000000000000" pitchFamily="2" charset="0"/>
                <a:ea typeface="CMU SANS SERIF" panose="02000603000000000000" pitchFamily="2" charset="0"/>
                <a:cs typeface="CMU SANS SERIF" panose="02000603000000000000" pitchFamily="2" charset="0"/>
              </a:rPr>
              <a:t>Height</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24 Latitudes</a:t>
            </a:r>
          </a:p>
        </p:txBody>
      </p:sp>
      <p:sp>
        <p:nvSpPr>
          <p:cNvPr id="647" name="TextBox 646">
            <a:extLst>
              <a:ext uri="{FF2B5EF4-FFF2-40B4-BE49-F238E27FC236}">
                <a16:creationId xmlns:a16="http://schemas.microsoft.com/office/drawing/2014/main" id="{1F3089BF-D6A6-0C43-EE93-042665A21582}"/>
              </a:ext>
            </a:extLst>
          </p:cNvPr>
          <p:cNvSpPr txBox="1"/>
          <p:nvPr/>
        </p:nvSpPr>
        <p:spPr>
          <a:xfrm rot="2672779">
            <a:off x="3662347" y="2186416"/>
            <a:ext cx="1720344" cy="923330"/>
          </a:xfrm>
          <a:prstGeom prst="rect">
            <a:avLst/>
          </a:prstGeom>
          <a:noFill/>
        </p:spPr>
        <p:txBody>
          <a:bodyPr wrap="none" rtlCol="0">
            <a:spAutoFit/>
          </a:bodyPr>
          <a:lstStyle/>
          <a:p>
            <a:pPr algn="ctr"/>
            <a:r>
              <a:rPr lang="en-US" dirty="0">
                <a:latin typeface="CMU SANS SERIF" panose="02000603000000000000" pitchFamily="2" charset="0"/>
                <a:ea typeface="CMU SANS SERIF" panose="02000603000000000000" pitchFamily="2" charset="0"/>
                <a:cs typeface="CMU SANS SERIF" panose="02000603000000000000" pitchFamily="2" charset="0"/>
              </a:rPr>
              <a:t>Channels</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(2x3) Time lags</a:t>
            </a:r>
          </a:p>
        </p:txBody>
      </p:sp>
      <p:sp>
        <p:nvSpPr>
          <p:cNvPr id="648" name="TextBox 647">
            <a:extLst>
              <a:ext uri="{FF2B5EF4-FFF2-40B4-BE49-F238E27FC236}">
                <a16:creationId xmlns:a16="http://schemas.microsoft.com/office/drawing/2014/main" id="{4B73CA02-9A3A-AAF4-77B6-8A21DB0C1BE5}"/>
              </a:ext>
            </a:extLst>
          </p:cNvPr>
          <p:cNvSpPr txBox="1"/>
          <p:nvPr/>
        </p:nvSpPr>
        <p:spPr>
          <a:xfrm rot="18735296">
            <a:off x="7402603" y="3756133"/>
            <a:ext cx="1778052" cy="923330"/>
          </a:xfrm>
          <a:prstGeom prst="rect">
            <a:avLst/>
          </a:prstGeom>
          <a:noFill/>
        </p:spPr>
        <p:txBody>
          <a:bodyPr wrap="none" rtlCol="0">
            <a:spAutoFit/>
          </a:bodyPr>
          <a:lstStyle/>
          <a:p>
            <a:pPr algn="ctr"/>
            <a:r>
              <a:rPr lang="en-US" dirty="0">
                <a:latin typeface="CMU SANS SERIF" panose="02000603000000000000" pitchFamily="2" charset="0"/>
                <a:ea typeface="CMU SANS SERIF" panose="02000603000000000000" pitchFamily="2" charset="0"/>
                <a:cs typeface="CMU SANS SERIF" panose="02000603000000000000" pitchFamily="2" charset="0"/>
              </a:rPr>
              <a:t>Sample</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a:t>
            </a:r>
            <a:br>
              <a:rPr lang="en-JP">
                <a:latin typeface="CMU SANS SERIF" panose="02000603000000000000" pitchFamily="2" charset="0"/>
                <a:ea typeface="CMU SANS SERIF" panose="02000603000000000000" pitchFamily="2" charset="0"/>
                <a:cs typeface="CMU SANS SERIF" panose="02000603000000000000" pitchFamily="2" charset="0"/>
              </a:rPr>
            </a:br>
            <a:r>
              <a:rPr lang="en-JP">
                <a:latin typeface="CMU SANS SERIF" panose="02000603000000000000" pitchFamily="2" charset="0"/>
                <a:ea typeface="CMU SANS SERIF" panose="02000603000000000000" pitchFamily="2" charset="0"/>
                <a:cs typeface="CMU SANS SERIF" panose="02000603000000000000" pitchFamily="2" charset="0"/>
              </a:rPr>
              <a:t>2961 Time steps</a:t>
            </a:r>
          </a:p>
        </p:txBody>
      </p:sp>
    </p:spTree>
    <p:extLst>
      <p:ext uri="{BB962C8B-B14F-4D97-AF65-F5344CB8AC3E}">
        <p14:creationId xmlns:p14="http://schemas.microsoft.com/office/powerpoint/2010/main" val="3072851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4B0BB0-2936-79ED-7786-5A4920696E66}"/>
              </a:ext>
            </a:extLst>
          </p:cNvPr>
          <p:cNvPicPr>
            <a:picLocks noChangeAspect="1"/>
          </p:cNvPicPr>
          <p:nvPr/>
        </p:nvPicPr>
        <p:blipFill rotWithShape="1">
          <a:blip r:embed="rId3"/>
          <a:srcRect l="-2" r="47724"/>
          <a:stretch/>
        </p:blipFill>
        <p:spPr>
          <a:xfrm>
            <a:off x="1162049" y="1314450"/>
            <a:ext cx="5158539" cy="4229100"/>
          </a:xfrm>
          <a:prstGeom prst="rect">
            <a:avLst/>
          </a:prstGeom>
        </p:spPr>
      </p:pic>
      <p:sp>
        <p:nvSpPr>
          <p:cNvPr id="814" name="TextBox 813">
            <a:extLst>
              <a:ext uri="{FF2B5EF4-FFF2-40B4-BE49-F238E27FC236}">
                <a16:creationId xmlns:a16="http://schemas.microsoft.com/office/drawing/2014/main" id="{FCBE4170-ADBD-F776-9DDF-069CBED0BDCA}"/>
              </a:ext>
            </a:extLst>
          </p:cNvPr>
          <p:cNvSpPr txBox="1"/>
          <p:nvPr/>
        </p:nvSpPr>
        <p:spPr>
          <a:xfrm>
            <a:off x="6689558" y="2644170"/>
            <a:ext cx="5158539" cy="1569660"/>
          </a:xfrm>
          <a:prstGeom prst="rect">
            <a:avLst/>
          </a:prstGeom>
          <a:noFill/>
        </p:spPr>
        <p:txBody>
          <a:bodyPr wrap="square" rtlCol="0">
            <a:spAutoFit/>
          </a:bodyPr>
          <a:lstStyle/>
          <a:p>
            <a:r>
              <a:rPr lang="en-US" sz="2400" i="1" dirty="0">
                <a:latin typeface="CMU SANS SERIF" panose="02000603000000000000" pitchFamily="2" charset="0"/>
                <a:ea typeface="CMU SANS SERIF" panose="02000603000000000000" pitchFamily="2" charset="0"/>
                <a:cs typeface="CMU SANS SERIF" panose="02000603000000000000" pitchFamily="2" charset="0"/>
              </a:rPr>
              <a:t>M</a:t>
            </a:r>
            <a:r>
              <a:rPr lang="en-US" sz="2400" dirty="0">
                <a:latin typeface="CMU SANS SERIF" panose="02000603000000000000" pitchFamily="2" charset="0"/>
                <a:ea typeface="CMU SANS SERIF" panose="02000603000000000000" pitchFamily="2" charset="0"/>
                <a:cs typeface="CMU SANS SERIF" panose="02000603000000000000" pitchFamily="2" charset="0"/>
              </a:rPr>
              <a:t> = number of filters</a:t>
            </a:r>
          </a:p>
          <a:p>
            <a:endParaRPr lang="en-US" sz="2400" dirty="0">
              <a:latin typeface="CMU SANS SERIF" panose="02000603000000000000" pitchFamily="2" charset="0"/>
              <a:ea typeface="CMU SANS SERIF" panose="02000603000000000000" pitchFamily="2" charset="0"/>
              <a:cs typeface="CMU SANS SERIF" panose="02000603000000000000" pitchFamily="2" charset="0"/>
            </a:endParaRPr>
          </a:p>
          <a:p>
            <a:r>
              <a:rPr lang="en-US" sz="2400" dirty="0">
                <a:latin typeface="CMU SANS SERIF" panose="02000603000000000000" pitchFamily="2" charset="0"/>
                <a:ea typeface="CMU SANS SERIF" panose="02000603000000000000" pitchFamily="2" charset="0"/>
                <a:cs typeface="CMU SANS SERIF" panose="02000603000000000000" pitchFamily="2" charset="0"/>
              </a:rPr>
              <a:t>i.e., different ways of extracting features from an input</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16771773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7A3E485D-7CB6-BF76-6DD7-BFB0D1B63582}"/>
              </a:ext>
            </a:extLst>
          </p:cNvPr>
          <p:cNvSpPr txBox="1"/>
          <p:nvPr/>
        </p:nvSpPr>
        <p:spPr>
          <a:xfrm>
            <a:off x="3906939" y="1046172"/>
            <a:ext cx="4378122" cy="461665"/>
          </a:xfrm>
          <a:prstGeom prst="rect">
            <a:avLst/>
          </a:prstGeom>
          <a:noFill/>
        </p:spPr>
        <p:txBody>
          <a:bodyPr wrap="none">
            <a:spAutoFit/>
          </a:bodyPr>
          <a:lstStyle/>
          <a:p>
            <a:r>
              <a:rPr lang="en-JP" sz="2400">
                <a:latin typeface="CMU SANS SERIF" panose="02000603000000000000" pitchFamily="2" charset="0"/>
                <a:ea typeface="CMU SANS SERIF" panose="02000603000000000000" pitchFamily="2" charset="0"/>
                <a:cs typeface="CMU SANS SERIF" panose="02000603000000000000" pitchFamily="2" charset="0"/>
              </a:rPr>
              <a:t>”same” extraction, using padding</a:t>
            </a:r>
            <a:endParaRPr lang="en-JP" sz="2400"/>
          </a:p>
        </p:txBody>
      </p:sp>
      <p:graphicFrame>
        <p:nvGraphicFramePr>
          <p:cNvPr id="23" name="Table 22">
            <a:extLst>
              <a:ext uri="{FF2B5EF4-FFF2-40B4-BE49-F238E27FC236}">
                <a16:creationId xmlns:a16="http://schemas.microsoft.com/office/drawing/2014/main" id="{769A88A0-829F-56F9-D889-AB34FD4B0D41}"/>
              </a:ext>
            </a:extLst>
          </p:cNvPr>
          <p:cNvGraphicFramePr>
            <a:graphicFrameLocks noGrp="1"/>
          </p:cNvGraphicFramePr>
          <p:nvPr>
            <p:extLst>
              <p:ext uri="{D42A27DB-BD31-4B8C-83A1-F6EECF244321}">
                <p14:modId xmlns:p14="http://schemas.microsoft.com/office/powerpoint/2010/main" val="1676004311"/>
              </p:ext>
            </p:extLst>
          </p:nvPr>
        </p:nvGraphicFramePr>
        <p:xfrm>
          <a:off x="5727441" y="2349000"/>
          <a:ext cx="2160000" cy="2160000"/>
        </p:xfrm>
        <a:graphic>
          <a:graphicData uri="http://schemas.openxmlformats.org/drawingml/2006/table">
            <a:tbl>
              <a:tblPr>
                <a:tableStyleId>{2D5ABB26-0587-4C30-8999-92F81FD0307C}</a:tableStyleId>
              </a:tblPr>
              <a:tblGrid>
                <a:gridCol w="360000">
                  <a:extLst>
                    <a:ext uri="{9D8B030D-6E8A-4147-A177-3AD203B41FA5}">
                      <a16:colId xmlns:a16="http://schemas.microsoft.com/office/drawing/2014/main" val="3642761073"/>
                    </a:ext>
                  </a:extLst>
                </a:gridCol>
                <a:gridCol w="360000">
                  <a:extLst>
                    <a:ext uri="{9D8B030D-6E8A-4147-A177-3AD203B41FA5}">
                      <a16:colId xmlns:a16="http://schemas.microsoft.com/office/drawing/2014/main" val="2832859791"/>
                    </a:ext>
                  </a:extLst>
                </a:gridCol>
                <a:gridCol w="360000">
                  <a:extLst>
                    <a:ext uri="{9D8B030D-6E8A-4147-A177-3AD203B41FA5}">
                      <a16:colId xmlns:a16="http://schemas.microsoft.com/office/drawing/2014/main" val="832115238"/>
                    </a:ext>
                  </a:extLst>
                </a:gridCol>
                <a:gridCol w="360000">
                  <a:extLst>
                    <a:ext uri="{9D8B030D-6E8A-4147-A177-3AD203B41FA5}">
                      <a16:colId xmlns:a16="http://schemas.microsoft.com/office/drawing/2014/main" val="2952062861"/>
                    </a:ext>
                  </a:extLst>
                </a:gridCol>
                <a:gridCol w="360000">
                  <a:extLst>
                    <a:ext uri="{9D8B030D-6E8A-4147-A177-3AD203B41FA5}">
                      <a16:colId xmlns:a16="http://schemas.microsoft.com/office/drawing/2014/main" val="195793866"/>
                    </a:ext>
                  </a:extLst>
                </a:gridCol>
                <a:gridCol w="360000">
                  <a:extLst>
                    <a:ext uri="{9D8B030D-6E8A-4147-A177-3AD203B41FA5}">
                      <a16:colId xmlns:a16="http://schemas.microsoft.com/office/drawing/2014/main" val="3385626544"/>
                    </a:ext>
                  </a:extLst>
                </a:gridCol>
              </a:tblGrid>
              <a:tr h="360000">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231</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273</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190</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204</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317</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264</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98581857"/>
                  </a:ext>
                </a:extLst>
              </a:tr>
              <a:tr h="360000">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377</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491</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377</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300</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428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354</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1333135"/>
                  </a:ext>
                </a:extLst>
              </a:tr>
              <a:tr h="360000">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238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371</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365</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303</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404</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300</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0988181"/>
                  </a:ext>
                </a:extLst>
              </a:tr>
              <a:tr h="360000">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337</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548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483</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279</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298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242</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75057655"/>
                  </a:ext>
                </a:extLst>
              </a:tr>
              <a:tr h="360000">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282</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475</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489</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315</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319</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212</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4056934"/>
                  </a:ext>
                </a:extLst>
              </a:tr>
              <a:tr h="360000">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234</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387</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386</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234</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196</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123</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2626142"/>
                  </a:ext>
                </a:extLst>
              </a:tr>
            </a:tbl>
          </a:graphicData>
        </a:graphic>
      </p:graphicFrame>
      <p:graphicFrame>
        <p:nvGraphicFramePr>
          <p:cNvPr id="24" name="Table 23">
            <a:extLst>
              <a:ext uri="{FF2B5EF4-FFF2-40B4-BE49-F238E27FC236}">
                <a16:creationId xmlns:a16="http://schemas.microsoft.com/office/drawing/2014/main" id="{FD8500B8-1694-A6BB-9195-3EF12D78A891}"/>
              </a:ext>
            </a:extLst>
          </p:cNvPr>
          <p:cNvGraphicFramePr>
            <a:graphicFrameLocks noGrp="1"/>
          </p:cNvGraphicFramePr>
          <p:nvPr>
            <p:extLst>
              <p:ext uri="{D42A27DB-BD31-4B8C-83A1-F6EECF244321}">
                <p14:modId xmlns:p14="http://schemas.microsoft.com/office/powerpoint/2010/main" val="703437264"/>
              </p:ext>
            </p:extLst>
          </p:nvPr>
        </p:nvGraphicFramePr>
        <p:xfrm>
          <a:off x="230167" y="1989000"/>
          <a:ext cx="2880000" cy="2880000"/>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975040977"/>
                    </a:ext>
                  </a:extLst>
                </a:gridCol>
                <a:gridCol w="360000">
                  <a:extLst>
                    <a:ext uri="{9D8B030D-6E8A-4147-A177-3AD203B41FA5}">
                      <a16:colId xmlns:a16="http://schemas.microsoft.com/office/drawing/2014/main" val="3021951755"/>
                    </a:ext>
                  </a:extLst>
                </a:gridCol>
                <a:gridCol w="360000">
                  <a:extLst>
                    <a:ext uri="{9D8B030D-6E8A-4147-A177-3AD203B41FA5}">
                      <a16:colId xmlns:a16="http://schemas.microsoft.com/office/drawing/2014/main" val="2132463480"/>
                    </a:ext>
                  </a:extLst>
                </a:gridCol>
                <a:gridCol w="360000">
                  <a:extLst>
                    <a:ext uri="{9D8B030D-6E8A-4147-A177-3AD203B41FA5}">
                      <a16:colId xmlns:a16="http://schemas.microsoft.com/office/drawing/2014/main" val="1903707879"/>
                    </a:ext>
                  </a:extLst>
                </a:gridCol>
                <a:gridCol w="360000">
                  <a:extLst>
                    <a:ext uri="{9D8B030D-6E8A-4147-A177-3AD203B41FA5}">
                      <a16:colId xmlns:a16="http://schemas.microsoft.com/office/drawing/2014/main" val="428994068"/>
                    </a:ext>
                  </a:extLst>
                </a:gridCol>
                <a:gridCol w="360000">
                  <a:extLst>
                    <a:ext uri="{9D8B030D-6E8A-4147-A177-3AD203B41FA5}">
                      <a16:colId xmlns:a16="http://schemas.microsoft.com/office/drawing/2014/main" val="2234380693"/>
                    </a:ext>
                  </a:extLst>
                </a:gridCol>
                <a:gridCol w="360000">
                  <a:extLst>
                    <a:ext uri="{9D8B030D-6E8A-4147-A177-3AD203B41FA5}">
                      <a16:colId xmlns:a16="http://schemas.microsoft.com/office/drawing/2014/main" val="563402843"/>
                    </a:ext>
                  </a:extLst>
                </a:gridCol>
                <a:gridCol w="360000">
                  <a:extLst>
                    <a:ext uri="{9D8B030D-6E8A-4147-A177-3AD203B41FA5}">
                      <a16:colId xmlns:a16="http://schemas.microsoft.com/office/drawing/2014/main" val="3246277213"/>
                    </a:ext>
                  </a:extLst>
                </a:gridCol>
              </a:tblGrid>
              <a:tr h="387177">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extLst>
                  <a:ext uri="{0D108BD9-81ED-4DB2-BD59-A6C34878D82A}">
                    <a16:rowId xmlns:a16="http://schemas.microsoft.com/office/drawing/2014/main" val="2448634245"/>
                  </a:ext>
                </a:extLst>
              </a:tr>
              <a:tr h="387177">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extLst>
                  <a:ext uri="{0D108BD9-81ED-4DB2-BD59-A6C34878D82A}">
                    <a16:rowId xmlns:a16="http://schemas.microsoft.com/office/drawing/2014/main" val="3306853458"/>
                  </a:ext>
                </a:extLst>
              </a:tr>
              <a:tr h="332823">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65</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extLst>
                  <a:ext uri="{0D108BD9-81ED-4DB2-BD59-A6C34878D82A}">
                    <a16:rowId xmlns:a16="http://schemas.microsoft.com/office/drawing/2014/main" val="4291048431"/>
                  </a:ext>
                </a:extLst>
              </a:tr>
              <a:tr h="332823">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extLst>
                  <a:ext uri="{0D108BD9-81ED-4DB2-BD59-A6C34878D82A}">
                    <a16:rowId xmlns:a16="http://schemas.microsoft.com/office/drawing/2014/main" val="2179544418"/>
                  </a:ext>
                </a:extLst>
              </a:tr>
              <a:tr h="332823">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40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34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82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extLst>
                  <a:ext uri="{0D108BD9-81ED-4DB2-BD59-A6C34878D82A}">
                    <a16:rowId xmlns:a16="http://schemas.microsoft.com/office/drawing/2014/main" val="1432957914"/>
                  </a:ext>
                </a:extLst>
              </a:tr>
              <a:tr h="332823">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50</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93</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99</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extLst>
                  <a:ext uri="{0D108BD9-81ED-4DB2-BD59-A6C34878D82A}">
                    <a16:rowId xmlns:a16="http://schemas.microsoft.com/office/drawing/2014/main" val="2640983283"/>
                  </a:ext>
                </a:extLst>
              </a:tr>
              <a:tr h="387177">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24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67</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72</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6</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54</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extLst>
                  <a:ext uri="{0D108BD9-81ED-4DB2-BD59-A6C34878D82A}">
                    <a16:rowId xmlns:a16="http://schemas.microsoft.com/office/drawing/2014/main" val="276600358"/>
                  </a:ext>
                </a:extLst>
              </a:tr>
              <a:tr h="387177">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tc>
                  <a:txBody>
                    <a:bodyPr/>
                    <a:lstStyle/>
                    <a:p>
                      <a:pPr algn="ctr" fontAlgn="ctr"/>
                      <a:r>
                        <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0</a:t>
                      </a:r>
                    </a:p>
                  </a:txBody>
                  <a:tcPr marL="9525" marR="9525" marT="9525" marB="0" anchor="ctr">
                    <a:noFill/>
                  </a:tcPr>
                </a:tc>
                <a:extLst>
                  <a:ext uri="{0D108BD9-81ED-4DB2-BD59-A6C34878D82A}">
                    <a16:rowId xmlns:a16="http://schemas.microsoft.com/office/drawing/2014/main" val="1486674627"/>
                  </a:ext>
                </a:extLst>
              </a:tr>
            </a:tbl>
          </a:graphicData>
        </a:graphic>
      </p:graphicFrame>
      <p:graphicFrame>
        <p:nvGraphicFramePr>
          <p:cNvPr id="25" name="Table 24">
            <a:extLst>
              <a:ext uri="{FF2B5EF4-FFF2-40B4-BE49-F238E27FC236}">
                <a16:creationId xmlns:a16="http://schemas.microsoft.com/office/drawing/2014/main" id="{D74B38D3-913A-1EE2-48BB-FA9E6C264DDA}"/>
              </a:ext>
            </a:extLst>
          </p:cNvPr>
          <p:cNvGraphicFramePr>
            <a:graphicFrameLocks noGrp="1"/>
          </p:cNvGraphicFramePr>
          <p:nvPr>
            <p:extLst>
              <p:ext uri="{D42A27DB-BD31-4B8C-83A1-F6EECF244321}">
                <p14:modId xmlns:p14="http://schemas.microsoft.com/office/powerpoint/2010/main" val="3114701705"/>
              </p:ext>
            </p:extLst>
          </p:nvPr>
        </p:nvGraphicFramePr>
        <p:xfrm>
          <a:off x="3878804" y="2889001"/>
          <a:ext cx="1080000" cy="1079999"/>
        </p:xfrm>
        <a:graphic>
          <a:graphicData uri="http://schemas.openxmlformats.org/drawingml/2006/table">
            <a:tbl>
              <a:tblPr>
                <a:tableStyleId>{5C22544A-7EE6-4342-B048-85BDC9FD1C3A}</a:tableStyleId>
              </a:tblPr>
              <a:tblGrid>
                <a:gridCol w="360000">
                  <a:extLst>
                    <a:ext uri="{9D8B030D-6E8A-4147-A177-3AD203B41FA5}">
                      <a16:colId xmlns:a16="http://schemas.microsoft.com/office/drawing/2014/main" val="3527077757"/>
                    </a:ext>
                  </a:extLst>
                </a:gridCol>
                <a:gridCol w="360000">
                  <a:extLst>
                    <a:ext uri="{9D8B030D-6E8A-4147-A177-3AD203B41FA5}">
                      <a16:colId xmlns:a16="http://schemas.microsoft.com/office/drawing/2014/main" val="3355688182"/>
                    </a:ext>
                  </a:extLst>
                </a:gridCol>
                <a:gridCol w="360000">
                  <a:extLst>
                    <a:ext uri="{9D8B030D-6E8A-4147-A177-3AD203B41FA5}">
                      <a16:colId xmlns:a16="http://schemas.microsoft.com/office/drawing/2014/main" val="1222796897"/>
                    </a:ext>
                  </a:extLst>
                </a:gridCol>
              </a:tblGrid>
              <a:tr h="397171">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87470238"/>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89183915"/>
                  </a:ext>
                </a:extLst>
              </a:tr>
              <a:tr h="341414">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ctr"/>
                      <a:r>
                        <a:rPr lang="en-JP" sz="180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rPr>
                        <a:t>1</a:t>
                      </a:r>
                      <a:endParaRPr lang="en-JP" sz="1800" b="0" i="0" u="none" strike="noStrike">
                        <a:solidFill>
                          <a:schemeClr val="tx1"/>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38100" cap="flat" cmpd="sng" algn="ctr">
                      <a:solidFill>
                        <a:schemeClr val="accent1">
                          <a:lumMod val="60000"/>
                          <a:lumOff val="40000"/>
                        </a:schemeClr>
                      </a:solidFill>
                      <a:prstDash val="solid"/>
                      <a:round/>
                      <a:headEnd type="none" w="med" len="med"/>
                      <a:tailEnd type="none" w="med" len="med"/>
                    </a:lnL>
                    <a:lnR w="38100" cap="flat" cmpd="sng" algn="ctr">
                      <a:solidFill>
                        <a:schemeClr val="accent1">
                          <a:lumMod val="60000"/>
                          <a:lumOff val="40000"/>
                        </a:schemeClr>
                      </a:solidFill>
                      <a:prstDash val="solid"/>
                      <a:round/>
                      <a:headEnd type="none" w="med" len="med"/>
                      <a:tailEnd type="none" w="med" len="med"/>
                    </a:lnR>
                    <a:lnT w="38100" cap="flat" cmpd="sng" algn="ctr">
                      <a:solidFill>
                        <a:schemeClr val="accent1">
                          <a:lumMod val="60000"/>
                          <a:lumOff val="40000"/>
                        </a:schemeClr>
                      </a:solidFill>
                      <a:prstDash val="solid"/>
                      <a:round/>
                      <a:headEnd type="none" w="med" len="med"/>
                      <a:tailEnd type="none" w="med" len="med"/>
                    </a:lnT>
                    <a:lnB w="38100" cap="flat" cmpd="sng" algn="ctr">
                      <a:solidFill>
                        <a:schemeClr val="accent1">
                          <a:lumMod val="60000"/>
                          <a:lumOff val="40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63230645"/>
                  </a:ext>
                </a:extLst>
              </a:tr>
            </a:tbl>
          </a:graphicData>
        </a:graphic>
      </p:graphicFrame>
      <mc:AlternateContent xmlns:mc="http://schemas.openxmlformats.org/markup-compatibility/2006" xmlns:a14="http://schemas.microsoft.com/office/drawing/2010/main">
        <mc:Choice Requires="a14">
          <p:graphicFrame>
            <p:nvGraphicFramePr>
              <p:cNvPr id="28" name="Table 27">
                <a:extLst>
                  <a:ext uri="{FF2B5EF4-FFF2-40B4-BE49-F238E27FC236}">
                    <a16:creationId xmlns:a16="http://schemas.microsoft.com/office/drawing/2014/main" id="{CDE6A385-BC4C-998D-2DF8-32F451DF920B}"/>
                  </a:ext>
                </a:extLst>
              </p:cNvPr>
              <p:cNvGraphicFramePr>
                <a:graphicFrameLocks noGrp="1"/>
              </p:cNvGraphicFramePr>
              <p:nvPr>
                <p:extLst>
                  <p:ext uri="{D42A27DB-BD31-4B8C-83A1-F6EECF244321}">
                    <p14:modId xmlns:p14="http://schemas.microsoft.com/office/powerpoint/2010/main" val="3243737088"/>
                  </p:ext>
                </p:extLst>
              </p:nvPr>
            </p:nvGraphicFramePr>
            <p:xfrm>
              <a:off x="8656078" y="3069000"/>
              <a:ext cx="720000" cy="720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1028789517"/>
                        </a:ext>
                      </a:extLst>
                    </a:gridCol>
                  </a:tblGrid>
                  <a:tr h="720000">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func>
                                  <m:funcPr>
                                    <m:ctrlPr>
                                      <a:rPr lang="en-US" sz="1400" i="1" smtClean="0">
                                        <a:solidFill>
                                          <a:schemeClr val="tx1"/>
                                        </a:solidFill>
                                        <a:latin typeface="Cambria Math" panose="02040503050406030204" pitchFamily="18" charset="0"/>
                                      </a:rPr>
                                    </m:ctrlPr>
                                  </m:funcPr>
                                  <m:fName>
                                    <m:r>
                                      <m:rPr>
                                        <m:sty m:val="p"/>
                                      </m:rPr>
                                      <a:rPr lang="en-US" sz="1400" b="0" i="0" smtClean="0">
                                        <a:solidFill>
                                          <a:schemeClr val="tx1"/>
                                        </a:solidFill>
                                        <a:latin typeface="Cambria Math" panose="02040503050406030204" pitchFamily="18" charset="0"/>
                                      </a:rPr>
                                      <m:t>max</m:t>
                                    </m:r>
                                  </m:fName>
                                  <m:e>
                                    <m:r>
                                      <a:rPr lang="en-US" sz="1400" b="0" i="1" smtClean="0">
                                        <a:solidFill>
                                          <a:schemeClr val="tx1"/>
                                        </a:solidFill>
                                        <a:latin typeface="Cambria Math" panose="02040503050406030204" pitchFamily="18" charset="0"/>
                                      </a:rPr>
                                      <m:t>(</m:t>
                                    </m:r>
                                    <m:r>
                                      <a:rPr lang="en-US" sz="1400" b="0" i="1" smtClean="0">
                                        <a:solidFill>
                                          <a:schemeClr val="tx1"/>
                                        </a:solidFill>
                                        <a:latin typeface="Cambria Math" panose="02040503050406030204" pitchFamily="18" charset="0"/>
                                      </a:rPr>
                                      <m:t>𝑥</m:t>
                                    </m:r>
                                    <m:r>
                                      <a:rPr lang="en-US" sz="1400" b="0" i="1" smtClean="0">
                                        <a:solidFill>
                                          <a:schemeClr val="tx1"/>
                                        </a:solidFill>
                                        <a:latin typeface="Cambria Math" panose="02040503050406030204" pitchFamily="18" charset="0"/>
                                      </a:rPr>
                                      <m:t>)</m:t>
                                    </m:r>
                                  </m:e>
                                </m:func>
                              </m:oMath>
                            </m:oMathPara>
                          </a14:m>
                          <a:endParaRPr lang="en-JP" sz="1400">
                            <a:solidFill>
                              <a:schemeClr val="tx1"/>
                            </a:solidFill>
                          </a:endParaRPr>
                        </a:p>
                      </a:txBody>
                      <a:tcPr marL="9525" marR="9525" marT="9525" marB="0" anchor="ctr">
                        <a:lnL w="38100" cap="flat" cmpd="sng" algn="ctr">
                          <a:solidFill>
                            <a:schemeClr val="accent2">
                              <a:lumMod val="60000"/>
                              <a:lumOff val="40000"/>
                            </a:schemeClr>
                          </a:solidFill>
                          <a:prstDash val="solid"/>
                          <a:round/>
                          <a:headEnd type="none" w="med" len="med"/>
                          <a:tailEnd type="none" w="med" len="med"/>
                        </a:lnL>
                        <a:lnR w="38100" cap="flat" cmpd="sng" algn="ctr">
                          <a:solidFill>
                            <a:schemeClr val="accent2">
                              <a:lumMod val="60000"/>
                              <a:lumOff val="40000"/>
                            </a:schemeClr>
                          </a:solidFill>
                          <a:prstDash val="solid"/>
                          <a:round/>
                          <a:headEnd type="none" w="med" len="med"/>
                          <a:tailEnd type="none" w="med" len="med"/>
                        </a:lnR>
                        <a:lnT w="38100" cap="flat" cmpd="sng" algn="ctr">
                          <a:solidFill>
                            <a:schemeClr val="accent2">
                              <a:lumMod val="60000"/>
                              <a:lumOff val="40000"/>
                            </a:schemeClr>
                          </a:solidFill>
                          <a:prstDash val="solid"/>
                          <a:round/>
                          <a:headEnd type="none" w="med" len="med"/>
                          <a:tailEnd type="none" w="med" len="med"/>
                        </a:lnT>
                        <a:lnB w="38100" cap="flat" cmpd="sng" algn="ctr">
                          <a:solidFill>
                            <a:schemeClr val="accent2">
                              <a:lumMod val="60000"/>
                              <a:lumOff val="40000"/>
                            </a:schemeClr>
                          </a:solidFill>
                          <a:prstDash val="solid"/>
                          <a:round/>
                          <a:headEnd type="none" w="med" len="med"/>
                          <a:tailEnd type="none" w="med" len="med"/>
                        </a:lnB>
                        <a:noFill/>
                      </a:tcPr>
                    </a:tc>
                    <a:extLst>
                      <a:ext uri="{0D108BD9-81ED-4DB2-BD59-A6C34878D82A}">
                        <a16:rowId xmlns:a16="http://schemas.microsoft.com/office/drawing/2014/main" val="3641841764"/>
                      </a:ext>
                    </a:extLst>
                  </a:tr>
                </a:tbl>
              </a:graphicData>
            </a:graphic>
          </p:graphicFrame>
        </mc:Choice>
        <mc:Fallback xmlns="">
          <p:graphicFrame>
            <p:nvGraphicFramePr>
              <p:cNvPr id="28" name="Table 27">
                <a:extLst>
                  <a:ext uri="{FF2B5EF4-FFF2-40B4-BE49-F238E27FC236}">
                    <a16:creationId xmlns:a16="http://schemas.microsoft.com/office/drawing/2014/main" id="{CDE6A385-BC4C-998D-2DF8-32F451DF920B}"/>
                  </a:ext>
                </a:extLst>
              </p:cNvPr>
              <p:cNvGraphicFramePr>
                <a:graphicFrameLocks noGrp="1"/>
              </p:cNvGraphicFramePr>
              <p:nvPr>
                <p:extLst>
                  <p:ext uri="{D42A27DB-BD31-4B8C-83A1-F6EECF244321}">
                    <p14:modId xmlns:p14="http://schemas.microsoft.com/office/powerpoint/2010/main" val="3243737088"/>
                  </p:ext>
                </p:extLst>
              </p:nvPr>
            </p:nvGraphicFramePr>
            <p:xfrm>
              <a:off x="8656078" y="3069000"/>
              <a:ext cx="720000" cy="720000"/>
            </p:xfrm>
            <a:graphic>
              <a:graphicData uri="http://schemas.openxmlformats.org/drawingml/2006/table">
                <a:tbl>
                  <a:tblPr>
                    <a:tableStyleId>{5C22544A-7EE6-4342-B048-85BDC9FD1C3A}</a:tableStyleId>
                  </a:tblPr>
                  <a:tblGrid>
                    <a:gridCol w="720000">
                      <a:extLst>
                        <a:ext uri="{9D8B030D-6E8A-4147-A177-3AD203B41FA5}">
                          <a16:colId xmlns:a16="http://schemas.microsoft.com/office/drawing/2014/main" val="1028789517"/>
                        </a:ext>
                      </a:extLst>
                    </a:gridCol>
                  </a:tblGrid>
                  <a:tr h="720000">
                    <a:tc>
                      <a:txBody>
                        <a:bodyPr/>
                        <a:lstStyle/>
                        <a:p>
                          <a:endParaRPr lang="en-JP"/>
                        </a:p>
                      </a:txBody>
                      <a:tcPr marL="9525" marR="9525" marT="9525" marB="0" anchor="ctr">
                        <a:lnL w="38100" cap="flat" cmpd="sng" algn="ctr">
                          <a:solidFill>
                            <a:schemeClr val="accent2">
                              <a:lumMod val="60000"/>
                              <a:lumOff val="40000"/>
                            </a:schemeClr>
                          </a:solidFill>
                          <a:prstDash val="solid"/>
                          <a:round/>
                          <a:headEnd type="none" w="med" len="med"/>
                          <a:tailEnd type="none" w="med" len="med"/>
                        </a:lnL>
                        <a:lnR w="38100" cap="flat" cmpd="sng" algn="ctr">
                          <a:solidFill>
                            <a:schemeClr val="accent2">
                              <a:lumMod val="60000"/>
                              <a:lumOff val="40000"/>
                            </a:schemeClr>
                          </a:solidFill>
                          <a:prstDash val="solid"/>
                          <a:round/>
                          <a:headEnd type="none" w="med" len="med"/>
                          <a:tailEnd type="none" w="med" len="med"/>
                        </a:lnR>
                        <a:lnT w="38100" cap="flat" cmpd="sng" algn="ctr">
                          <a:solidFill>
                            <a:schemeClr val="accent2">
                              <a:lumMod val="60000"/>
                              <a:lumOff val="40000"/>
                            </a:schemeClr>
                          </a:solidFill>
                          <a:prstDash val="solid"/>
                          <a:round/>
                          <a:headEnd type="none" w="med" len="med"/>
                          <a:tailEnd type="none" w="med" len="med"/>
                        </a:lnT>
                        <a:lnB w="38100" cap="flat" cmpd="sng" algn="ctr">
                          <a:solidFill>
                            <a:schemeClr val="accent2">
                              <a:lumMod val="60000"/>
                              <a:lumOff val="40000"/>
                            </a:schemeClr>
                          </a:solidFill>
                          <a:prstDash val="solid"/>
                          <a:round/>
                          <a:headEnd type="none" w="med" len="med"/>
                          <a:tailEnd type="none" w="med" len="med"/>
                        </a:lnB>
                        <a:blipFill>
                          <a:blip r:embed="rId3"/>
                          <a:stretch>
                            <a:fillRect l="-3448" t="-1724" r="-5172" b="-5172"/>
                          </a:stretch>
                        </a:blipFill>
                      </a:tcPr>
                    </a:tc>
                    <a:extLst>
                      <a:ext uri="{0D108BD9-81ED-4DB2-BD59-A6C34878D82A}">
                        <a16:rowId xmlns:a16="http://schemas.microsoft.com/office/drawing/2014/main" val="3641841764"/>
                      </a:ext>
                    </a:extLst>
                  </a:tr>
                </a:tbl>
              </a:graphicData>
            </a:graphic>
          </p:graphicFrame>
        </mc:Fallback>
      </mc:AlternateContent>
      <p:cxnSp>
        <p:nvCxnSpPr>
          <p:cNvPr id="32" name="Straight Arrow Connector 31">
            <a:extLst>
              <a:ext uri="{FF2B5EF4-FFF2-40B4-BE49-F238E27FC236}">
                <a16:creationId xmlns:a16="http://schemas.microsoft.com/office/drawing/2014/main" id="{C9326D50-0F09-7AA6-C1B0-F89EA17A786F}"/>
              </a:ext>
            </a:extLst>
          </p:cNvPr>
          <p:cNvCxnSpPr>
            <a:cxnSpLocks/>
            <a:stCxn id="24" idx="3"/>
            <a:endCxn id="25" idx="1"/>
          </p:cNvCxnSpPr>
          <p:nvPr/>
        </p:nvCxnSpPr>
        <p:spPr>
          <a:xfrm>
            <a:off x="3110167" y="3429000"/>
            <a:ext cx="768637"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F1D4B980-E5A2-2D91-5C7A-B189962D4D5E}"/>
              </a:ext>
            </a:extLst>
          </p:cNvPr>
          <p:cNvCxnSpPr>
            <a:cxnSpLocks/>
            <a:stCxn id="23" idx="3"/>
            <a:endCxn id="28" idx="1"/>
          </p:cNvCxnSpPr>
          <p:nvPr/>
        </p:nvCxnSpPr>
        <p:spPr>
          <a:xfrm>
            <a:off x="7887441" y="3429000"/>
            <a:ext cx="768637"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405C487-CBCD-F9BE-52FE-A05C8B220D7E}"/>
              </a:ext>
            </a:extLst>
          </p:cNvPr>
          <p:cNvCxnSpPr>
            <a:cxnSpLocks/>
            <a:stCxn id="28" idx="3"/>
            <a:endCxn id="36" idx="1"/>
          </p:cNvCxnSpPr>
          <p:nvPr/>
        </p:nvCxnSpPr>
        <p:spPr>
          <a:xfrm>
            <a:off x="9376078" y="3429000"/>
            <a:ext cx="948636"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499D2E0-42E1-FD0E-3E7B-F211229B6EA0}"/>
              </a:ext>
            </a:extLst>
          </p:cNvPr>
          <p:cNvCxnSpPr>
            <a:cxnSpLocks/>
            <a:stCxn id="25" idx="3"/>
            <a:endCxn id="23" idx="1"/>
          </p:cNvCxnSpPr>
          <p:nvPr/>
        </p:nvCxnSpPr>
        <p:spPr>
          <a:xfrm>
            <a:off x="4958804" y="3429000"/>
            <a:ext cx="768637" cy="0"/>
          </a:xfrm>
          <a:prstGeom prst="straightConnector1">
            <a:avLst/>
          </a:prstGeom>
          <a:ln w="2540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aphicFrame>
        <p:nvGraphicFramePr>
          <p:cNvPr id="36" name="Table 35">
            <a:extLst>
              <a:ext uri="{FF2B5EF4-FFF2-40B4-BE49-F238E27FC236}">
                <a16:creationId xmlns:a16="http://schemas.microsoft.com/office/drawing/2014/main" id="{8B6E8F8C-38BC-D52C-3110-705334885CE8}"/>
              </a:ext>
            </a:extLst>
          </p:cNvPr>
          <p:cNvGraphicFramePr>
            <a:graphicFrameLocks noGrp="1"/>
          </p:cNvGraphicFramePr>
          <p:nvPr>
            <p:extLst>
              <p:ext uri="{D42A27DB-BD31-4B8C-83A1-F6EECF244321}">
                <p14:modId xmlns:p14="http://schemas.microsoft.com/office/powerpoint/2010/main" val="1858371022"/>
              </p:ext>
            </p:extLst>
          </p:nvPr>
        </p:nvGraphicFramePr>
        <p:xfrm>
          <a:off x="10324714" y="2889000"/>
          <a:ext cx="1080000" cy="1080000"/>
        </p:xfrm>
        <a:graphic>
          <a:graphicData uri="http://schemas.openxmlformats.org/drawingml/2006/table">
            <a:tbl>
              <a:tblPr>
                <a:tableStyleId>{2D5ABB26-0587-4C30-8999-92F81FD0307C}</a:tableStyleId>
              </a:tblPr>
              <a:tblGrid>
                <a:gridCol w="360000">
                  <a:extLst>
                    <a:ext uri="{9D8B030D-6E8A-4147-A177-3AD203B41FA5}">
                      <a16:colId xmlns:a16="http://schemas.microsoft.com/office/drawing/2014/main" val="1877789026"/>
                    </a:ext>
                  </a:extLst>
                </a:gridCol>
                <a:gridCol w="360000">
                  <a:extLst>
                    <a:ext uri="{9D8B030D-6E8A-4147-A177-3AD203B41FA5}">
                      <a16:colId xmlns:a16="http://schemas.microsoft.com/office/drawing/2014/main" val="701920918"/>
                    </a:ext>
                  </a:extLst>
                </a:gridCol>
                <a:gridCol w="360000">
                  <a:extLst>
                    <a:ext uri="{9D8B030D-6E8A-4147-A177-3AD203B41FA5}">
                      <a16:colId xmlns:a16="http://schemas.microsoft.com/office/drawing/2014/main" val="3205394688"/>
                    </a:ext>
                  </a:extLst>
                </a:gridCol>
              </a:tblGrid>
              <a:tr h="360000">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491</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377</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428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12564914"/>
                  </a:ext>
                </a:extLst>
              </a:tr>
              <a:tr h="360000">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548</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483</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404</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53798465"/>
                  </a:ext>
                </a:extLst>
              </a:tr>
              <a:tr h="360000">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475</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489</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JP" sz="1600" u="none" strike="noStrike">
                          <a:effectLst/>
                          <a:latin typeface="CMU SANS SERIF" panose="02000603000000000000" pitchFamily="2" charset="0"/>
                          <a:ea typeface="CMU SANS SERIF" panose="02000603000000000000" pitchFamily="2" charset="0"/>
                          <a:cs typeface="CMU SANS SERIF" panose="02000603000000000000" pitchFamily="2" charset="0"/>
                        </a:rPr>
                        <a:t>319</a:t>
                      </a:r>
                      <a:endParaRPr lang="en-JP" sz="1600" b="0" i="0" u="none" strike="noStrike">
                        <a:solidFill>
                          <a:srgbClr val="000000"/>
                        </a:solidFill>
                        <a:effectLst/>
                        <a:latin typeface="CMU SANS SERIF" panose="02000603000000000000" pitchFamily="2" charset="0"/>
                        <a:ea typeface="CMU SANS SERIF" panose="02000603000000000000" pitchFamily="2" charset="0"/>
                        <a:cs typeface="CMU SANS SERIF" panose="02000603000000000000" pitchFamily="2" charset="0"/>
                      </a:endParaRPr>
                    </a:p>
                  </a:txBody>
                  <a:tcPr marL="9525" marR="9525" marT="9525"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1808118"/>
                  </a:ext>
                </a:extLst>
              </a:tr>
            </a:tbl>
          </a:graphicData>
        </a:graphic>
      </p:graphicFrame>
    </p:spTree>
    <p:extLst>
      <p:ext uri="{BB962C8B-B14F-4D97-AF65-F5344CB8AC3E}">
        <p14:creationId xmlns:p14="http://schemas.microsoft.com/office/powerpoint/2010/main" val="120682590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4B0BB0-2936-79ED-7786-5A4920696E66}"/>
              </a:ext>
            </a:extLst>
          </p:cNvPr>
          <p:cNvPicPr>
            <a:picLocks noChangeAspect="1"/>
          </p:cNvPicPr>
          <p:nvPr/>
        </p:nvPicPr>
        <p:blipFill rotWithShape="1">
          <a:blip r:embed="rId3"/>
          <a:srcRect l="-3" r="15043"/>
          <a:stretch/>
        </p:blipFill>
        <p:spPr>
          <a:xfrm>
            <a:off x="1162049" y="1314450"/>
            <a:ext cx="8383383" cy="4229100"/>
          </a:xfrm>
          <a:prstGeom prst="rect">
            <a:avLst/>
          </a:prstGeom>
        </p:spPr>
      </p:pic>
    </p:spTree>
    <p:extLst>
      <p:ext uri="{BB962C8B-B14F-4D97-AF65-F5344CB8AC3E}">
        <p14:creationId xmlns:p14="http://schemas.microsoft.com/office/powerpoint/2010/main" val="23360203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927279D-AB8E-6840-160E-0083BF56787D}"/>
              </a:ext>
            </a:extLst>
          </p:cNvPr>
          <p:cNvGrpSpPr/>
          <p:nvPr/>
        </p:nvGrpSpPr>
        <p:grpSpPr>
          <a:xfrm>
            <a:off x="1162050" y="1314450"/>
            <a:ext cx="8962852" cy="4229100"/>
            <a:chOff x="1162050" y="1314450"/>
            <a:chExt cx="8962852" cy="4229100"/>
          </a:xfrm>
        </p:grpSpPr>
        <p:pic>
          <p:nvPicPr>
            <p:cNvPr id="3" name="Picture 2">
              <a:extLst>
                <a:ext uri="{FF2B5EF4-FFF2-40B4-BE49-F238E27FC236}">
                  <a16:creationId xmlns:a16="http://schemas.microsoft.com/office/drawing/2014/main" id="{84960121-8C9F-ADD1-BD78-0C4243CC8FA1}"/>
                </a:ext>
              </a:extLst>
            </p:cNvPr>
            <p:cNvPicPr>
              <a:picLocks noChangeAspect="1"/>
            </p:cNvPicPr>
            <p:nvPr/>
          </p:nvPicPr>
          <p:blipFill rotWithShape="1">
            <a:blip r:embed="rId3"/>
            <a:srcRect r="9172"/>
            <a:stretch/>
          </p:blipFill>
          <p:spPr>
            <a:xfrm>
              <a:off x="1162050" y="1314450"/>
              <a:ext cx="8962852" cy="4229100"/>
            </a:xfrm>
            <a:prstGeom prst="rect">
              <a:avLst/>
            </a:prstGeom>
          </p:spPr>
        </p:pic>
        <p:sp>
          <p:nvSpPr>
            <p:cNvPr id="4" name="Rectangle 3">
              <a:extLst>
                <a:ext uri="{FF2B5EF4-FFF2-40B4-BE49-F238E27FC236}">
                  <a16:creationId xmlns:a16="http://schemas.microsoft.com/office/drawing/2014/main" id="{E2060AD9-B0C4-733A-E7D7-269021AEBDA0}"/>
                </a:ext>
              </a:extLst>
            </p:cNvPr>
            <p:cNvSpPr/>
            <p:nvPr/>
          </p:nvSpPr>
          <p:spPr>
            <a:xfrm>
              <a:off x="10025974" y="2812916"/>
              <a:ext cx="98928" cy="72795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sp>
          <p:nvSpPr>
            <p:cNvPr id="5" name="Rectangle 4">
              <a:extLst>
                <a:ext uri="{FF2B5EF4-FFF2-40B4-BE49-F238E27FC236}">
                  <a16:creationId xmlns:a16="http://schemas.microsoft.com/office/drawing/2014/main" id="{26979581-F06E-1F8A-FCDA-73D6D2F71994}"/>
                </a:ext>
              </a:extLst>
            </p:cNvPr>
            <p:cNvSpPr/>
            <p:nvPr/>
          </p:nvSpPr>
          <p:spPr>
            <a:xfrm>
              <a:off x="9964365" y="3352800"/>
              <a:ext cx="98927" cy="18806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JP"/>
            </a:p>
          </p:txBody>
        </p:sp>
      </p:grpSp>
      <p:sp>
        <p:nvSpPr>
          <p:cNvPr id="7" name="TextBox 6">
            <a:extLst>
              <a:ext uri="{FF2B5EF4-FFF2-40B4-BE49-F238E27FC236}">
                <a16:creationId xmlns:a16="http://schemas.microsoft.com/office/drawing/2014/main" id="{E3CDEC7A-3B12-0D24-F239-610C755A7720}"/>
              </a:ext>
            </a:extLst>
          </p:cNvPr>
          <p:cNvSpPr txBox="1"/>
          <p:nvPr/>
        </p:nvSpPr>
        <p:spPr>
          <a:xfrm>
            <a:off x="3267341" y="5609545"/>
            <a:ext cx="5657318" cy="1200329"/>
          </a:xfrm>
          <a:prstGeom prst="rect">
            <a:avLst/>
          </a:prstGeom>
          <a:noFill/>
        </p:spPr>
        <p:txBody>
          <a:bodyPr wrap="none" rtlCol="0">
            <a:spAutoFit/>
          </a:bodyPr>
          <a:lstStyle/>
          <a:p>
            <a:r>
              <a:rPr lang="en-JP" sz="2400" i="1">
                <a:latin typeface="CMU SANS SERIF" panose="02000603000000000000" pitchFamily="2" charset="0"/>
                <a:ea typeface="CMU SANS SERIF" panose="02000603000000000000" pitchFamily="2" charset="0"/>
                <a:cs typeface="CMU SANS SERIF" panose="02000603000000000000" pitchFamily="2" charset="0"/>
              </a:rPr>
              <a:t>N</a:t>
            </a:r>
            <a:r>
              <a:rPr lang="en-JP" sz="2400">
                <a:latin typeface="CMU SANS SERIF" panose="02000603000000000000" pitchFamily="2" charset="0"/>
                <a:ea typeface="CMU SANS SERIF" panose="02000603000000000000" pitchFamily="2" charset="0"/>
                <a:cs typeface="CMU SANS SERIF" panose="02000603000000000000" pitchFamily="2" charset="0"/>
              </a:rPr>
              <a:t> = number of units</a:t>
            </a:r>
            <a:br>
              <a:rPr lang="en-JP" sz="2400">
                <a:latin typeface="CMU SANS SERIF" panose="02000603000000000000" pitchFamily="2" charset="0"/>
                <a:ea typeface="CMU SANS SERIF" panose="02000603000000000000" pitchFamily="2" charset="0"/>
                <a:cs typeface="CMU SANS SERIF" panose="02000603000000000000" pitchFamily="2" charset="0"/>
              </a:rPr>
            </a:br>
            <a:br>
              <a:rPr lang="en-JP" sz="2400">
                <a:latin typeface="CMU SANS SERIF" panose="02000603000000000000" pitchFamily="2" charset="0"/>
                <a:ea typeface="CMU SANS SERIF" panose="02000603000000000000" pitchFamily="2" charset="0"/>
                <a:cs typeface="CMU SANS SERIF" panose="02000603000000000000" pitchFamily="2" charset="0"/>
              </a:rPr>
            </a:br>
            <a:r>
              <a:rPr lang="en-JP" sz="2400">
                <a:latin typeface="CMU SANS SERIF" panose="02000603000000000000" pitchFamily="2" charset="0"/>
                <a:ea typeface="CMU SANS SERIF" panose="02000603000000000000" pitchFamily="2" charset="0"/>
                <a:cs typeface="CMU SANS SERIF" panose="02000603000000000000" pitchFamily="2" charset="0"/>
              </a:rPr>
              <a:t>i.e., the nuber of nodes in the hidden layer</a:t>
            </a:r>
          </a:p>
        </p:txBody>
      </p:sp>
    </p:spTree>
    <p:extLst>
      <p:ext uri="{BB962C8B-B14F-4D97-AF65-F5344CB8AC3E}">
        <p14:creationId xmlns:p14="http://schemas.microsoft.com/office/powerpoint/2010/main" val="34363202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5A82ED-AB24-30DE-DE87-DEE1D9D68F63}"/>
              </a:ext>
            </a:extLst>
          </p:cNvPr>
          <p:cNvSpPr txBox="1"/>
          <p:nvPr/>
        </p:nvSpPr>
        <p:spPr>
          <a:xfrm>
            <a:off x="2851362" y="366623"/>
            <a:ext cx="6489277" cy="6124754"/>
          </a:xfrm>
          <a:prstGeom prst="rect">
            <a:avLst/>
          </a:prstGeom>
          <a:noFill/>
        </p:spPr>
        <p:txBody>
          <a:bodyPr wrap="none">
            <a:spAutoFit/>
          </a:bodyPr>
          <a:lstStyle/>
          <a:p>
            <a:r>
              <a:rPr lang="en-JP" sz="1400">
                <a:latin typeface="Fira Code" pitchFamily="49" charset="0"/>
                <a:ea typeface="Fira Code" pitchFamily="49" charset="0"/>
                <a:cs typeface="Fira Code" pitchFamily="49" charset="0"/>
              </a:rPr>
              <a:t>model &lt;- keras_model_sequential() </a:t>
            </a:r>
          </a:p>
          <a:p>
            <a:r>
              <a:rPr lang="en-JP" sz="1400">
                <a:latin typeface="Fira Code" pitchFamily="49" charset="0"/>
                <a:ea typeface="Fira Code" pitchFamily="49" charset="0"/>
                <a:cs typeface="Fira Code" pitchFamily="49" charset="0"/>
              </a:rPr>
              <a:t>model %&gt;% </a:t>
            </a:r>
          </a:p>
          <a:p>
            <a:r>
              <a:rPr lang="en-JP" sz="1400">
                <a:latin typeface="Fira Code" pitchFamily="49" charset="0"/>
                <a:ea typeface="Fira Code" pitchFamily="49" charset="0"/>
                <a:cs typeface="Fira Code" pitchFamily="49" charset="0"/>
              </a:rPr>
              <a:t>  layer_conv_2d(kernel_size = </a:t>
            </a:r>
            <a:r>
              <a:rPr lang="en-US" sz="1400" dirty="0">
                <a:latin typeface="Fira Code" pitchFamily="49" charset="0"/>
                <a:ea typeface="Fira Code" pitchFamily="49" charset="0"/>
                <a:cs typeface="Fira Code" pitchFamily="49" charset="0"/>
              </a:rPr>
              <a:t>c(8L, 4L)</a:t>
            </a:r>
            <a:r>
              <a:rPr lang="en-JP" sz="1400">
                <a:latin typeface="Fira Code" pitchFamily="49" charset="0"/>
                <a:ea typeface="Fira Code" pitchFamily="49" charset="0"/>
                <a:cs typeface="Fira Code" pitchFamily="49" charset="0"/>
              </a:rPr>
              <a:t>, </a:t>
            </a:r>
          </a:p>
          <a:p>
            <a:r>
              <a:rPr lang="en-JP" sz="1400">
                <a:latin typeface="Fira Code" pitchFamily="49" charset="0"/>
                <a:ea typeface="Fira Code" pitchFamily="49" charset="0"/>
                <a:cs typeface="Fira Code" pitchFamily="49" charset="0"/>
              </a:rPr>
              <a:t>                filter = M, </a:t>
            </a:r>
          </a:p>
          <a:p>
            <a:r>
              <a:rPr lang="en-JP" sz="1400">
                <a:latin typeface="Fira Code" pitchFamily="49" charset="0"/>
                <a:ea typeface="Fira Code" pitchFamily="49" charset="0"/>
                <a:cs typeface="Fira Code" pitchFamily="49" charset="0"/>
              </a:rPr>
              <a:t>                activation = "tanh",</a:t>
            </a:r>
          </a:p>
          <a:p>
            <a:r>
              <a:rPr lang="en-JP" sz="1400">
                <a:latin typeface="Fira Code" pitchFamily="49" charset="0"/>
                <a:ea typeface="Fira Code" pitchFamily="49" charset="0"/>
                <a:cs typeface="Fira Code" pitchFamily="49" charset="0"/>
              </a:rPr>
              <a:t>                strides = strd_size,</a:t>
            </a:r>
          </a:p>
          <a:p>
            <a:r>
              <a:rPr lang="en-JP" sz="1400">
                <a:latin typeface="Fira Code" pitchFamily="49" charset="0"/>
                <a:ea typeface="Fira Code" pitchFamily="49" charset="0"/>
                <a:cs typeface="Fira Code" pitchFamily="49" charset="0"/>
              </a:rPr>
              <a:t>                padding = "same",</a:t>
            </a:r>
          </a:p>
          <a:p>
            <a:r>
              <a:rPr lang="en-JP" sz="1400">
                <a:latin typeface="Fira Code" pitchFamily="49" charset="0"/>
                <a:ea typeface="Fira Code" pitchFamily="49" charset="0"/>
                <a:cs typeface="Fira Code" pitchFamily="49" charset="0"/>
              </a:rPr>
              <a:t>                input_shape = c(xdim, ydim, zdim),</a:t>
            </a:r>
          </a:p>
          <a:p>
            <a:r>
              <a:rPr lang="en-JP" sz="1400">
                <a:latin typeface="Fira Code" pitchFamily="49" charset="0"/>
                <a:ea typeface="Fira Code" pitchFamily="49" charset="0"/>
                <a:cs typeface="Fira Code" pitchFamily="49" charset="0"/>
              </a:rPr>
              <a:t>                data_format = "channels_last") %&gt;%</a:t>
            </a:r>
          </a:p>
          <a:p>
            <a:r>
              <a:rPr lang="en-JP" sz="1400">
                <a:latin typeface="Fira Code" pitchFamily="49" charset="0"/>
                <a:ea typeface="Fira Code" pitchFamily="49" charset="0"/>
                <a:cs typeface="Fira Code" pitchFamily="49" charset="0"/>
              </a:rPr>
              <a:t>  layer_max_pooling_2d(pool_size = pl_size,</a:t>
            </a:r>
          </a:p>
          <a:p>
            <a:r>
              <a:rPr lang="en-JP" sz="1400">
                <a:latin typeface="Fira Code" pitchFamily="49" charset="0"/>
                <a:ea typeface="Fira Code" pitchFamily="49" charset="0"/>
                <a:cs typeface="Fira Code" pitchFamily="49" charset="0"/>
              </a:rPr>
              <a:t>                       data_format = "channels_last") %&gt;%</a:t>
            </a:r>
          </a:p>
          <a:p>
            <a:r>
              <a:rPr lang="en-JP" sz="1400">
                <a:latin typeface="Fira Code" pitchFamily="49" charset="0"/>
                <a:ea typeface="Fira Code" pitchFamily="49" charset="0"/>
                <a:cs typeface="Fira Code" pitchFamily="49" charset="0"/>
              </a:rPr>
              <a:t>  layer_conv_2d(kernel_size = </a:t>
            </a:r>
            <a:r>
              <a:rPr lang="en-US" sz="1400" dirty="0">
                <a:latin typeface="Fira Code" pitchFamily="49" charset="0"/>
                <a:ea typeface="Fira Code" pitchFamily="49" charset="0"/>
                <a:cs typeface="Fira Code" pitchFamily="49" charset="0"/>
              </a:rPr>
              <a:t>c(4L, 2L)</a:t>
            </a:r>
            <a:r>
              <a:rPr lang="en-JP" sz="1400">
                <a:latin typeface="Fira Code" pitchFamily="49" charset="0"/>
                <a:ea typeface="Fira Code" pitchFamily="49" charset="0"/>
                <a:cs typeface="Fira Code" pitchFamily="49" charset="0"/>
              </a:rPr>
              <a:t>, </a:t>
            </a:r>
          </a:p>
          <a:p>
            <a:r>
              <a:rPr lang="en-JP" sz="1400">
                <a:latin typeface="Fira Code" pitchFamily="49" charset="0"/>
                <a:ea typeface="Fira Code" pitchFamily="49" charset="0"/>
                <a:cs typeface="Fira Code" pitchFamily="49" charset="0"/>
              </a:rPr>
              <a:t>                filter = M,</a:t>
            </a:r>
          </a:p>
          <a:p>
            <a:r>
              <a:rPr lang="en-JP" sz="1400">
                <a:latin typeface="Fira Code" pitchFamily="49" charset="0"/>
                <a:ea typeface="Fira Code" pitchFamily="49" charset="0"/>
                <a:cs typeface="Fira Code" pitchFamily="49" charset="0"/>
              </a:rPr>
              <a:t>                activation = "tanh",</a:t>
            </a:r>
          </a:p>
          <a:p>
            <a:r>
              <a:rPr lang="en-JP" sz="1400">
                <a:latin typeface="Fira Code" pitchFamily="49" charset="0"/>
                <a:ea typeface="Fira Code" pitchFamily="49" charset="0"/>
                <a:cs typeface="Fira Code" pitchFamily="49" charset="0"/>
              </a:rPr>
              <a:t>                strides = strd_size,</a:t>
            </a:r>
          </a:p>
          <a:p>
            <a:r>
              <a:rPr lang="en-JP" sz="1400">
                <a:latin typeface="Fira Code" pitchFamily="49" charset="0"/>
                <a:ea typeface="Fira Code" pitchFamily="49" charset="0"/>
                <a:cs typeface="Fira Code" pitchFamily="49" charset="0"/>
              </a:rPr>
              <a:t>                padding = "same",</a:t>
            </a:r>
          </a:p>
          <a:p>
            <a:r>
              <a:rPr lang="en-JP" sz="1400">
                <a:latin typeface="Fira Code" pitchFamily="49" charset="0"/>
                <a:ea typeface="Fira Code" pitchFamily="49" charset="0"/>
                <a:cs typeface="Fira Code" pitchFamily="49" charset="0"/>
              </a:rPr>
              <a:t>                data_format = "channels_last") %&gt;%</a:t>
            </a:r>
          </a:p>
          <a:p>
            <a:r>
              <a:rPr lang="en-JP" sz="1400">
                <a:latin typeface="Fira Code" pitchFamily="49" charset="0"/>
                <a:ea typeface="Fira Code" pitchFamily="49" charset="0"/>
                <a:cs typeface="Fira Code" pitchFamily="49" charset="0"/>
              </a:rPr>
              <a:t>  layer_max_pooling_2d(pool_size = pl_size,</a:t>
            </a:r>
          </a:p>
          <a:p>
            <a:r>
              <a:rPr lang="en-JP" sz="1400">
                <a:latin typeface="Fira Code" pitchFamily="49" charset="0"/>
                <a:ea typeface="Fira Code" pitchFamily="49" charset="0"/>
                <a:cs typeface="Fira Code" pitchFamily="49" charset="0"/>
              </a:rPr>
              <a:t>                       data_format = "channels_last") %&gt;%</a:t>
            </a:r>
          </a:p>
          <a:p>
            <a:r>
              <a:rPr lang="en-JP" sz="1400">
                <a:latin typeface="Fira Code" pitchFamily="49" charset="0"/>
                <a:ea typeface="Fira Code" pitchFamily="49" charset="0"/>
                <a:cs typeface="Fira Code" pitchFamily="49" charset="0"/>
              </a:rPr>
              <a:t>  layer_conv_2d(kernel_size = </a:t>
            </a:r>
            <a:r>
              <a:rPr lang="en-US" sz="1400" dirty="0">
                <a:latin typeface="Fira Code" pitchFamily="49" charset="0"/>
                <a:ea typeface="Fira Code" pitchFamily="49" charset="0"/>
                <a:cs typeface="Fira Code" pitchFamily="49" charset="0"/>
              </a:rPr>
              <a:t>c(4L, 2L)</a:t>
            </a:r>
            <a:r>
              <a:rPr lang="en-JP" sz="1400">
                <a:latin typeface="Fira Code" pitchFamily="49" charset="0"/>
                <a:ea typeface="Fira Code" pitchFamily="49" charset="0"/>
                <a:cs typeface="Fira Code" pitchFamily="49" charset="0"/>
              </a:rPr>
              <a:t>,</a:t>
            </a:r>
          </a:p>
          <a:p>
            <a:r>
              <a:rPr lang="en-JP" sz="1400">
                <a:latin typeface="Fira Code" pitchFamily="49" charset="0"/>
                <a:ea typeface="Fira Code" pitchFamily="49" charset="0"/>
                <a:cs typeface="Fira Code" pitchFamily="49" charset="0"/>
              </a:rPr>
              <a:t>                filter = M,</a:t>
            </a:r>
          </a:p>
          <a:p>
            <a:r>
              <a:rPr lang="en-JP" sz="1400">
                <a:latin typeface="Fira Code" pitchFamily="49" charset="0"/>
                <a:ea typeface="Fira Code" pitchFamily="49" charset="0"/>
                <a:cs typeface="Fira Code" pitchFamily="49" charset="0"/>
              </a:rPr>
              <a:t>                activation = "tanh",</a:t>
            </a:r>
          </a:p>
          <a:p>
            <a:r>
              <a:rPr lang="en-JP" sz="1400">
                <a:latin typeface="Fira Code" pitchFamily="49" charset="0"/>
                <a:ea typeface="Fira Code" pitchFamily="49" charset="0"/>
                <a:cs typeface="Fira Code" pitchFamily="49" charset="0"/>
              </a:rPr>
              <a:t>                strides = strd_size,</a:t>
            </a:r>
          </a:p>
          <a:p>
            <a:r>
              <a:rPr lang="en-JP" sz="1400">
                <a:latin typeface="Fira Code" pitchFamily="49" charset="0"/>
                <a:ea typeface="Fira Code" pitchFamily="49" charset="0"/>
                <a:cs typeface="Fira Code" pitchFamily="49" charset="0"/>
              </a:rPr>
              <a:t>                padding = "same",</a:t>
            </a:r>
          </a:p>
          <a:p>
            <a:r>
              <a:rPr lang="en-JP" sz="1400">
                <a:latin typeface="Fira Code" pitchFamily="49" charset="0"/>
                <a:ea typeface="Fira Code" pitchFamily="49" charset="0"/>
                <a:cs typeface="Fira Code" pitchFamily="49" charset="0"/>
              </a:rPr>
              <a:t>                data_format = "channels_last")  %&gt;%</a:t>
            </a:r>
          </a:p>
          <a:p>
            <a:r>
              <a:rPr lang="en-JP" sz="1400">
                <a:latin typeface="Fira Code" pitchFamily="49" charset="0"/>
                <a:ea typeface="Fira Code" pitchFamily="49" charset="0"/>
                <a:cs typeface="Fira Code" pitchFamily="49" charset="0"/>
              </a:rPr>
              <a:t>  layer_flatten() %&gt;%</a:t>
            </a:r>
          </a:p>
          <a:p>
            <a:r>
              <a:rPr lang="en-JP" sz="1400">
                <a:latin typeface="Fira Code" pitchFamily="49" charset="0"/>
                <a:ea typeface="Fira Code" pitchFamily="49" charset="0"/>
                <a:cs typeface="Fira Code" pitchFamily="49" charset="0"/>
              </a:rPr>
              <a:t>  layer_dense(units = N, activation = "tanh") %&gt;%</a:t>
            </a:r>
          </a:p>
          <a:p>
            <a:r>
              <a:rPr lang="en-JP" sz="1400">
                <a:latin typeface="Fira Code" pitchFamily="49" charset="0"/>
                <a:ea typeface="Fira Code" pitchFamily="49" charset="0"/>
                <a:cs typeface="Fira Code" pitchFamily="49" charset="0"/>
              </a:rPr>
              <a:t>  layer_dense(units = 1)</a:t>
            </a:r>
          </a:p>
        </p:txBody>
      </p:sp>
    </p:spTree>
    <p:extLst>
      <p:ext uri="{BB962C8B-B14F-4D97-AF65-F5344CB8AC3E}">
        <p14:creationId xmlns:p14="http://schemas.microsoft.com/office/powerpoint/2010/main" val="45501931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960121-8C9F-ADD1-BD78-0C4243CC8FA1}"/>
              </a:ext>
            </a:extLst>
          </p:cNvPr>
          <p:cNvPicPr>
            <a:picLocks noChangeAspect="1"/>
          </p:cNvPicPr>
          <p:nvPr/>
        </p:nvPicPr>
        <p:blipFill>
          <a:blip r:embed="rId3"/>
          <a:stretch>
            <a:fillRect/>
          </a:stretch>
        </p:blipFill>
        <p:spPr>
          <a:xfrm>
            <a:off x="1162050" y="162306"/>
            <a:ext cx="9867900" cy="4229100"/>
          </a:xfrm>
          <a:prstGeom prst="rect">
            <a:avLst/>
          </a:prstGeom>
        </p:spPr>
      </p:pic>
      <p:sp>
        <p:nvSpPr>
          <p:cNvPr id="4" name="TextBox 3">
            <a:extLst>
              <a:ext uri="{FF2B5EF4-FFF2-40B4-BE49-F238E27FC236}">
                <a16:creationId xmlns:a16="http://schemas.microsoft.com/office/drawing/2014/main" id="{76429236-76D9-0F10-1A11-77F3AA2AD5ED}"/>
              </a:ext>
            </a:extLst>
          </p:cNvPr>
          <p:cNvSpPr txBox="1"/>
          <p:nvPr/>
        </p:nvSpPr>
        <p:spPr>
          <a:xfrm>
            <a:off x="419100" y="4624614"/>
            <a:ext cx="11353800" cy="2123658"/>
          </a:xfrm>
          <a:prstGeom prst="rect">
            <a:avLst/>
          </a:prstGeom>
          <a:noFill/>
        </p:spPr>
        <p:txBody>
          <a:bodyPr wrap="square">
            <a:spAutoFit/>
          </a:bodyPr>
          <a:lstStyle/>
          <a:p>
            <a:r>
              <a:rPr lang="en-JP" sz="1200" dirty="0">
                <a:latin typeface="Courier" pitchFamily="2" charset="0"/>
              </a:rPr>
              <a:t> Layer (type)                                         Output Shape                                    Param #            </a:t>
            </a:r>
          </a:p>
          <a:p>
            <a:r>
              <a:rPr lang="en-JP" sz="1200" dirty="0">
                <a:latin typeface="Courier" pitchFamily="2" charset="0"/>
              </a:rPr>
              <a:t>=========================================================================================================================</a:t>
            </a:r>
          </a:p>
          <a:p>
            <a:r>
              <a:rPr lang="en-JP" sz="1200" dirty="0">
                <a:latin typeface="Courier" pitchFamily="2" charset="0"/>
              </a:rPr>
              <a:t> conv2d_2 (Conv2D)                                    (None, 72, 24, M)                              </a:t>
            </a:r>
            <a:r>
              <a:rPr lang="en-US" sz="1200" dirty="0">
                <a:latin typeface="Courier" pitchFamily="2" charset="0"/>
              </a:rPr>
              <a:t>((8x4x6)+1)xM</a:t>
            </a:r>
            <a:endParaRPr lang="en-JP" sz="1200" dirty="0">
              <a:latin typeface="Courier" pitchFamily="2" charset="0"/>
            </a:endParaRPr>
          </a:p>
          <a:p>
            <a:r>
              <a:rPr lang="en-JP" sz="1200" dirty="0">
                <a:latin typeface="Courier" pitchFamily="2" charset="0"/>
              </a:rPr>
              <a:t> max_pooling2d_1 (MaxPooling2D)                       (None, 36, 12, M)                              0                 	</a:t>
            </a:r>
          </a:p>
          <a:p>
            <a:r>
              <a:rPr lang="en-JP" sz="1200" dirty="0">
                <a:latin typeface="Courier" pitchFamily="2" charset="0"/>
              </a:rPr>
              <a:t> conv2d_1 (Conv2D)                                    (None, 36, 12, M)                              </a:t>
            </a:r>
            <a:r>
              <a:rPr lang="en-US" sz="1200" dirty="0">
                <a:latin typeface="Courier" pitchFamily="2" charset="0"/>
              </a:rPr>
              <a:t>((4x2xM)+1)xM</a:t>
            </a:r>
            <a:endParaRPr lang="en-JP" sz="1200" dirty="0">
              <a:latin typeface="Courier" pitchFamily="2" charset="0"/>
            </a:endParaRPr>
          </a:p>
          <a:p>
            <a:r>
              <a:rPr lang="en-JP" sz="1200" dirty="0">
                <a:latin typeface="Courier" pitchFamily="2" charset="0"/>
              </a:rPr>
              <a:t> max_pooling2d (MaxPooling2D)                         (None, 18, 6, M)                               0                  </a:t>
            </a:r>
          </a:p>
          <a:p>
            <a:r>
              <a:rPr lang="en-JP" sz="1200" dirty="0">
                <a:latin typeface="Courier" pitchFamily="2" charset="0"/>
              </a:rPr>
              <a:t> conv2d (Conv2D)                                      (None, 18, 6, M)                               </a:t>
            </a:r>
            <a:r>
              <a:rPr lang="en-US" sz="1200" dirty="0">
                <a:latin typeface="Courier" pitchFamily="2" charset="0"/>
              </a:rPr>
              <a:t>((4x2xM)+1)xM</a:t>
            </a:r>
            <a:endParaRPr lang="en-JP" sz="1200" dirty="0">
              <a:latin typeface="Courier" pitchFamily="2" charset="0"/>
            </a:endParaRPr>
          </a:p>
          <a:p>
            <a:r>
              <a:rPr lang="en-JP" sz="1200" dirty="0">
                <a:latin typeface="Courier" pitchFamily="2" charset="0"/>
              </a:rPr>
              <a:t> flatten (Flatten)                                    (None, 3240)                                   0                  </a:t>
            </a:r>
          </a:p>
          <a:p>
            <a:r>
              <a:rPr lang="en-JP" sz="1200" dirty="0">
                <a:latin typeface="Courier" pitchFamily="2" charset="0"/>
              </a:rPr>
              <a:t> dense_1 (Dense)                                      (None, N)                                      </a:t>
            </a:r>
            <a:r>
              <a:rPr lang="en-US" sz="1200" dirty="0">
                <a:latin typeface="Courier" pitchFamily="2" charset="0"/>
              </a:rPr>
              <a:t>((18x6xM)+1)xN</a:t>
            </a:r>
            <a:endParaRPr lang="en-JP" sz="1200" dirty="0">
              <a:latin typeface="Courier" pitchFamily="2" charset="0"/>
            </a:endParaRPr>
          </a:p>
          <a:p>
            <a:r>
              <a:rPr lang="en-JP" sz="1200" dirty="0">
                <a:latin typeface="Courier" pitchFamily="2" charset="0"/>
              </a:rPr>
              <a:t> dense (Dense)                                        (None, 1)                                      N+1                 </a:t>
            </a:r>
          </a:p>
          <a:p>
            <a:r>
              <a:rPr lang="en-JP" sz="1200" dirty="0">
                <a:latin typeface="Courier" pitchFamily="2" charset="0"/>
              </a:rPr>
              <a:t>=========================================================================================================================</a:t>
            </a:r>
          </a:p>
        </p:txBody>
      </p:sp>
    </p:spTree>
    <p:extLst>
      <p:ext uri="{BB962C8B-B14F-4D97-AF65-F5344CB8AC3E}">
        <p14:creationId xmlns:p14="http://schemas.microsoft.com/office/powerpoint/2010/main" val="12686410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 text&#10;&#10;Description automatically generated with medium confidence">
            <a:extLst>
              <a:ext uri="{FF2B5EF4-FFF2-40B4-BE49-F238E27FC236}">
                <a16:creationId xmlns:a16="http://schemas.microsoft.com/office/drawing/2014/main" id="{DDD5A563-87E9-F2C1-2936-81CCE60AB80C}"/>
              </a:ext>
            </a:extLst>
          </p:cNvPr>
          <p:cNvPicPr>
            <a:picLocks noChangeAspect="1"/>
          </p:cNvPicPr>
          <p:nvPr/>
        </p:nvPicPr>
        <p:blipFill rotWithShape="1">
          <a:blip r:embed="rId3"/>
          <a:srcRect b="58229"/>
          <a:stretch/>
        </p:blipFill>
        <p:spPr>
          <a:xfrm>
            <a:off x="2169821" y="3331485"/>
            <a:ext cx="7852355" cy="2624786"/>
          </a:xfrm>
          <a:prstGeom prst="rect">
            <a:avLst/>
          </a:prstGeom>
        </p:spPr>
      </p:pic>
      <p:pic>
        <p:nvPicPr>
          <p:cNvPr id="13" name="Picture 12">
            <a:extLst>
              <a:ext uri="{FF2B5EF4-FFF2-40B4-BE49-F238E27FC236}">
                <a16:creationId xmlns:a16="http://schemas.microsoft.com/office/drawing/2014/main" id="{817322DC-F046-56DF-D84D-778838FFA5F6}"/>
              </a:ext>
            </a:extLst>
          </p:cNvPr>
          <p:cNvPicPr>
            <a:picLocks noChangeAspect="1"/>
          </p:cNvPicPr>
          <p:nvPr/>
        </p:nvPicPr>
        <p:blipFill rotWithShape="1">
          <a:blip r:embed="rId4"/>
          <a:srcRect b="56966"/>
          <a:stretch/>
        </p:blipFill>
        <p:spPr>
          <a:xfrm>
            <a:off x="2169822" y="166231"/>
            <a:ext cx="7852355" cy="2527271"/>
          </a:xfrm>
          <a:prstGeom prst="rect">
            <a:avLst/>
          </a:prstGeom>
        </p:spPr>
      </p:pic>
    </p:spTree>
    <p:extLst>
      <p:ext uri="{BB962C8B-B14F-4D97-AF65-F5344CB8AC3E}">
        <p14:creationId xmlns:p14="http://schemas.microsoft.com/office/powerpoint/2010/main" val="26722404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10AE34-384E-41E1-2DF8-EEE94701E70F}"/>
              </a:ext>
            </a:extLst>
          </p:cNvPr>
          <p:cNvSpPr txBox="1"/>
          <p:nvPr/>
        </p:nvSpPr>
        <p:spPr>
          <a:xfrm>
            <a:off x="2147777" y="489493"/>
            <a:ext cx="7421525" cy="1815882"/>
          </a:xfrm>
          <a:prstGeom prst="rect">
            <a:avLst/>
          </a:prstGeom>
          <a:noFill/>
          <a:ln>
            <a:solidFill>
              <a:schemeClr val="accent2"/>
            </a:solidFill>
          </a:ln>
        </p:spPr>
        <p:txBody>
          <a:bodyPr wrap="square">
            <a:spAutoFit/>
          </a:bodyPr>
          <a:lstStyle/>
          <a:p>
            <a:r>
              <a:rPr lang="en-JP" sz="2800">
                <a:solidFill>
                  <a:schemeClr val="accent2"/>
                </a:solidFill>
                <a:latin typeface="CMU Serif Roman" panose="02000603000000000000" pitchFamily="2" charset="0"/>
                <a:ea typeface="CMU Serif Roman" panose="02000603000000000000" pitchFamily="2" charset="0"/>
                <a:cs typeface="CMU Serif Roman" panose="02000603000000000000" pitchFamily="2" charset="0"/>
              </a:rPr>
              <a:t>In order to get access to a much richer hypothesis space that would benefit from deep representations, you need a non-linearity, or activation function.</a:t>
            </a:r>
          </a:p>
        </p:txBody>
      </p:sp>
      <p:pic>
        <p:nvPicPr>
          <p:cNvPr id="11" name="Graphic 10" descr="Open quotation mark with solid fill">
            <a:extLst>
              <a:ext uri="{FF2B5EF4-FFF2-40B4-BE49-F238E27FC236}">
                <a16:creationId xmlns:a16="http://schemas.microsoft.com/office/drawing/2014/main" id="{098310B6-3103-A627-890D-7732BA2F54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33377" y="32293"/>
            <a:ext cx="914400" cy="914400"/>
          </a:xfrm>
          <a:prstGeom prst="rect">
            <a:avLst/>
          </a:prstGeom>
        </p:spPr>
      </p:pic>
      <p:pic>
        <p:nvPicPr>
          <p:cNvPr id="12" name="Graphic 11" descr="Open quotation mark with solid fill">
            <a:extLst>
              <a:ext uri="{FF2B5EF4-FFF2-40B4-BE49-F238E27FC236}">
                <a16:creationId xmlns:a16="http://schemas.microsoft.com/office/drawing/2014/main" id="{CA6638FF-224F-9600-2831-B649E3A6D2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9569302" y="1848175"/>
            <a:ext cx="914400" cy="914400"/>
          </a:xfrm>
          <a:prstGeom prst="rect">
            <a:avLst/>
          </a:prstGeom>
        </p:spPr>
      </p:pic>
      <p:sp>
        <p:nvSpPr>
          <p:cNvPr id="15" name="TextBox 14">
            <a:extLst>
              <a:ext uri="{FF2B5EF4-FFF2-40B4-BE49-F238E27FC236}">
                <a16:creationId xmlns:a16="http://schemas.microsoft.com/office/drawing/2014/main" id="{E3F97FD3-5833-A7EF-2CEF-22379981C9BA}"/>
              </a:ext>
            </a:extLst>
          </p:cNvPr>
          <p:cNvSpPr txBox="1"/>
          <p:nvPr/>
        </p:nvSpPr>
        <p:spPr>
          <a:xfrm>
            <a:off x="2120068" y="4095426"/>
            <a:ext cx="7421525" cy="1723549"/>
          </a:xfrm>
          <a:prstGeom prst="rect">
            <a:avLst/>
          </a:prstGeom>
          <a:noFill/>
        </p:spPr>
        <p:txBody>
          <a:bodyPr wrap="square" rtlCol="0">
            <a:spAutoFit/>
          </a:bodyPr>
          <a:lstStyle/>
          <a:p>
            <a:pPr marL="342900" indent="-342900">
              <a:spcBef>
                <a:spcPts val="1200"/>
              </a:spcBef>
              <a:buFont typeface="Arial" panose="020B0604020202020204" pitchFamily="34" charset="0"/>
              <a:buChar char="•"/>
            </a:pPr>
            <a:r>
              <a:rPr lang="en-US" sz="2400" dirty="0">
                <a:latin typeface="CMU SANS SERIF" panose="02000603000000000000" pitchFamily="2" charset="0"/>
                <a:ea typeface="CMU SANS SERIF" panose="02000603000000000000" pitchFamily="2" charset="0"/>
                <a:cs typeface="CMU SANS SERIF" panose="02000603000000000000" pitchFamily="2" charset="0"/>
              </a:rPr>
              <a:t>I</a:t>
            </a:r>
            <a:r>
              <a:rPr lang="en-JP" sz="2400">
                <a:latin typeface="CMU SANS SERIF" panose="02000603000000000000" pitchFamily="2" charset="0"/>
                <a:ea typeface="CMU SANS SERIF" panose="02000603000000000000" pitchFamily="2" charset="0"/>
                <a:cs typeface="CMU SANS SERIF" panose="02000603000000000000" pitchFamily="2" charset="0"/>
              </a:rPr>
              <a:t>n other words, introducing non-linearity by transforming t</a:t>
            </a:r>
            <a:r>
              <a:rPr lang="en-US" sz="2400" dirty="0">
                <a:latin typeface="CMU SANS SERIF" panose="02000603000000000000" pitchFamily="2" charset="0"/>
                <a:ea typeface="CMU SANS SERIF" panose="02000603000000000000" pitchFamily="2" charset="0"/>
                <a:cs typeface="CMU SANS SERIF" panose="02000603000000000000" pitchFamily="2" charset="0"/>
              </a:rPr>
              <a:t>he</a:t>
            </a:r>
            <a:r>
              <a:rPr lang="en-JP" sz="2400">
                <a:latin typeface="CMU SANS SERIF" panose="02000603000000000000" pitchFamily="2" charset="0"/>
                <a:ea typeface="CMU SANS SERIF" panose="02000603000000000000" pitchFamily="2" charset="0"/>
                <a:cs typeface="CMU SANS SERIF" panose="02000603000000000000" pitchFamily="2" charset="0"/>
              </a:rPr>
              <a:t> data between hidden layers</a:t>
            </a:r>
          </a:p>
          <a:p>
            <a:pPr marL="342900" indent="-342900">
              <a:spcBef>
                <a:spcPts val="1200"/>
              </a:spcBef>
              <a:buFont typeface="Arial" panose="020B0604020202020204" pitchFamily="34" charset="0"/>
              <a:buChar char="•"/>
            </a:pPr>
            <a:r>
              <a:rPr lang="en-US" sz="2400" dirty="0">
                <a:latin typeface="CMU SANS SERIF" panose="02000603000000000000" pitchFamily="2" charset="0"/>
                <a:ea typeface="CMU SANS SERIF" panose="02000603000000000000" pitchFamily="2" charset="0"/>
                <a:cs typeface="CMU SANS SERIF" panose="02000603000000000000" pitchFamily="2" charset="0"/>
              </a:rPr>
              <a:t>Important choice, which define how the network will learn from the input</a:t>
            </a:r>
            <a:endParaRPr lang="en-JP" sz="2400">
              <a:latin typeface="CMU SANS SERIF" panose="02000603000000000000" pitchFamily="2" charset="0"/>
              <a:ea typeface="CMU SANS SERIF" panose="02000603000000000000" pitchFamily="2" charset="0"/>
              <a:cs typeface="CMU SANS SERIF" panose="02000603000000000000" pitchFamily="2" charset="0"/>
            </a:endParaRPr>
          </a:p>
        </p:txBody>
      </p:sp>
      <p:sp>
        <p:nvSpPr>
          <p:cNvPr id="7" name="TextBox 6">
            <a:extLst>
              <a:ext uri="{FF2B5EF4-FFF2-40B4-BE49-F238E27FC236}">
                <a16:creationId xmlns:a16="http://schemas.microsoft.com/office/drawing/2014/main" id="{2F2F6D79-32D6-CACE-4A15-FECBD071BDB5}"/>
              </a:ext>
            </a:extLst>
          </p:cNvPr>
          <p:cNvSpPr txBox="1"/>
          <p:nvPr/>
        </p:nvSpPr>
        <p:spPr>
          <a:xfrm>
            <a:off x="2147777" y="2408631"/>
            <a:ext cx="6283791" cy="707886"/>
          </a:xfrm>
          <a:prstGeom prst="rect">
            <a:avLst/>
          </a:prstGeom>
          <a:noFill/>
        </p:spPr>
        <p:txBody>
          <a:bodyPr wrap="square">
            <a:spAutoFit/>
          </a:bodyPr>
          <a:lstStyle/>
          <a:p>
            <a:r>
              <a:rPr lang="en-US" sz="2000" dirty="0">
                <a:latin typeface="CMU SANS SERIF" panose="02000603000000000000" pitchFamily="2" charset="0"/>
                <a:ea typeface="CMU SANS SERIF" panose="02000603000000000000" pitchFamily="2" charset="0"/>
                <a:cs typeface="CMU SANS SERIF" panose="02000603000000000000" pitchFamily="2" charset="0"/>
              </a:rPr>
              <a:t>Chollet, F., and J. J. Allaire, 2018: </a:t>
            </a:r>
            <a:r>
              <a:rPr lang="en-US" sz="2000" i="1" dirty="0">
                <a:latin typeface="CMU SANS SERIF" panose="02000603000000000000" pitchFamily="2" charset="0"/>
                <a:ea typeface="CMU SANS SERIF" panose="02000603000000000000" pitchFamily="2" charset="0"/>
                <a:cs typeface="CMU SANS SERIF" panose="02000603000000000000" pitchFamily="2" charset="0"/>
              </a:rPr>
              <a:t>Deep learning with R</a:t>
            </a:r>
            <a:r>
              <a:rPr lang="en-US" sz="2000" dirty="0">
                <a:latin typeface="CMU SANS SERIF" panose="02000603000000000000" pitchFamily="2" charset="0"/>
                <a:ea typeface="CMU SANS SERIF" panose="02000603000000000000" pitchFamily="2" charset="0"/>
                <a:cs typeface="CMU SANS SERIF" panose="02000603000000000000" pitchFamily="2" charset="0"/>
              </a:rPr>
              <a:t>. Manning Publications Co, 335 pp.</a:t>
            </a:r>
            <a:endParaRPr lang="en-US" sz="2000" dirty="0">
              <a:effectLst/>
              <a:latin typeface="CMU SANS SERIF" panose="02000603000000000000" pitchFamily="2" charset="0"/>
              <a:ea typeface="CMU SANS SERIF" panose="02000603000000000000" pitchFamily="2" charset="0"/>
              <a:cs typeface="CMU SANS SERIF" panose="02000603000000000000" pitchFamily="2" charset="0"/>
            </a:endParaRPr>
          </a:p>
        </p:txBody>
      </p:sp>
    </p:spTree>
    <p:extLst>
      <p:ext uri="{BB962C8B-B14F-4D97-AF65-F5344CB8AC3E}">
        <p14:creationId xmlns:p14="http://schemas.microsoft.com/office/powerpoint/2010/main" val="288175634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13" name="Table 13">
                <a:extLst>
                  <a:ext uri="{FF2B5EF4-FFF2-40B4-BE49-F238E27FC236}">
                    <a16:creationId xmlns:a16="http://schemas.microsoft.com/office/drawing/2014/main" id="{9C4C295D-FC24-CC3D-1CCD-5597DF786E68}"/>
                  </a:ext>
                </a:extLst>
              </p:cNvPr>
              <p:cNvGraphicFramePr>
                <a:graphicFrameLocks noGrp="1"/>
              </p:cNvGraphicFramePr>
              <p:nvPr>
                <p:extLst>
                  <p:ext uri="{D42A27DB-BD31-4B8C-83A1-F6EECF244321}">
                    <p14:modId xmlns:p14="http://schemas.microsoft.com/office/powerpoint/2010/main" val="2094938181"/>
                  </p:ext>
                </p:extLst>
              </p:nvPr>
            </p:nvGraphicFramePr>
            <p:xfrm>
              <a:off x="1118070" y="247173"/>
              <a:ext cx="9955860" cy="6367526"/>
            </p:xfrm>
            <a:graphic>
              <a:graphicData uri="http://schemas.openxmlformats.org/drawingml/2006/table">
                <a:tbl>
                  <a:tblPr firstRow="1" bandRow="1">
                    <a:tableStyleId>{21E4AEA4-8DFA-4A89-87EB-49C32662AFE0}</a:tableStyleId>
                  </a:tblPr>
                  <a:tblGrid>
                    <a:gridCol w="4977930">
                      <a:extLst>
                        <a:ext uri="{9D8B030D-6E8A-4147-A177-3AD203B41FA5}">
                          <a16:colId xmlns:a16="http://schemas.microsoft.com/office/drawing/2014/main" val="1380687032"/>
                        </a:ext>
                      </a:extLst>
                    </a:gridCol>
                    <a:gridCol w="4977930">
                      <a:extLst>
                        <a:ext uri="{9D8B030D-6E8A-4147-A177-3AD203B41FA5}">
                          <a16:colId xmlns:a16="http://schemas.microsoft.com/office/drawing/2014/main" val="1826452896"/>
                        </a:ext>
                      </a:extLst>
                    </a:gridCol>
                  </a:tblGrid>
                  <a:tr h="355184">
                    <a:tc>
                      <a:txBody>
                        <a:bodyPr/>
                        <a:lstStyle/>
                        <a:p>
                          <a:r>
                            <a:rPr lang="en-JP"/>
                            <a:t>Name</a:t>
                          </a:r>
                        </a:p>
                      </a:txBody>
                      <a:tcPr/>
                    </a:tc>
                    <a:tc>
                      <a:txBody>
                        <a:bodyPr/>
                        <a:lstStyle/>
                        <a:p>
                          <a:r>
                            <a:rPr lang="en-JP"/>
                            <a:t>Function</a:t>
                          </a:r>
                        </a:p>
                      </a:txBody>
                      <a:tcPr/>
                    </a:tc>
                    <a:extLst>
                      <a:ext uri="{0D108BD9-81ED-4DB2-BD59-A6C34878D82A}">
                        <a16:rowId xmlns:a16="http://schemas.microsoft.com/office/drawing/2014/main" val="649822286"/>
                      </a:ext>
                    </a:extLst>
                  </a:tr>
                  <a:tr h="370840">
                    <a:tc>
                      <a:txBody>
                        <a:bodyPr/>
                        <a:lstStyle/>
                        <a:p>
                          <a:r>
                            <a:rPr lang="en-US" dirty="0"/>
                            <a:t>I</a:t>
                          </a:r>
                          <a:r>
                            <a:rPr lang="en-JP"/>
                            <a:t>dentity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b="0" smtClean="0">
                                    <a:latin typeface="Cambria Math" panose="02040503050406030204" pitchFamily="18" charset="0"/>
                                  </a:rPr>
                                  <m:t>𝑥</m:t>
                                </m:r>
                              </m:oMath>
                            </m:oMathPara>
                          </a14:m>
                          <a:endParaRPr lang="en-JP" sz="1800"/>
                        </a:p>
                      </a:txBody>
                      <a:tcPr/>
                    </a:tc>
                    <a:extLst>
                      <a:ext uri="{0D108BD9-81ED-4DB2-BD59-A6C34878D82A}">
                        <a16:rowId xmlns:a16="http://schemas.microsoft.com/office/drawing/2014/main" val="768623226"/>
                      </a:ext>
                    </a:extLst>
                  </a:tr>
                  <a:tr h="370840">
                    <a:tc>
                      <a:txBody>
                        <a:bodyPr/>
                        <a:lstStyle/>
                        <a:p>
                          <a:r>
                            <a:rPr lang="en-JP" b="1"/>
                            <a:t>Sigmoid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JP" sz="1800" i="1" smtClean="0">
                                        <a:latin typeface="Cambria Math" panose="02040503050406030204" pitchFamily="18" charset="0"/>
                                        <a:ea typeface="Cambria Math" panose="02040503050406030204" pitchFamily="18" charset="0"/>
                                      </a:rPr>
                                    </m:ctrlPr>
                                  </m:fPr>
                                  <m:num>
                                    <m:r>
                                      <a:rPr lang="en-US" sz="1800" b="0" smtClean="0">
                                        <a:latin typeface="Cambria Math" panose="02040503050406030204" pitchFamily="18" charset="0"/>
                                        <a:ea typeface="Cambria Math" panose="02040503050406030204" pitchFamily="18" charset="0"/>
                                      </a:rPr>
                                      <m:t>1</m:t>
                                    </m:r>
                                  </m:num>
                                  <m:den>
                                    <m:r>
                                      <a:rPr lang="en-US" sz="1800" b="0" smtClean="0">
                                        <a:latin typeface="Cambria Math" panose="02040503050406030204" pitchFamily="18" charset="0"/>
                                        <a:ea typeface="Cambria Math" panose="02040503050406030204" pitchFamily="18" charset="0"/>
                                      </a:rPr>
                                      <m:t>1+</m:t>
                                    </m:r>
                                    <m:sSup>
                                      <m:sSupPr>
                                        <m:ctrlPr>
                                          <a:rPr lang="en-US" sz="1800" b="0" i="1" smtClean="0">
                                            <a:latin typeface="Cambria Math" panose="02040503050406030204" pitchFamily="18" charset="0"/>
                                            <a:ea typeface="Cambria Math" panose="02040503050406030204" pitchFamily="18" charset="0"/>
                                          </a:rPr>
                                        </m:ctrlPr>
                                      </m:sSupPr>
                                      <m:e>
                                        <m:r>
                                          <a:rPr lang="en-US" sz="1800" b="0" smtClean="0">
                                            <a:latin typeface="Cambria Math" panose="02040503050406030204" pitchFamily="18" charset="0"/>
                                            <a:ea typeface="Cambria Math" panose="02040503050406030204" pitchFamily="18" charset="0"/>
                                          </a:rPr>
                                          <m:t>𝑒</m:t>
                                        </m:r>
                                      </m:e>
                                      <m:sup>
                                        <m:r>
                                          <a:rPr lang="en-US" sz="1800" b="0" smtClean="0">
                                            <a:latin typeface="Cambria Math" panose="02040503050406030204" pitchFamily="18" charset="0"/>
                                            <a:ea typeface="Cambria Math" panose="02040503050406030204" pitchFamily="18" charset="0"/>
                                          </a:rPr>
                                          <m:t>−</m:t>
                                        </m:r>
                                        <m:r>
                                          <a:rPr lang="en-US" sz="1800" b="0" smtClean="0">
                                            <a:latin typeface="Cambria Math" panose="02040503050406030204" pitchFamily="18" charset="0"/>
                                            <a:ea typeface="Cambria Math" panose="02040503050406030204" pitchFamily="18" charset="0"/>
                                          </a:rPr>
                                          <m:t>𝑥</m:t>
                                        </m:r>
                                      </m:sup>
                                    </m:sSup>
                                  </m:den>
                                </m:f>
                              </m:oMath>
                            </m:oMathPara>
                          </a14:m>
                          <a:endParaRPr lang="en-JP" sz="180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171790588"/>
                      </a:ext>
                    </a:extLst>
                  </a:tr>
                  <a:tr h="370840">
                    <a:tc>
                      <a:txBody>
                        <a:bodyPr/>
                        <a:lstStyle/>
                        <a:p>
                          <a:r>
                            <a:rPr lang="en-US" b="1" dirty="0"/>
                            <a:t>H</a:t>
                          </a:r>
                          <a:r>
                            <a:rPr lang="en-JP" b="1"/>
                            <a:t>yperbolic tangent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JP" sz="1800" i="1" smtClean="0">
                                        <a:latin typeface="Cambria Math" panose="02040503050406030204" pitchFamily="18" charset="0"/>
                                      </a:rPr>
                                    </m:ctrlPr>
                                  </m:fPr>
                                  <m:num>
                                    <m:sSup>
                                      <m:sSupPr>
                                        <m:ctrlPr>
                                          <a:rPr lang="en-US" sz="1800" i="1" smtClean="0">
                                            <a:latin typeface="Cambria Math" panose="02040503050406030204" pitchFamily="18" charset="0"/>
                                          </a:rPr>
                                        </m:ctrlPr>
                                      </m:sSupPr>
                                      <m:e>
                                        <m:r>
                                          <a:rPr lang="en-US" sz="1800" smtClean="0">
                                            <a:latin typeface="Cambria Math" panose="02040503050406030204" pitchFamily="18" charset="0"/>
                                          </a:rPr>
                                          <m:t>𝑒</m:t>
                                        </m:r>
                                      </m:e>
                                      <m:sup>
                                        <m:r>
                                          <a:rPr lang="en-US" sz="1800" b="0" smtClean="0">
                                            <a:latin typeface="Cambria Math" panose="02040503050406030204" pitchFamily="18" charset="0"/>
                                          </a:rPr>
                                          <m:t>𝑥</m:t>
                                        </m:r>
                                      </m:sup>
                                    </m:sSup>
                                    <m:r>
                                      <a:rPr lang="en-US" sz="1800" b="0"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𝑒</m:t>
                                        </m:r>
                                      </m:e>
                                      <m:sup>
                                        <m:r>
                                          <a:rPr lang="en-US" sz="1800" b="0" smtClean="0">
                                            <a:latin typeface="Cambria Math" panose="02040503050406030204" pitchFamily="18" charset="0"/>
                                          </a:rPr>
                                          <m:t>−</m:t>
                                        </m:r>
                                        <m:r>
                                          <a:rPr lang="en-US" sz="1800" b="0" smtClean="0">
                                            <a:latin typeface="Cambria Math" panose="02040503050406030204" pitchFamily="18" charset="0"/>
                                          </a:rPr>
                                          <m:t>𝑥</m:t>
                                        </m:r>
                                      </m:sup>
                                    </m:sSup>
                                  </m:num>
                                  <m:den>
                                    <m:sSup>
                                      <m:sSupPr>
                                        <m:ctrlPr>
                                          <a:rPr lang="en-US" sz="1800" i="1" smtClean="0">
                                            <a:latin typeface="Cambria Math" panose="02040503050406030204" pitchFamily="18" charset="0"/>
                                          </a:rPr>
                                        </m:ctrlPr>
                                      </m:sSupPr>
                                      <m:e>
                                        <m:r>
                                          <a:rPr lang="en-US" sz="1800" smtClean="0">
                                            <a:latin typeface="Cambria Math" panose="02040503050406030204" pitchFamily="18" charset="0"/>
                                          </a:rPr>
                                          <m:t>𝑒</m:t>
                                        </m:r>
                                      </m:e>
                                      <m:sup>
                                        <m:r>
                                          <a:rPr lang="en-US" sz="1800" b="0" smtClean="0">
                                            <a:latin typeface="Cambria Math" panose="02040503050406030204" pitchFamily="18" charset="0"/>
                                          </a:rPr>
                                          <m:t>𝑥</m:t>
                                        </m:r>
                                      </m:sup>
                                    </m:sSup>
                                    <m:r>
                                      <a:rPr lang="en-US" sz="1800" b="0" smtClean="0">
                                        <a:latin typeface="Cambria Math" panose="02040503050406030204" pitchFamily="18" charset="0"/>
                                      </a:rPr>
                                      <m:t>+</m:t>
                                    </m:r>
                                    <m:sSup>
                                      <m:sSupPr>
                                        <m:ctrlPr>
                                          <a:rPr lang="en-US" sz="1800" b="0" i="1" smtClean="0">
                                            <a:latin typeface="Cambria Math" panose="02040503050406030204" pitchFamily="18" charset="0"/>
                                          </a:rPr>
                                        </m:ctrlPr>
                                      </m:sSupPr>
                                      <m:e>
                                        <m:r>
                                          <a:rPr lang="en-US" sz="1800" b="0" smtClean="0">
                                            <a:latin typeface="Cambria Math" panose="02040503050406030204" pitchFamily="18" charset="0"/>
                                          </a:rPr>
                                          <m:t>𝑒</m:t>
                                        </m:r>
                                      </m:e>
                                      <m:sup>
                                        <m:r>
                                          <a:rPr lang="en-US" sz="1800" b="0" smtClean="0">
                                            <a:latin typeface="Cambria Math" panose="02040503050406030204" pitchFamily="18" charset="0"/>
                                          </a:rPr>
                                          <m:t>−</m:t>
                                        </m:r>
                                        <m:r>
                                          <a:rPr lang="en-US" sz="1800" b="0" smtClean="0">
                                            <a:latin typeface="Cambria Math" panose="02040503050406030204" pitchFamily="18" charset="0"/>
                                          </a:rPr>
                                          <m:t>𝑥</m:t>
                                        </m:r>
                                      </m:sup>
                                    </m:sSup>
                                  </m:den>
                                </m:f>
                              </m:oMath>
                            </m:oMathPara>
                          </a14:m>
                          <a:endParaRPr lang="en-JP" sz="1800"/>
                        </a:p>
                      </a:txBody>
                      <a:tcPr/>
                    </a:tc>
                    <a:extLst>
                      <a:ext uri="{0D108BD9-81ED-4DB2-BD59-A6C34878D82A}">
                        <a16:rowId xmlns:a16="http://schemas.microsoft.com/office/drawing/2014/main" val="362365188"/>
                      </a:ext>
                    </a:extLst>
                  </a:tr>
                  <a:tr h="370840">
                    <a:tc>
                      <a:txBody>
                        <a:bodyPr/>
                        <a:lstStyle/>
                        <a:p>
                          <a:r>
                            <a:rPr lang="en-US" dirty="0"/>
                            <a:t>S</a:t>
                          </a:r>
                          <a:r>
                            <a:rPr lang="en-JP"/>
                            <a:t>oftplus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unc>
                                  <m:funcPr>
                                    <m:ctrlPr>
                                      <a:rPr lang="en-US" sz="1800" b="0" i="1" smtClean="0">
                                        <a:latin typeface="Cambria Math" panose="02040503050406030204" pitchFamily="18" charset="0"/>
                                        <a:ea typeface="Cambria Math" panose="02040503050406030204" pitchFamily="18" charset="0"/>
                                      </a:rPr>
                                    </m:ctrlPr>
                                  </m:funcPr>
                                  <m:fName>
                                    <m:r>
                                      <m:rPr>
                                        <m:sty m:val="p"/>
                                      </m:rPr>
                                      <a:rPr lang="en-US" sz="1800" b="0" smtClean="0">
                                        <a:latin typeface="Cambria Math" panose="02040503050406030204" pitchFamily="18" charset="0"/>
                                        <a:ea typeface="Cambria Math" panose="02040503050406030204" pitchFamily="18" charset="0"/>
                                      </a:rPr>
                                      <m:t>ln</m:t>
                                    </m:r>
                                  </m:fName>
                                  <m:e>
                                    <m:d>
                                      <m:dPr>
                                        <m:ctrlPr>
                                          <a:rPr lang="en-US" sz="1800" b="0" i="1" smtClean="0">
                                            <a:latin typeface="Cambria Math" panose="02040503050406030204" pitchFamily="18" charset="0"/>
                                            <a:ea typeface="Cambria Math" panose="02040503050406030204" pitchFamily="18" charset="0"/>
                                          </a:rPr>
                                        </m:ctrlPr>
                                      </m:dPr>
                                      <m:e>
                                        <m:r>
                                          <a:rPr lang="en-US" sz="1800" b="0" smtClean="0">
                                            <a:latin typeface="Cambria Math" panose="02040503050406030204" pitchFamily="18" charset="0"/>
                                            <a:ea typeface="Cambria Math" panose="02040503050406030204" pitchFamily="18" charset="0"/>
                                          </a:rPr>
                                          <m:t>1+</m:t>
                                        </m:r>
                                        <m:sSup>
                                          <m:sSupPr>
                                            <m:ctrlPr>
                                              <a:rPr lang="en-US" sz="1800" b="0" i="1" smtClean="0">
                                                <a:latin typeface="Cambria Math" panose="02040503050406030204" pitchFamily="18" charset="0"/>
                                                <a:ea typeface="Cambria Math" panose="02040503050406030204" pitchFamily="18" charset="0"/>
                                              </a:rPr>
                                            </m:ctrlPr>
                                          </m:sSupPr>
                                          <m:e>
                                            <m:r>
                                              <a:rPr lang="en-US" sz="1800" b="0" smtClean="0">
                                                <a:latin typeface="Cambria Math" panose="02040503050406030204" pitchFamily="18" charset="0"/>
                                                <a:ea typeface="Cambria Math" panose="02040503050406030204" pitchFamily="18" charset="0"/>
                                              </a:rPr>
                                              <m:t>𝑒</m:t>
                                            </m:r>
                                          </m:e>
                                          <m:sup>
                                            <m:r>
                                              <a:rPr lang="en-US" sz="1800" b="0" smtClean="0">
                                                <a:latin typeface="Cambria Math" panose="02040503050406030204" pitchFamily="18" charset="0"/>
                                                <a:ea typeface="Cambria Math" panose="02040503050406030204" pitchFamily="18" charset="0"/>
                                              </a:rPr>
                                              <m:t>𝑥</m:t>
                                            </m:r>
                                          </m:sup>
                                        </m:sSup>
                                      </m:e>
                                    </m:d>
                                  </m:e>
                                </m:func>
                                <m:r>
                                  <a:rPr lang="en-US" sz="1800" b="0" smtClean="0">
                                    <a:latin typeface="Cambria Math" panose="02040503050406030204" pitchFamily="18" charset="0"/>
                                    <a:ea typeface="Cambria Math" panose="02040503050406030204" pitchFamily="18" charset="0"/>
                                  </a:rPr>
                                  <m:t> </m:t>
                                </m:r>
                              </m:oMath>
                            </m:oMathPara>
                          </a14:m>
                          <a:endParaRPr lang="en-JP" sz="180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136303303"/>
                      </a:ext>
                    </a:extLst>
                  </a:tr>
                  <a:tr h="370840">
                    <a:tc>
                      <a:txBody>
                        <a:bodyPr/>
                        <a:lstStyle/>
                        <a:p>
                          <a:r>
                            <a:rPr lang="en-JP"/>
                            <a:t>Softmax</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f>
                                  <m:fPr>
                                    <m:ctrlPr>
                                      <a:rPr lang="en-JP" sz="1800" i="1" smtClean="0">
                                        <a:latin typeface="Cambria Math" panose="02040503050406030204" pitchFamily="18" charset="0"/>
                                        <a:ea typeface="Cambria Math" panose="02040503050406030204" pitchFamily="18" charset="0"/>
                                      </a:rPr>
                                    </m:ctrlPr>
                                  </m:fPr>
                                  <m:num>
                                    <m:sSup>
                                      <m:sSupPr>
                                        <m:ctrlPr>
                                          <a:rPr lang="en-US" sz="1800" i="1" smtClean="0">
                                            <a:latin typeface="Cambria Math" panose="02040503050406030204" pitchFamily="18" charset="0"/>
                                            <a:ea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𝑧</m:t>
                                        </m:r>
                                      </m:sup>
                                    </m:sSup>
                                  </m:num>
                                  <m:den>
                                    <m:nary>
                                      <m:naryPr>
                                        <m:chr m:val="∑"/>
                                        <m:subHide m:val="on"/>
                                        <m:supHide m:val="on"/>
                                        <m:ctrlPr>
                                          <a:rPr lang="en-JP" sz="1800" i="1" smtClean="0">
                                            <a:latin typeface="Cambria Math" panose="02040503050406030204" pitchFamily="18" charset="0"/>
                                            <a:ea typeface="Cambria Math" panose="02040503050406030204" pitchFamily="18" charset="0"/>
                                          </a:rPr>
                                        </m:ctrlPr>
                                      </m:naryPr>
                                      <m:sub/>
                                      <m:sup/>
                                      <m:e>
                                        <m:sSup>
                                          <m:sSupPr>
                                            <m:ctrlPr>
                                              <a:rPr lang="en-US" sz="1800" i="1" smtClean="0">
                                                <a:latin typeface="Cambria Math" panose="02040503050406030204" pitchFamily="18" charset="0"/>
                                                <a:ea typeface="Cambria Math" panose="02040503050406030204" pitchFamily="18" charset="0"/>
                                              </a:rPr>
                                            </m:ctrlPr>
                                          </m:sSupPr>
                                          <m:e>
                                            <m:r>
                                              <a:rPr lang="en-US" sz="1800" i="1" smtClean="0">
                                                <a:latin typeface="Cambria Math" panose="02040503050406030204" pitchFamily="18" charset="0"/>
                                                <a:ea typeface="Cambria Math" panose="02040503050406030204" pitchFamily="18" charset="0"/>
                                              </a:rPr>
                                              <m:t>𝑒</m:t>
                                            </m:r>
                                          </m:e>
                                          <m:sup>
                                            <m:r>
                                              <a:rPr lang="en-US" sz="1800" b="0" i="1" smtClean="0">
                                                <a:latin typeface="Cambria Math" panose="02040503050406030204" pitchFamily="18" charset="0"/>
                                                <a:ea typeface="Cambria Math" panose="02040503050406030204" pitchFamily="18" charset="0"/>
                                              </a:rPr>
                                              <m:t>𝑧</m:t>
                                            </m:r>
                                          </m:sup>
                                        </m:sSup>
                                      </m:e>
                                    </m:nary>
                                  </m:den>
                                </m:f>
                              </m:oMath>
                            </m:oMathPara>
                          </a14:m>
                          <a:endParaRPr lang="en-JP" sz="180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3682626671"/>
                      </a:ext>
                    </a:extLst>
                  </a:tr>
                  <a:tr h="370840">
                    <a:tc>
                      <a:txBody>
                        <a:bodyPr/>
                        <a:lstStyle/>
                        <a:p>
                          <a:r>
                            <a:rPr lang="en-JP" b="1"/>
                            <a:t>relu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smtClean="0">
                                    <a:latin typeface="Cambria Math" panose="02040503050406030204" pitchFamily="18" charset="0"/>
                                    <a:ea typeface="Cambria Math" panose="02040503050406030204" pitchFamily="18" charset="0"/>
                                  </a:rPr>
                                  <m:t>𝑓</m:t>
                                </m:r>
                                <m:d>
                                  <m:dPr>
                                    <m:ctrlPr>
                                      <a:rPr lang="en-US" sz="1800" i="1" smtClean="0">
                                        <a:latin typeface="Cambria Math" panose="02040503050406030204" pitchFamily="18" charset="0"/>
                                        <a:ea typeface="Cambria Math" panose="02040503050406030204" pitchFamily="18" charset="0"/>
                                      </a:rPr>
                                    </m:ctrlPr>
                                  </m:dPr>
                                  <m:e>
                                    <m:r>
                                      <a:rPr lang="en-US" sz="1800" b="0" smtClean="0">
                                        <a:latin typeface="Cambria Math" panose="02040503050406030204" pitchFamily="18" charset="0"/>
                                        <a:ea typeface="Cambria Math" panose="02040503050406030204" pitchFamily="18" charset="0"/>
                                      </a:rPr>
                                      <m:t>𝑥</m:t>
                                    </m:r>
                                  </m:e>
                                </m:d>
                                <m:r>
                                  <a:rPr lang="en-US" sz="1800"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eqArr>
                                      <m:eqArrPr>
                                        <m:ctrlPr>
                                          <a:rPr lang="en-US" sz="1800" i="1" smtClean="0">
                                            <a:latin typeface="Cambria Math" panose="02040503050406030204" pitchFamily="18" charset="0"/>
                                            <a:ea typeface="Cambria Math" panose="02040503050406030204" pitchFamily="18" charset="0"/>
                                          </a:rPr>
                                        </m:ctrlPr>
                                      </m:eqArrPr>
                                      <m:e>
                                        <m:r>
                                          <a:rPr lang="en-US" sz="1800" b="0" smtClean="0">
                                            <a:latin typeface="Cambria Math" panose="02040503050406030204" pitchFamily="18" charset="0"/>
                                            <a:ea typeface="Cambria Math" panose="02040503050406030204" pitchFamily="18" charset="0"/>
                                          </a:rPr>
                                          <m:t>𝑥</m:t>
                                        </m:r>
                                        <m:r>
                                          <a:rPr lang="en-US" sz="180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𝑥</m:t>
                                        </m:r>
                                        <m:r>
                                          <a:rPr lang="en-US" sz="1800" b="0" smtClean="0">
                                            <a:latin typeface="Cambria Math" panose="02040503050406030204" pitchFamily="18" charset="0"/>
                                            <a:ea typeface="Cambria Math" panose="02040503050406030204" pitchFamily="18" charset="0"/>
                                          </a:rPr>
                                          <m:t>&gt;0</m:t>
                                        </m:r>
                                      </m:e>
                                      <m:e>
                                        <m:r>
                                          <a:rPr lang="en-US" sz="1800" b="0" smtClean="0">
                                            <a:latin typeface="Cambria Math" panose="02040503050406030204" pitchFamily="18" charset="0"/>
                                            <a:ea typeface="Cambria Math" panose="02040503050406030204" pitchFamily="18" charset="0"/>
                                          </a:rPr>
                                          <m:t>0</m:t>
                                        </m:r>
                                        <m:r>
                                          <a:rPr lang="en-US" sz="180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𝑥</m:t>
                                        </m:r>
                                        <m:r>
                                          <a:rPr lang="en-US" sz="1800" b="0" smtClean="0">
                                            <a:latin typeface="Cambria Math" panose="02040503050406030204" pitchFamily="18" charset="0"/>
                                            <a:ea typeface="Cambria Math" panose="02040503050406030204" pitchFamily="18" charset="0"/>
                                          </a:rPr>
                                          <m:t>≤0</m:t>
                                        </m:r>
                                      </m:e>
                                    </m:eqArr>
                                  </m:e>
                                </m:d>
                              </m:oMath>
                            </m:oMathPara>
                          </a14:m>
                          <a:endParaRPr lang="en-JP" sz="180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695284409"/>
                      </a:ext>
                    </a:extLst>
                  </a:tr>
                  <a:tr h="370840">
                    <a:tc>
                      <a:txBody>
                        <a:bodyPr/>
                        <a:lstStyle/>
                        <a:p>
                          <a:r>
                            <a:rPr lang="en-US" dirty="0"/>
                            <a:t>L</a:t>
                          </a:r>
                          <a:r>
                            <a:rPr lang="en-JP"/>
                            <a:t>eaky relu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smtClean="0">
                                    <a:latin typeface="Cambria Math" panose="02040503050406030204" pitchFamily="18" charset="0"/>
                                    <a:ea typeface="Cambria Math" panose="02040503050406030204" pitchFamily="18" charset="0"/>
                                  </a:rPr>
                                  <m:t>𝑓</m:t>
                                </m:r>
                                <m:d>
                                  <m:dPr>
                                    <m:ctrlPr>
                                      <a:rPr lang="en-US" sz="1800" i="1" smtClean="0">
                                        <a:latin typeface="Cambria Math" panose="02040503050406030204" pitchFamily="18" charset="0"/>
                                        <a:ea typeface="Cambria Math" panose="02040503050406030204" pitchFamily="18" charset="0"/>
                                      </a:rPr>
                                    </m:ctrlPr>
                                  </m:dPr>
                                  <m:e>
                                    <m:r>
                                      <a:rPr lang="en-US" sz="1800" b="0" smtClean="0">
                                        <a:latin typeface="Cambria Math" panose="02040503050406030204" pitchFamily="18" charset="0"/>
                                        <a:ea typeface="Cambria Math" panose="02040503050406030204" pitchFamily="18" charset="0"/>
                                      </a:rPr>
                                      <m:t>𝑥</m:t>
                                    </m:r>
                                  </m:e>
                                </m:d>
                                <m:r>
                                  <a:rPr lang="en-US" sz="1800"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eqArr>
                                      <m:eqArrPr>
                                        <m:ctrlPr>
                                          <a:rPr lang="en-US" sz="1800" i="1" smtClean="0">
                                            <a:latin typeface="Cambria Math" panose="02040503050406030204" pitchFamily="18" charset="0"/>
                                            <a:ea typeface="Cambria Math" panose="02040503050406030204" pitchFamily="18" charset="0"/>
                                          </a:rPr>
                                        </m:ctrlPr>
                                      </m:eqArrPr>
                                      <m:e>
                                        <m:r>
                                          <a:rPr lang="en-US" sz="1800" b="0" smtClean="0">
                                            <a:latin typeface="Cambria Math" panose="02040503050406030204" pitchFamily="18" charset="0"/>
                                            <a:ea typeface="Cambria Math" panose="02040503050406030204" pitchFamily="18" charset="0"/>
                                          </a:rPr>
                                          <m:t>𝑥</m:t>
                                        </m:r>
                                        <m:r>
                                          <a:rPr lang="en-US" sz="180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𝑥</m:t>
                                        </m:r>
                                        <m:r>
                                          <a:rPr lang="en-US" sz="1800" b="0" smtClean="0">
                                            <a:latin typeface="Cambria Math" panose="02040503050406030204" pitchFamily="18" charset="0"/>
                                            <a:ea typeface="Cambria Math" panose="02040503050406030204" pitchFamily="18" charset="0"/>
                                          </a:rPr>
                                          <m:t>&gt;0</m:t>
                                        </m:r>
                                      </m:e>
                                      <m:e>
                                        <m:r>
                                          <a:rPr lang="en-US" sz="1800" b="0" smtClean="0">
                                            <a:latin typeface="Cambria Math" panose="02040503050406030204" pitchFamily="18" charset="0"/>
                                            <a:ea typeface="Cambria Math" panose="02040503050406030204" pitchFamily="18" charset="0"/>
                                          </a:rPr>
                                          <m:t>0.01</m:t>
                                        </m:r>
                                        <m:r>
                                          <a:rPr lang="en-US" sz="1800" b="0" smtClean="0">
                                            <a:latin typeface="Cambria Math" panose="02040503050406030204" pitchFamily="18" charset="0"/>
                                            <a:ea typeface="Cambria Math" panose="02040503050406030204" pitchFamily="18" charset="0"/>
                                          </a:rPr>
                                          <m:t>𝑥</m:t>
                                        </m:r>
                                        <m:r>
                                          <a:rPr lang="en-US" sz="180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𝑥</m:t>
                                        </m:r>
                                        <m:r>
                                          <a:rPr lang="en-US" sz="1800" b="0" smtClean="0">
                                            <a:latin typeface="Cambria Math" panose="02040503050406030204" pitchFamily="18" charset="0"/>
                                            <a:ea typeface="Cambria Math" panose="02040503050406030204" pitchFamily="18" charset="0"/>
                                          </a:rPr>
                                          <m:t>≤0</m:t>
                                        </m:r>
                                      </m:e>
                                    </m:eqArr>
                                  </m:e>
                                </m:d>
                              </m:oMath>
                            </m:oMathPara>
                          </a14:m>
                          <a:endParaRPr lang="en-JP" sz="180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2809965861"/>
                      </a:ext>
                    </a:extLst>
                  </a:tr>
                  <a:tr h="370840">
                    <a:tc>
                      <a:txBody>
                        <a:bodyPr/>
                        <a:lstStyle/>
                        <a:p>
                          <a:r>
                            <a:rPr lang="en-US" dirty="0"/>
                            <a:t>P</a:t>
                          </a:r>
                          <a:r>
                            <a:rPr lang="en-JP"/>
                            <a:t>arametric relu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smtClean="0">
                                    <a:latin typeface="Cambria Math" panose="02040503050406030204" pitchFamily="18" charset="0"/>
                                    <a:ea typeface="Cambria Math" panose="02040503050406030204" pitchFamily="18" charset="0"/>
                                  </a:rPr>
                                  <m:t>𝑓</m:t>
                                </m:r>
                                <m:d>
                                  <m:dPr>
                                    <m:ctrlPr>
                                      <a:rPr lang="en-US" sz="1800" i="1" smtClean="0">
                                        <a:latin typeface="Cambria Math" panose="02040503050406030204" pitchFamily="18" charset="0"/>
                                        <a:ea typeface="Cambria Math" panose="02040503050406030204" pitchFamily="18" charset="0"/>
                                      </a:rPr>
                                    </m:ctrlPr>
                                  </m:dPr>
                                  <m:e>
                                    <m:r>
                                      <a:rPr lang="en-US" sz="1800" b="0" smtClean="0">
                                        <a:latin typeface="Cambria Math" panose="02040503050406030204" pitchFamily="18" charset="0"/>
                                        <a:ea typeface="Cambria Math" panose="02040503050406030204" pitchFamily="18" charset="0"/>
                                      </a:rPr>
                                      <m:t>𝑥</m:t>
                                    </m:r>
                                  </m:e>
                                </m:d>
                                <m:r>
                                  <a:rPr lang="en-US" sz="1800"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eqArr>
                                      <m:eqArrPr>
                                        <m:ctrlPr>
                                          <a:rPr lang="en-US" sz="1800" i="1" smtClean="0">
                                            <a:latin typeface="Cambria Math" panose="02040503050406030204" pitchFamily="18" charset="0"/>
                                            <a:ea typeface="Cambria Math" panose="02040503050406030204" pitchFamily="18" charset="0"/>
                                          </a:rPr>
                                        </m:ctrlPr>
                                      </m:eqArrPr>
                                      <m:e>
                                        <m:r>
                                          <a:rPr lang="en-US" sz="1800" b="0" smtClean="0">
                                            <a:latin typeface="Cambria Math" panose="02040503050406030204" pitchFamily="18" charset="0"/>
                                            <a:ea typeface="Cambria Math" panose="02040503050406030204" pitchFamily="18" charset="0"/>
                                          </a:rPr>
                                          <m:t>𝑥</m:t>
                                        </m:r>
                                        <m:r>
                                          <a:rPr lang="en-US" sz="180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𝑥</m:t>
                                        </m:r>
                                        <m:r>
                                          <a:rPr lang="en-US" sz="1800" b="0" smtClean="0">
                                            <a:latin typeface="Cambria Math" panose="02040503050406030204" pitchFamily="18" charset="0"/>
                                            <a:ea typeface="Cambria Math" panose="02040503050406030204" pitchFamily="18" charset="0"/>
                                          </a:rPr>
                                          <m:t>&gt;0</m:t>
                                        </m:r>
                                      </m:e>
                                      <m:e>
                                        <m:r>
                                          <a:rPr lang="en-US" sz="1800" b="0" smtClean="0">
                                            <a:latin typeface="Cambria Math" panose="02040503050406030204" pitchFamily="18" charset="0"/>
                                            <a:ea typeface="Cambria Math" panose="02040503050406030204" pitchFamily="18" charset="0"/>
                                          </a:rPr>
                                          <m:t>𝛼</m:t>
                                        </m:r>
                                        <m:r>
                                          <a:rPr lang="en-US" sz="1800" b="0" smtClean="0">
                                            <a:latin typeface="Cambria Math" panose="02040503050406030204" pitchFamily="18" charset="0"/>
                                            <a:ea typeface="Cambria Math" panose="02040503050406030204" pitchFamily="18" charset="0"/>
                                          </a:rPr>
                                          <m:t>𝑥</m:t>
                                        </m:r>
                                        <m:r>
                                          <a:rPr lang="en-US" sz="180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𝑥</m:t>
                                        </m:r>
                                        <m:r>
                                          <a:rPr lang="en-US" sz="1800" b="0" smtClean="0">
                                            <a:latin typeface="Cambria Math" panose="02040503050406030204" pitchFamily="18" charset="0"/>
                                            <a:ea typeface="Cambria Math" panose="02040503050406030204" pitchFamily="18" charset="0"/>
                                          </a:rPr>
                                          <m:t>≤0</m:t>
                                        </m:r>
                                      </m:e>
                                    </m:eqArr>
                                  </m:e>
                                </m:d>
                              </m:oMath>
                            </m:oMathPara>
                          </a14:m>
                          <a:endParaRPr lang="en-JP" sz="1800">
                            <a:latin typeface="Cambria Math" panose="02040503050406030204" pitchFamily="18" charset="0"/>
                            <a:ea typeface="Cambria Math" panose="02040503050406030204" pitchFamily="18" charset="0"/>
                          </a:endParaRPr>
                        </a:p>
                      </a:txBody>
                      <a:tcPr/>
                    </a:tc>
                    <a:extLst>
                      <a:ext uri="{0D108BD9-81ED-4DB2-BD59-A6C34878D82A}">
                        <a16:rowId xmlns:a16="http://schemas.microsoft.com/office/drawing/2014/main" val="1447364582"/>
                      </a:ext>
                    </a:extLst>
                  </a:tr>
                  <a:tr h="370840">
                    <a:tc>
                      <a:txBody>
                        <a:bodyPr/>
                        <a:lstStyle/>
                        <a:p>
                          <a:r>
                            <a:rPr lang="en-JP"/>
                            <a:t>selu</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sz="1800" smtClean="0">
                                    <a:latin typeface="Cambria Math" panose="02040503050406030204" pitchFamily="18" charset="0"/>
                                    <a:ea typeface="Cambria Math" panose="02040503050406030204" pitchFamily="18" charset="0"/>
                                  </a:rPr>
                                  <m:t>𝑓</m:t>
                                </m:r>
                                <m:d>
                                  <m:dPr>
                                    <m:ctrlPr>
                                      <a:rPr lang="en-US" sz="1800" i="1" smtClean="0">
                                        <a:latin typeface="Cambria Math" panose="02040503050406030204" pitchFamily="18" charset="0"/>
                                        <a:ea typeface="Cambria Math" panose="02040503050406030204" pitchFamily="18" charset="0"/>
                                      </a:rPr>
                                    </m:ctrlPr>
                                  </m:dPr>
                                  <m:e>
                                    <m:r>
                                      <a:rPr lang="en-US" sz="1800" b="0" smtClean="0">
                                        <a:latin typeface="Cambria Math" panose="02040503050406030204" pitchFamily="18" charset="0"/>
                                        <a:ea typeface="Cambria Math" panose="02040503050406030204" pitchFamily="18" charset="0"/>
                                      </a:rPr>
                                      <m:t>𝑥</m:t>
                                    </m:r>
                                  </m:e>
                                </m:d>
                                <m:r>
                                  <a:rPr lang="en-US" sz="1800" smtClean="0">
                                    <a:latin typeface="Cambria Math" panose="02040503050406030204" pitchFamily="18" charset="0"/>
                                    <a:ea typeface="Cambria Math" panose="02040503050406030204" pitchFamily="18" charset="0"/>
                                  </a:rPr>
                                  <m:t>=</m:t>
                                </m:r>
                                <m:d>
                                  <m:dPr>
                                    <m:begChr m:val="{"/>
                                    <m:endChr m:val=""/>
                                    <m:ctrlPr>
                                      <a:rPr lang="en-US" sz="1800" i="1" smtClean="0">
                                        <a:latin typeface="Cambria Math" panose="02040503050406030204" pitchFamily="18" charset="0"/>
                                        <a:ea typeface="Cambria Math" panose="02040503050406030204" pitchFamily="18" charset="0"/>
                                      </a:rPr>
                                    </m:ctrlPr>
                                  </m:dPr>
                                  <m:e>
                                    <m:eqArr>
                                      <m:eqArrPr>
                                        <m:ctrlPr>
                                          <a:rPr lang="en-US" sz="1800" i="1" smtClean="0">
                                            <a:latin typeface="Cambria Math" panose="02040503050406030204" pitchFamily="18" charset="0"/>
                                            <a:ea typeface="Cambria Math" panose="02040503050406030204" pitchFamily="18" charset="0"/>
                                          </a:rPr>
                                        </m:ctrlPr>
                                      </m:eqArrPr>
                                      <m:e>
                                        <m:r>
                                          <m:rPr>
                                            <m:sty m:val="p"/>
                                          </m:rPr>
                                          <a:rPr lang="el-GR" sz="1800" smtClean="0">
                                            <a:latin typeface="Cambria Math" panose="02040503050406030204" pitchFamily="18" charset="0"/>
                                            <a:ea typeface="Cambria Math" panose="02040503050406030204" pitchFamily="18" charset="0"/>
                                          </a:rPr>
                                          <m:t>λ</m:t>
                                        </m:r>
                                        <m:r>
                                          <a:rPr lang="en-US" sz="1800" b="0" smtClean="0">
                                            <a:latin typeface="Cambria Math" panose="02040503050406030204" pitchFamily="18" charset="0"/>
                                            <a:ea typeface="Cambria Math" panose="02040503050406030204" pitchFamily="18" charset="0"/>
                                          </a:rPr>
                                          <m:t>𝑥</m:t>
                                        </m:r>
                                        <m:r>
                                          <a:rPr lang="en-US" sz="180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𝑥</m:t>
                                        </m:r>
                                        <m:r>
                                          <a:rPr lang="en-US" sz="1800" b="0" smtClean="0">
                                            <a:latin typeface="Cambria Math" panose="02040503050406030204" pitchFamily="18" charset="0"/>
                                            <a:ea typeface="Cambria Math" panose="02040503050406030204" pitchFamily="18" charset="0"/>
                                          </a:rPr>
                                          <m:t>≥0</m:t>
                                        </m:r>
                                      </m:e>
                                      <m:e>
                                        <m:r>
                                          <m:rPr>
                                            <m:sty m:val="p"/>
                                          </m:rPr>
                                          <a:rPr lang="el-GR" sz="1800" smtClean="0">
                                            <a:latin typeface="Cambria Math" panose="02040503050406030204" pitchFamily="18" charset="0"/>
                                            <a:ea typeface="Cambria Math" panose="02040503050406030204" pitchFamily="18" charset="0"/>
                                          </a:rPr>
                                          <m:t>λα</m:t>
                                        </m:r>
                                        <m:r>
                                          <a:rPr lang="en-US" sz="1800" b="0" smtClean="0">
                                            <a:latin typeface="Cambria Math" panose="02040503050406030204" pitchFamily="18" charset="0"/>
                                            <a:ea typeface="Cambria Math" panose="02040503050406030204" pitchFamily="18" charset="0"/>
                                          </a:rPr>
                                          <m:t>(</m:t>
                                        </m:r>
                                        <m:sSup>
                                          <m:sSupPr>
                                            <m:ctrlPr>
                                              <a:rPr lang="en-US" sz="1800" i="1" smtClean="0">
                                                <a:latin typeface="Cambria Math" panose="02040503050406030204" pitchFamily="18" charset="0"/>
                                                <a:ea typeface="Cambria Math" panose="02040503050406030204" pitchFamily="18" charset="0"/>
                                              </a:rPr>
                                            </m:ctrlPr>
                                          </m:sSupPr>
                                          <m:e>
                                            <m:r>
                                              <a:rPr lang="en-US" sz="1800" smtClean="0">
                                                <a:latin typeface="Cambria Math" panose="02040503050406030204" pitchFamily="18" charset="0"/>
                                                <a:ea typeface="Cambria Math" panose="02040503050406030204" pitchFamily="18" charset="0"/>
                                              </a:rPr>
                                              <m:t>𝑒</m:t>
                                            </m:r>
                                          </m:e>
                                          <m:sup>
                                            <m:r>
                                              <a:rPr lang="en-US" sz="1800" b="0" smtClean="0">
                                                <a:latin typeface="Cambria Math" panose="02040503050406030204" pitchFamily="18" charset="0"/>
                                                <a:ea typeface="Cambria Math" panose="02040503050406030204" pitchFamily="18" charset="0"/>
                                              </a:rPr>
                                              <m:t>𝑥</m:t>
                                            </m:r>
                                          </m:sup>
                                        </m:sSup>
                                        <m:r>
                                          <a:rPr lang="en-US" sz="1800" b="0" smtClean="0">
                                            <a:latin typeface="Cambria Math" panose="02040503050406030204" pitchFamily="18" charset="0"/>
                                            <a:ea typeface="Cambria Math" panose="02040503050406030204" pitchFamily="18" charset="0"/>
                                          </a:rPr>
                                          <m:t>−1)</m:t>
                                        </m:r>
                                        <m:r>
                                          <a:rPr lang="en-US" sz="1800" smtClean="0">
                                            <a:latin typeface="Cambria Math" panose="02040503050406030204" pitchFamily="18" charset="0"/>
                                            <a:ea typeface="Cambria Math" panose="02040503050406030204" pitchFamily="18" charset="0"/>
                                          </a:rPr>
                                          <m:t>,  </m:t>
                                        </m:r>
                                        <m:r>
                                          <a:rPr lang="en-US" sz="1800" b="0" smtClean="0">
                                            <a:latin typeface="Cambria Math" panose="02040503050406030204" pitchFamily="18" charset="0"/>
                                            <a:ea typeface="Cambria Math" panose="02040503050406030204" pitchFamily="18" charset="0"/>
                                          </a:rPr>
                                          <m:t>𝑥</m:t>
                                        </m:r>
                                        <m:r>
                                          <a:rPr lang="en-US" sz="1800" b="0" smtClean="0">
                                            <a:latin typeface="Cambria Math" panose="02040503050406030204" pitchFamily="18" charset="0"/>
                                            <a:ea typeface="Cambria Math" panose="02040503050406030204" pitchFamily="18" charset="0"/>
                                          </a:rPr>
                                          <m:t>&lt;0</m:t>
                                        </m:r>
                                      </m:e>
                                    </m:eqArr>
                                  </m:e>
                                </m:d>
                              </m:oMath>
                            </m:oMathPara>
                          </a14:m>
                          <a:endParaRPr lang="en-US" sz="1800" b="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JP" sz="1800" smtClean="0">
                                    <a:latin typeface="Cambria Math" panose="02040503050406030204" pitchFamily="18" charset="0"/>
                                    <a:ea typeface="Cambria Math" panose="02040503050406030204" pitchFamily="18" charset="0"/>
                                  </a:rPr>
                                  <m:t>𝛼</m:t>
                                </m:r>
                                <m:r>
                                  <a:rPr lang="en-US" sz="1800" b="0" smtClean="0">
                                    <a:latin typeface="Cambria Math" panose="02040503050406030204" pitchFamily="18" charset="0"/>
                                    <a:ea typeface="Cambria Math" panose="02040503050406030204" pitchFamily="18" charset="0"/>
                                  </a:rPr>
                                  <m:t>=</m:t>
                                </m:r>
                                <m:r>
                                  <m:rPr>
                                    <m:nor/>
                                  </m:rPr>
                                  <a:rPr lang="en-JP" sz="1800">
                                    <a:latin typeface="Cambria Math" panose="02040503050406030204" pitchFamily="18" charset="0"/>
                                    <a:ea typeface="Cambria Math" panose="02040503050406030204" pitchFamily="18" charset="0"/>
                                  </a:rPr>
                                  <m:t>1.6732632423543772848170429916717</m:t>
                                </m:r>
                              </m:oMath>
                            </m:oMathPara>
                          </a14:m>
                          <a:endParaRPr lang="en-US" sz="1800" dirty="0">
                            <a:latin typeface="Cambria Math" panose="02040503050406030204" pitchFamily="18" charset="0"/>
                            <a:ea typeface="Cambria Math" panose="020405030504060302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l-GR" sz="1800" dirty="0">
                              <a:latin typeface="Cambria Math" panose="02040503050406030204" pitchFamily="18" charset="0"/>
                              <a:ea typeface="Cambria Math" panose="02040503050406030204" pitchFamily="18" charset="0"/>
                            </a:rPr>
                            <a:t>λ</a:t>
                          </a:r>
                          <a:r>
                            <a:rPr lang="en-US" sz="1800" dirty="0">
                              <a:latin typeface="Cambria Math" panose="02040503050406030204" pitchFamily="18" charset="0"/>
                              <a:ea typeface="Cambria Math" panose="02040503050406030204" pitchFamily="18" charset="0"/>
                            </a:rPr>
                            <a:t> = </a:t>
                          </a:r>
                          <a:r>
                            <a:rPr lang="en-JP" sz="1800">
                              <a:latin typeface="Cambria Math" panose="02040503050406030204" pitchFamily="18" charset="0"/>
                              <a:ea typeface="Cambria Math" panose="02040503050406030204" pitchFamily="18" charset="0"/>
                            </a:rPr>
                            <a:t>1.0507009873554804934193349852946</a:t>
                          </a:r>
                        </a:p>
                      </a:txBody>
                      <a:tcPr/>
                    </a:tc>
                    <a:extLst>
                      <a:ext uri="{0D108BD9-81ED-4DB2-BD59-A6C34878D82A}">
                        <a16:rowId xmlns:a16="http://schemas.microsoft.com/office/drawing/2014/main" val="359195987"/>
                      </a:ext>
                    </a:extLst>
                  </a:tr>
                </a:tbl>
              </a:graphicData>
            </a:graphic>
          </p:graphicFrame>
        </mc:Choice>
        <mc:Fallback xmlns="">
          <p:graphicFrame>
            <p:nvGraphicFramePr>
              <p:cNvPr id="13" name="Table 13">
                <a:extLst>
                  <a:ext uri="{FF2B5EF4-FFF2-40B4-BE49-F238E27FC236}">
                    <a16:creationId xmlns:a16="http://schemas.microsoft.com/office/drawing/2014/main" id="{9C4C295D-FC24-CC3D-1CCD-5597DF786E68}"/>
                  </a:ext>
                </a:extLst>
              </p:cNvPr>
              <p:cNvGraphicFramePr>
                <a:graphicFrameLocks noGrp="1"/>
              </p:cNvGraphicFramePr>
              <p:nvPr>
                <p:extLst>
                  <p:ext uri="{D42A27DB-BD31-4B8C-83A1-F6EECF244321}">
                    <p14:modId xmlns:p14="http://schemas.microsoft.com/office/powerpoint/2010/main" val="2094938181"/>
                  </p:ext>
                </p:extLst>
              </p:nvPr>
            </p:nvGraphicFramePr>
            <p:xfrm>
              <a:off x="1118070" y="247173"/>
              <a:ext cx="9955860" cy="6367526"/>
            </p:xfrm>
            <a:graphic>
              <a:graphicData uri="http://schemas.openxmlformats.org/drawingml/2006/table">
                <a:tbl>
                  <a:tblPr firstRow="1" bandRow="1">
                    <a:tableStyleId>{21E4AEA4-8DFA-4A89-87EB-49C32662AFE0}</a:tableStyleId>
                  </a:tblPr>
                  <a:tblGrid>
                    <a:gridCol w="4977930">
                      <a:extLst>
                        <a:ext uri="{9D8B030D-6E8A-4147-A177-3AD203B41FA5}">
                          <a16:colId xmlns:a16="http://schemas.microsoft.com/office/drawing/2014/main" val="1380687032"/>
                        </a:ext>
                      </a:extLst>
                    </a:gridCol>
                    <a:gridCol w="4977930">
                      <a:extLst>
                        <a:ext uri="{9D8B030D-6E8A-4147-A177-3AD203B41FA5}">
                          <a16:colId xmlns:a16="http://schemas.microsoft.com/office/drawing/2014/main" val="1826452896"/>
                        </a:ext>
                      </a:extLst>
                    </a:gridCol>
                  </a:tblGrid>
                  <a:tr h="365760">
                    <a:tc>
                      <a:txBody>
                        <a:bodyPr/>
                        <a:lstStyle/>
                        <a:p>
                          <a:r>
                            <a:rPr lang="en-JP"/>
                            <a:t>Name</a:t>
                          </a:r>
                        </a:p>
                      </a:txBody>
                      <a:tcPr/>
                    </a:tc>
                    <a:tc>
                      <a:txBody>
                        <a:bodyPr/>
                        <a:lstStyle/>
                        <a:p>
                          <a:r>
                            <a:rPr lang="en-JP"/>
                            <a:t>Function</a:t>
                          </a:r>
                        </a:p>
                      </a:txBody>
                      <a:tcPr/>
                    </a:tc>
                    <a:extLst>
                      <a:ext uri="{0D108BD9-81ED-4DB2-BD59-A6C34878D82A}">
                        <a16:rowId xmlns:a16="http://schemas.microsoft.com/office/drawing/2014/main" val="649822286"/>
                      </a:ext>
                    </a:extLst>
                  </a:tr>
                  <a:tr h="370840">
                    <a:tc>
                      <a:txBody>
                        <a:bodyPr/>
                        <a:lstStyle/>
                        <a:p>
                          <a:r>
                            <a:rPr lang="en-US"/>
                            <a:t>I</a:t>
                          </a:r>
                          <a:r>
                            <a:rPr lang="en-JP"/>
                            <a:t>dentity</a:t>
                          </a:r>
                        </a:p>
                      </a:txBody>
                      <a:tcPr/>
                    </a:tc>
                    <a:tc>
                      <a:txBody>
                        <a:bodyPr/>
                        <a:lstStyle/>
                        <a:p>
                          <a:endParaRPr lang="en-JP"/>
                        </a:p>
                      </a:txBody>
                      <a:tcPr>
                        <a:blipFill>
                          <a:blip r:embed="rId2"/>
                          <a:stretch>
                            <a:fillRect l="-100255" t="-106897" r="-765" b="-1927586"/>
                          </a:stretch>
                        </a:blipFill>
                      </a:tcPr>
                    </a:tc>
                    <a:extLst>
                      <a:ext uri="{0D108BD9-81ED-4DB2-BD59-A6C34878D82A}">
                        <a16:rowId xmlns:a16="http://schemas.microsoft.com/office/drawing/2014/main" val="768623226"/>
                      </a:ext>
                    </a:extLst>
                  </a:tr>
                  <a:tr h="611378">
                    <a:tc>
                      <a:txBody>
                        <a:bodyPr/>
                        <a:lstStyle/>
                        <a:p>
                          <a:r>
                            <a:rPr lang="en-JP" b="1" dirty="0"/>
                            <a:t>Sigmoid</a:t>
                          </a:r>
                        </a:p>
                      </a:txBody>
                      <a:tcPr/>
                    </a:tc>
                    <a:tc>
                      <a:txBody>
                        <a:bodyPr/>
                        <a:lstStyle/>
                        <a:p>
                          <a:endParaRPr lang="en-JP"/>
                        </a:p>
                      </a:txBody>
                      <a:tcPr>
                        <a:blipFill>
                          <a:blip r:embed="rId2"/>
                          <a:stretch>
                            <a:fillRect l="-100255" t="-125000" r="-765" b="-1064583"/>
                          </a:stretch>
                        </a:blipFill>
                      </a:tcPr>
                    </a:tc>
                    <a:extLst>
                      <a:ext uri="{0D108BD9-81ED-4DB2-BD59-A6C34878D82A}">
                        <a16:rowId xmlns:a16="http://schemas.microsoft.com/office/drawing/2014/main" val="1171790588"/>
                      </a:ext>
                    </a:extLst>
                  </a:tr>
                  <a:tr h="624078">
                    <a:tc>
                      <a:txBody>
                        <a:bodyPr/>
                        <a:lstStyle/>
                        <a:p>
                          <a:r>
                            <a:rPr lang="en-US" b="1" dirty="0"/>
                            <a:t>H</a:t>
                          </a:r>
                          <a:r>
                            <a:rPr lang="en-JP" b="1" dirty="0"/>
                            <a:t>yperbolic tangent</a:t>
                          </a:r>
                        </a:p>
                      </a:txBody>
                      <a:tcPr/>
                    </a:tc>
                    <a:tc>
                      <a:txBody>
                        <a:bodyPr/>
                        <a:lstStyle/>
                        <a:p>
                          <a:endParaRPr lang="en-JP"/>
                        </a:p>
                      </a:txBody>
                      <a:tcPr>
                        <a:blipFill>
                          <a:blip r:embed="rId2"/>
                          <a:stretch>
                            <a:fillRect l="-100255" t="-220408" r="-765" b="-942857"/>
                          </a:stretch>
                        </a:blipFill>
                      </a:tcPr>
                    </a:tc>
                    <a:extLst>
                      <a:ext uri="{0D108BD9-81ED-4DB2-BD59-A6C34878D82A}">
                        <a16:rowId xmlns:a16="http://schemas.microsoft.com/office/drawing/2014/main" val="362365188"/>
                      </a:ext>
                    </a:extLst>
                  </a:tr>
                  <a:tr h="370840">
                    <a:tc>
                      <a:txBody>
                        <a:bodyPr/>
                        <a:lstStyle/>
                        <a:p>
                          <a:r>
                            <a:rPr lang="en-US"/>
                            <a:t>S</a:t>
                          </a:r>
                          <a:r>
                            <a:rPr lang="en-JP"/>
                            <a:t>oftplus</a:t>
                          </a:r>
                        </a:p>
                      </a:txBody>
                      <a:tcPr/>
                    </a:tc>
                    <a:tc>
                      <a:txBody>
                        <a:bodyPr/>
                        <a:lstStyle/>
                        <a:p>
                          <a:endParaRPr lang="en-JP"/>
                        </a:p>
                      </a:txBody>
                      <a:tcPr>
                        <a:blipFill>
                          <a:blip r:embed="rId2"/>
                          <a:stretch>
                            <a:fillRect l="-100255" t="-523333" r="-765" b="-1440000"/>
                          </a:stretch>
                        </a:blipFill>
                      </a:tcPr>
                    </a:tc>
                    <a:extLst>
                      <a:ext uri="{0D108BD9-81ED-4DB2-BD59-A6C34878D82A}">
                        <a16:rowId xmlns:a16="http://schemas.microsoft.com/office/drawing/2014/main" val="2136303303"/>
                      </a:ext>
                    </a:extLst>
                  </a:tr>
                  <a:tr h="662686">
                    <a:tc>
                      <a:txBody>
                        <a:bodyPr/>
                        <a:lstStyle/>
                        <a:p>
                          <a:r>
                            <a:rPr lang="en-JP"/>
                            <a:t>Softmax</a:t>
                          </a:r>
                        </a:p>
                      </a:txBody>
                      <a:tcPr/>
                    </a:tc>
                    <a:tc>
                      <a:txBody>
                        <a:bodyPr/>
                        <a:lstStyle/>
                        <a:p>
                          <a:endParaRPr lang="en-JP"/>
                        </a:p>
                      </a:txBody>
                      <a:tcPr>
                        <a:blipFill>
                          <a:blip r:embed="rId2"/>
                          <a:stretch>
                            <a:fillRect l="-100255" t="-359615" r="-765" b="-730769"/>
                          </a:stretch>
                        </a:blipFill>
                      </a:tcPr>
                    </a:tc>
                    <a:extLst>
                      <a:ext uri="{0D108BD9-81ED-4DB2-BD59-A6C34878D82A}">
                        <a16:rowId xmlns:a16="http://schemas.microsoft.com/office/drawing/2014/main" val="3682626671"/>
                      </a:ext>
                    </a:extLst>
                  </a:tr>
                  <a:tr h="703326">
                    <a:tc>
                      <a:txBody>
                        <a:bodyPr/>
                        <a:lstStyle/>
                        <a:p>
                          <a:r>
                            <a:rPr lang="en-JP" b="1" dirty="0"/>
                            <a:t>relu</a:t>
                          </a:r>
                        </a:p>
                      </a:txBody>
                      <a:tcPr/>
                    </a:tc>
                    <a:tc>
                      <a:txBody>
                        <a:bodyPr/>
                        <a:lstStyle/>
                        <a:p>
                          <a:endParaRPr lang="en-JP"/>
                        </a:p>
                      </a:txBody>
                      <a:tcPr>
                        <a:blipFill>
                          <a:blip r:embed="rId2"/>
                          <a:stretch>
                            <a:fillRect l="-100255" t="-434545" r="-765" b="-590909"/>
                          </a:stretch>
                        </a:blipFill>
                      </a:tcPr>
                    </a:tc>
                    <a:extLst>
                      <a:ext uri="{0D108BD9-81ED-4DB2-BD59-A6C34878D82A}">
                        <a16:rowId xmlns:a16="http://schemas.microsoft.com/office/drawing/2014/main" val="1695284409"/>
                      </a:ext>
                    </a:extLst>
                  </a:tr>
                  <a:tr h="703326">
                    <a:tc>
                      <a:txBody>
                        <a:bodyPr/>
                        <a:lstStyle/>
                        <a:p>
                          <a:r>
                            <a:rPr lang="en-US"/>
                            <a:t>L</a:t>
                          </a:r>
                          <a:r>
                            <a:rPr lang="en-JP"/>
                            <a:t>eaky relu</a:t>
                          </a:r>
                        </a:p>
                      </a:txBody>
                      <a:tcPr/>
                    </a:tc>
                    <a:tc>
                      <a:txBody>
                        <a:bodyPr/>
                        <a:lstStyle/>
                        <a:p>
                          <a:endParaRPr lang="en-JP"/>
                        </a:p>
                      </a:txBody>
                      <a:tcPr>
                        <a:blipFill>
                          <a:blip r:embed="rId2"/>
                          <a:stretch>
                            <a:fillRect l="-100255" t="-525000" r="-765" b="-480357"/>
                          </a:stretch>
                        </a:blipFill>
                      </a:tcPr>
                    </a:tc>
                    <a:extLst>
                      <a:ext uri="{0D108BD9-81ED-4DB2-BD59-A6C34878D82A}">
                        <a16:rowId xmlns:a16="http://schemas.microsoft.com/office/drawing/2014/main" val="2809965861"/>
                      </a:ext>
                    </a:extLst>
                  </a:tr>
                  <a:tr h="703326">
                    <a:tc>
                      <a:txBody>
                        <a:bodyPr/>
                        <a:lstStyle/>
                        <a:p>
                          <a:r>
                            <a:rPr lang="en-US"/>
                            <a:t>P</a:t>
                          </a:r>
                          <a:r>
                            <a:rPr lang="en-JP"/>
                            <a:t>arametric relu</a:t>
                          </a:r>
                        </a:p>
                      </a:txBody>
                      <a:tcPr/>
                    </a:tc>
                    <a:tc>
                      <a:txBody>
                        <a:bodyPr/>
                        <a:lstStyle/>
                        <a:p>
                          <a:endParaRPr lang="en-JP"/>
                        </a:p>
                      </a:txBody>
                      <a:tcPr>
                        <a:blipFill>
                          <a:blip r:embed="rId2"/>
                          <a:stretch>
                            <a:fillRect l="-100255" t="-636364" r="-765" b="-389091"/>
                          </a:stretch>
                        </a:blipFill>
                      </a:tcPr>
                    </a:tc>
                    <a:extLst>
                      <a:ext uri="{0D108BD9-81ED-4DB2-BD59-A6C34878D82A}">
                        <a16:rowId xmlns:a16="http://schemas.microsoft.com/office/drawing/2014/main" val="1447364582"/>
                      </a:ext>
                    </a:extLst>
                  </a:tr>
                  <a:tr h="1251966">
                    <a:tc>
                      <a:txBody>
                        <a:bodyPr/>
                        <a:lstStyle/>
                        <a:p>
                          <a:r>
                            <a:rPr lang="en-JP"/>
                            <a:t>selu</a:t>
                          </a:r>
                        </a:p>
                      </a:txBody>
                      <a:tcPr/>
                    </a:tc>
                    <a:tc>
                      <a:txBody>
                        <a:bodyPr/>
                        <a:lstStyle/>
                        <a:p>
                          <a:endParaRPr lang="en-JP"/>
                        </a:p>
                      </a:txBody>
                      <a:tcPr>
                        <a:blipFill>
                          <a:blip r:embed="rId2"/>
                          <a:stretch>
                            <a:fillRect l="-100255" t="-409091" r="-765" b="-116162"/>
                          </a:stretch>
                        </a:blipFill>
                      </a:tcPr>
                    </a:tc>
                    <a:extLst>
                      <a:ext uri="{0D108BD9-81ED-4DB2-BD59-A6C34878D82A}">
                        <a16:rowId xmlns:a16="http://schemas.microsoft.com/office/drawing/2014/main" val="359195987"/>
                      </a:ext>
                    </a:extLst>
                  </a:tr>
                </a:tbl>
              </a:graphicData>
            </a:graphic>
          </p:graphicFrame>
        </mc:Fallback>
      </mc:AlternateContent>
    </p:spTree>
    <p:extLst>
      <p:ext uri="{BB962C8B-B14F-4D97-AF65-F5344CB8AC3E}">
        <p14:creationId xmlns:p14="http://schemas.microsoft.com/office/powerpoint/2010/main" val="14125047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8680</TotalTime>
  <Words>7880</Words>
  <Application>Microsoft Macintosh PowerPoint</Application>
  <PresentationFormat>Widescreen</PresentationFormat>
  <Paragraphs>1590</Paragraphs>
  <Slides>116</Slides>
  <Notes>55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116</vt:i4>
      </vt:variant>
    </vt:vector>
  </HeadingPairs>
  <TitlesOfParts>
    <vt:vector size="131" baseType="lpstr">
      <vt:lpstr>Liberation Sans</vt:lpstr>
      <vt:lpstr>Liberation Serif</vt:lpstr>
      <vt:lpstr>Arial</vt:lpstr>
      <vt:lpstr>Calibri</vt:lpstr>
      <vt:lpstr>Calibri Light</vt:lpstr>
      <vt:lpstr>Cambria Math</vt:lpstr>
      <vt:lpstr>CMU SANS SERIF</vt:lpstr>
      <vt:lpstr>CMU SANS SERIF</vt:lpstr>
      <vt:lpstr>CMU Serif</vt:lpstr>
      <vt:lpstr>CMU SERIF ROMAN</vt:lpstr>
      <vt:lpstr>CMU SERIF ROMAN</vt:lpstr>
      <vt:lpstr>Courier</vt:lpstr>
      <vt:lpstr>Fira Code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OETTLI PASCAL JEAN A</dc:creator>
  <cp:lastModifiedBy>OETTLI PASCAL JEAN A</cp:lastModifiedBy>
  <cp:revision>834</cp:revision>
  <dcterms:created xsi:type="dcterms:W3CDTF">2022-04-26T02:14:50Z</dcterms:created>
  <dcterms:modified xsi:type="dcterms:W3CDTF">2022-06-08T02:39:45Z</dcterms:modified>
</cp:coreProperties>
</file>